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handoutMasterIdLst>
    <p:handoutMasterId r:id="rId20"/>
  </p:handoutMasterIdLst>
  <p:sldIdLst>
    <p:sldId id="258" r:id="rId5"/>
    <p:sldId id="261" r:id="rId6"/>
    <p:sldId id="262" r:id="rId7"/>
    <p:sldId id="263" r:id="rId8"/>
    <p:sldId id="264" r:id="rId9"/>
    <p:sldId id="265" r:id="rId10"/>
    <p:sldId id="266" r:id="rId11"/>
    <p:sldId id="267" r:id="rId12"/>
    <p:sldId id="268" r:id="rId13"/>
    <p:sldId id="269" r:id="rId14"/>
    <p:sldId id="270" r:id="rId15"/>
    <p:sldId id="271" r:id="rId16"/>
    <p:sldId id="275" r:id="rId17"/>
    <p:sldId id="273" r:id="rId18"/>
  </p:sldIdLst>
  <p:sldSz cx="13439775" cy="7559675"/>
  <p:notesSz cx="6858000" cy="9144000"/>
  <p:defaultTextStyle>
    <a:defPPr>
      <a:defRPr lang="en-GB"/>
    </a:defPPr>
    <a:lvl1pPr marL="18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1pPr>
    <a:lvl2pPr marL="36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3pPr>
    <a:lvl4pPr marL="72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4pPr>
    <a:lvl5pPr marL="90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5pPr>
    <a:lvl6pPr marL="108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6pPr>
    <a:lvl7pPr marL="126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7pPr>
    <a:lvl8pPr marL="144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8pPr>
    <a:lvl9pPr marL="162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15F"/>
    <a:srgbClr val="D5F4ED"/>
    <a:srgbClr val="4FBCBE"/>
    <a:srgbClr val="065242"/>
    <a:srgbClr val="AF6A48"/>
    <a:srgbClr val="CCECED"/>
    <a:srgbClr val="C8DCFA"/>
    <a:srgbClr val="000000"/>
    <a:srgbClr val="E71F69"/>
    <a:srgbClr val="96E4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CEF6447A-24EA-4742-A8FB-1DF080B5CEF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093" autoAdjust="0"/>
  </p:normalViewPr>
  <p:slideViewPr>
    <p:cSldViewPr snapToGrid="0" showGuides="1">
      <p:cViewPr varScale="1">
        <p:scale>
          <a:sx n="77" d="100"/>
          <a:sy n="77" d="100"/>
        </p:scale>
        <p:origin x="538" y="53"/>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p:scale>
          <a:sx n="75" d="100"/>
          <a:sy n="75" d="100"/>
        </p:scale>
        <p:origin x="3156" y="13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en-GB" b="1" dirty="0"/>
              <a:t>We have longer to live in retirement</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7514371256683955"/>
          <c:y val="0.13837997335056634"/>
          <c:w val="0.78300706756798322"/>
          <c:h val="0.75939729337742634"/>
        </c:manualLayout>
      </c:layout>
      <c:barChart>
        <c:barDir val="bar"/>
        <c:grouping val="stacked"/>
        <c:varyColors val="0"/>
        <c:ser>
          <c:idx val="0"/>
          <c:order val="0"/>
          <c:tx>
            <c:strRef>
              <c:f>Sheet1!$B$1</c:f>
              <c:strCache>
                <c:ptCount val="1"/>
                <c:pt idx="0">
                  <c:v>Working</c:v>
                </c:pt>
              </c:strCache>
            </c:strRef>
          </c:tx>
          <c:spPr>
            <a:solidFill>
              <a:schemeClr val="accent5"/>
            </a:solidFill>
            <a:ln>
              <a:noFill/>
            </a:ln>
            <a:effectLst/>
          </c:spPr>
          <c:invertIfNegative val="0"/>
          <c:dPt>
            <c:idx val="0"/>
            <c:invertIfNegative val="0"/>
            <c:bubble3D val="0"/>
            <c:spPr>
              <a:solidFill>
                <a:srgbClr val="96E4D2"/>
              </a:solidFill>
              <a:ln>
                <a:noFill/>
              </a:ln>
              <a:effectLst/>
            </c:spPr>
            <c:extLst>
              <c:ext xmlns:c16="http://schemas.microsoft.com/office/drawing/2014/chart" uri="{C3380CC4-5D6E-409C-BE32-E72D297353CC}">
                <c16:uniqueId val="{00000001-4E0B-40A3-A59A-F03056AF3AAC}"/>
              </c:ext>
            </c:extLst>
          </c:dPt>
          <c:dPt>
            <c:idx val="1"/>
            <c:invertIfNegative val="0"/>
            <c:bubble3D val="0"/>
            <c:spPr>
              <a:solidFill>
                <a:schemeClr val="accent4"/>
              </a:solidFill>
              <a:ln>
                <a:noFill/>
              </a:ln>
              <a:effectLst/>
            </c:spPr>
            <c:extLst>
              <c:ext xmlns:c16="http://schemas.microsoft.com/office/drawing/2014/chart" uri="{C3380CC4-5D6E-409C-BE32-E72D297353CC}">
                <c16:uniqueId val="{00000003-4E0B-40A3-A59A-F03056AF3AAC}"/>
              </c:ext>
            </c:extLst>
          </c:dPt>
          <c:dLbls>
            <c:dLbl>
              <c:idx val="0"/>
              <c:tx>
                <c:rich>
                  <a:bodyPr/>
                  <a:lstStyle/>
                  <a:p>
                    <a:r>
                      <a:rPr lang="en-US"/>
                      <a:t>Working</a:t>
                    </a:r>
                    <a:endParaRPr lang="en-US" dirty="0"/>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4E0B-40A3-A59A-F03056AF3AAC}"/>
                </c:ext>
              </c:extLst>
            </c:dLbl>
            <c:dLbl>
              <c:idx val="1"/>
              <c:tx>
                <c:rich>
                  <a:bodyPr/>
                  <a:lstStyle/>
                  <a:p>
                    <a:r>
                      <a:rPr lang="en-US"/>
                      <a:t>Working</a:t>
                    </a:r>
                    <a:endParaRPr lang="en-US" dirty="0"/>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4E0B-40A3-A59A-F03056AF3AAC}"/>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Female</c:v>
                </c:pt>
                <c:pt idx="1">
                  <c:v>Male</c:v>
                </c:pt>
              </c:strCache>
            </c:strRef>
          </c:cat>
          <c:val>
            <c:numRef>
              <c:f>Sheet1!$B$2:$B$3</c:f>
              <c:numCache>
                <c:formatCode>General</c:formatCode>
                <c:ptCount val="2"/>
                <c:pt idx="0">
                  <c:v>65</c:v>
                </c:pt>
                <c:pt idx="1">
                  <c:v>65</c:v>
                </c:pt>
              </c:numCache>
            </c:numRef>
          </c:val>
          <c:extLst>
            <c:ext xmlns:c16="http://schemas.microsoft.com/office/drawing/2014/chart" uri="{C3380CC4-5D6E-409C-BE32-E72D297353CC}">
              <c16:uniqueId val="{00000004-4E0B-40A3-A59A-F03056AF3AAC}"/>
            </c:ext>
          </c:extLst>
        </c:ser>
        <c:ser>
          <c:idx val="1"/>
          <c:order val="1"/>
          <c:tx>
            <c:strRef>
              <c:f>Sheet1!$C$1</c:f>
              <c:strCache>
                <c:ptCount val="1"/>
                <c:pt idx="0">
                  <c:v>Retired</c:v>
                </c:pt>
              </c:strCache>
            </c:strRef>
          </c:tx>
          <c:spPr>
            <a:solidFill>
              <a:srgbClr val="E3D2EE"/>
            </a:solidFill>
            <a:ln>
              <a:noFill/>
            </a:ln>
            <a:effectLst/>
          </c:spPr>
          <c:invertIfNegative val="0"/>
          <c:dPt>
            <c:idx val="0"/>
            <c:invertIfNegative val="0"/>
            <c:bubble3D val="0"/>
            <c:spPr>
              <a:solidFill>
                <a:srgbClr val="BFEFE2"/>
              </a:solidFill>
              <a:ln>
                <a:noFill/>
              </a:ln>
              <a:effectLst/>
            </c:spPr>
            <c:extLst>
              <c:ext xmlns:c16="http://schemas.microsoft.com/office/drawing/2014/chart" uri="{C3380CC4-5D6E-409C-BE32-E72D297353CC}">
                <c16:uniqueId val="{00000006-4E0B-40A3-A59A-F03056AF3AAC}"/>
              </c:ext>
            </c:extLst>
          </c:dPt>
          <c:dPt>
            <c:idx val="1"/>
            <c:invertIfNegative val="0"/>
            <c:bubble3D val="0"/>
            <c:spPr>
              <a:solidFill>
                <a:srgbClr val="FFC1C5"/>
              </a:solidFill>
              <a:ln>
                <a:noFill/>
              </a:ln>
              <a:effectLst/>
            </c:spPr>
            <c:extLst>
              <c:ext xmlns:c16="http://schemas.microsoft.com/office/drawing/2014/chart" uri="{C3380CC4-5D6E-409C-BE32-E72D297353CC}">
                <c16:uniqueId val="{00000008-4E0B-40A3-A59A-F03056AF3AAC}"/>
              </c:ext>
            </c:extLst>
          </c:dPt>
          <c:dLbls>
            <c:dLbl>
              <c:idx val="0"/>
              <c:tx>
                <c:rich>
                  <a:bodyPr/>
                  <a:lstStyle/>
                  <a:p>
                    <a:r>
                      <a:rPr lang="en-US"/>
                      <a:t>Retired</a:t>
                    </a:r>
                    <a:endParaRPr lang="en-US" dirty="0"/>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4E0B-40A3-A59A-F03056AF3AAC}"/>
                </c:ext>
              </c:extLst>
            </c:dLbl>
            <c:dLbl>
              <c:idx val="1"/>
              <c:tx>
                <c:rich>
                  <a:bodyPr/>
                  <a:lstStyle/>
                  <a:p>
                    <a:r>
                      <a:rPr lang="en-US"/>
                      <a:t>Retired</a:t>
                    </a:r>
                    <a:endParaRPr lang="en-US" dirty="0"/>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4E0B-40A3-A59A-F03056AF3AAC}"/>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Female</c:v>
                </c:pt>
                <c:pt idx="1">
                  <c:v>Male</c:v>
                </c:pt>
              </c:strCache>
            </c:strRef>
          </c:cat>
          <c:val>
            <c:numRef>
              <c:f>Sheet1!$C$2:$C$3</c:f>
              <c:numCache>
                <c:formatCode>General</c:formatCode>
                <c:ptCount val="2"/>
                <c:pt idx="0">
                  <c:v>17.899999999999999</c:v>
                </c:pt>
                <c:pt idx="1">
                  <c:v>14</c:v>
                </c:pt>
              </c:numCache>
            </c:numRef>
          </c:val>
          <c:extLst>
            <c:ext xmlns:c16="http://schemas.microsoft.com/office/drawing/2014/chart" uri="{C3380CC4-5D6E-409C-BE32-E72D297353CC}">
              <c16:uniqueId val="{00000009-4E0B-40A3-A59A-F03056AF3AAC}"/>
            </c:ext>
          </c:extLst>
        </c:ser>
        <c:dLbls>
          <c:dLblPos val="ctr"/>
          <c:showLegendKey val="0"/>
          <c:showVal val="1"/>
          <c:showCatName val="0"/>
          <c:showSerName val="0"/>
          <c:showPercent val="0"/>
          <c:showBubbleSize val="0"/>
        </c:dLbls>
        <c:gapWidth val="30"/>
        <c:overlap val="100"/>
        <c:axId val="119912256"/>
        <c:axId val="119919328"/>
      </c:barChart>
      <c:catAx>
        <c:axId val="119912256"/>
        <c:scaling>
          <c:orientation val="minMax"/>
        </c:scaling>
        <c:delete val="1"/>
        <c:axPos val="l"/>
        <c:numFmt formatCode="General" sourceLinked="1"/>
        <c:majorTickMark val="none"/>
        <c:minorTickMark val="none"/>
        <c:tickLblPos val="nextTo"/>
        <c:crossAx val="119919328"/>
        <c:crosses val="autoZero"/>
        <c:auto val="1"/>
        <c:lblAlgn val="ctr"/>
        <c:lblOffset val="100"/>
        <c:noMultiLvlLbl val="0"/>
      </c:catAx>
      <c:valAx>
        <c:axId val="119919328"/>
        <c:scaling>
          <c:orientation val="minMax"/>
          <c:max val="85"/>
          <c:min val="20"/>
        </c:scaling>
        <c:delete val="0"/>
        <c:axPos val="b"/>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19912256"/>
        <c:crosses val="autoZero"/>
        <c:crossBetween val="between"/>
        <c:maj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0.71552</cdr:x>
      <cdr:y>0.13277</cdr:y>
    </cdr:from>
    <cdr:to>
      <cdr:x>0.71552</cdr:x>
      <cdr:y>0.8944</cdr:y>
    </cdr:to>
    <cdr:cxnSp macro="">
      <cdr:nvCxnSpPr>
        <cdr:cNvPr id="3" name="Straight Connector 2">
          <a:extLst xmlns:a="http://schemas.openxmlformats.org/drawingml/2006/main">
            <a:ext uri="{FF2B5EF4-FFF2-40B4-BE49-F238E27FC236}">
              <a16:creationId xmlns:a16="http://schemas.microsoft.com/office/drawing/2014/main" id="{A0BAFA68-26A6-4BB0-92A1-1B9AE15D680E}"/>
            </a:ext>
          </a:extLst>
        </cdr:cNvPr>
        <cdr:cNvCxnSpPr/>
      </cdr:nvCxnSpPr>
      <cdr:spPr>
        <a:xfrm xmlns:a="http://schemas.openxmlformats.org/drawingml/2006/main">
          <a:off x="6617780" y="674378"/>
          <a:ext cx="0" cy="3868562"/>
        </a:xfrm>
        <a:prstGeom xmlns:a="http://schemas.openxmlformats.org/drawingml/2006/main" prst="line">
          <a:avLst/>
        </a:prstGeom>
        <a:ln xmlns:a="http://schemas.openxmlformats.org/drawingml/2006/main" w="28575">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Coloured Bar">
            <a:extLst>
              <a:ext uri="{FF2B5EF4-FFF2-40B4-BE49-F238E27FC236}">
                <a16:creationId xmlns:a16="http://schemas.microsoft.com/office/drawing/2014/main" id="{20F555B3-C865-4163-945D-B661C6A69BEA}"/>
              </a:ext>
            </a:extLst>
          </p:cNvPr>
          <p:cNvSpPr/>
          <p:nvPr/>
        </p:nvSpPr>
        <p:spPr>
          <a:xfrm>
            <a:off x="3" y="8794800"/>
            <a:ext cx="6856412" cy="349200"/>
          </a:xfrm>
          <a:prstGeom prst="rect">
            <a:avLst/>
          </a:prstGeom>
          <a:solidFill>
            <a:srgbClr val="F3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noProof="0" dirty="0"/>
          </a:p>
        </p:txBody>
      </p:sp>
      <p:sp>
        <p:nvSpPr>
          <p:cNvPr id="7" name="Nest">
            <a:extLst>
              <a:ext uri="{FF2B5EF4-FFF2-40B4-BE49-F238E27FC236}">
                <a16:creationId xmlns:a16="http://schemas.microsoft.com/office/drawing/2014/main" id="{1C46CEEF-2571-4432-B742-F5568BF55966}"/>
              </a:ext>
            </a:extLst>
          </p:cNvPr>
          <p:cNvSpPr/>
          <p:nvPr/>
        </p:nvSpPr>
        <p:spPr>
          <a:xfrm>
            <a:off x="349199" y="8888400"/>
            <a:ext cx="277320" cy="1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noAutofit/>
          </a:bodyPr>
          <a:lstStyle/>
          <a:p>
            <a:pPr marL="0" indent="0" algn="l">
              <a:buNone/>
            </a:pPr>
            <a:r>
              <a:rPr lang="en-GB" sz="1000" b="1" dirty="0">
                <a:solidFill>
                  <a:schemeClr val="tx1"/>
                </a:solidFill>
              </a:rPr>
              <a:t>Nest</a:t>
            </a:r>
          </a:p>
        </p:txBody>
      </p:sp>
      <p:sp>
        <p:nvSpPr>
          <p:cNvPr id="2" name="Header Placeholder 1">
            <a:extLst>
              <a:ext uri="{FF2B5EF4-FFF2-40B4-BE49-F238E27FC236}">
                <a16:creationId xmlns:a16="http://schemas.microsoft.com/office/drawing/2014/main" id="{7C92CF99-F154-4AFF-AF91-C7224F0359A9}"/>
              </a:ext>
            </a:extLst>
          </p:cNvPr>
          <p:cNvSpPr>
            <a:spLocks noGrp="1"/>
          </p:cNvSpPr>
          <p:nvPr>
            <p:ph type="hdr" sz="quarter"/>
          </p:nvPr>
        </p:nvSpPr>
        <p:spPr>
          <a:xfrm>
            <a:off x="349199" y="93600"/>
            <a:ext cx="3600000" cy="162000"/>
          </a:xfrm>
          <a:prstGeom prst="rect">
            <a:avLst/>
          </a:prstGeom>
        </p:spPr>
        <p:txBody>
          <a:bodyPr vert="horz" lIns="0" tIns="0" rIns="0" bIns="0" rtlCol="0" anchor="ctr" anchorCtr="0"/>
          <a:lstStyle>
            <a:lvl1pPr algn="l">
              <a:defRPr sz="1200"/>
            </a:lvl1pPr>
          </a:lstStyle>
          <a:p>
            <a:pPr marL="0" indent="0">
              <a:buNone/>
            </a:pPr>
            <a:endParaRPr lang="en-GB" sz="1000" dirty="0"/>
          </a:p>
        </p:txBody>
      </p:sp>
      <p:sp>
        <p:nvSpPr>
          <p:cNvPr id="3" name="Date Placeholder 2">
            <a:extLst>
              <a:ext uri="{FF2B5EF4-FFF2-40B4-BE49-F238E27FC236}">
                <a16:creationId xmlns:a16="http://schemas.microsoft.com/office/drawing/2014/main" id="{97501AAE-A84F-4749-A925-6ACCC27585AC}"/>
              </a:ext>
            </a:extLst>
          </p:cNvPr>
          <p:cNvSpPr>
            <a:spLocks noGrp="1"/>
          </p:cNvSpPr>
          <p:nvPr>
            <p:ph type="dt" sz="quarter" idx="1"/>
          </p:nvPr>
        </p:nvSpPr>
        <p:spPr>
          <a:xfrm>
            <a:off x="4348800" y="93600"/>
            <a:ext cx="2160000" cy="162000"/>
          </a:xfrm>
          <a:prstGeom prst="rect">
            <a:avLst/>
          </a:prstGeom>
        </p:spPr>
        <p:txBody>
          <a:bodyPr vert="horz" lIns="0" tIns="0" rIns="0" bIns="0" rtlCol="0" anchor="ctr" anchorCtr="0"/>
          <a:lstStyle>
            <a:lvl1pPr algn="r">
              <a:defRPr sz="1200"/>
            </a:lvl1pPr>
          </a:lstStyle>
          <a:p>
            <a:pPr marL="0" indent="0">
              <a:buNone/>
            </a:pPr>
            <a:fld id="{1D501D5E-8871-445A-A038-047700B59090}" type="datetimeFigureOut">
              <a:rPr lang="en-GB" sz="1000" smtClean="0"/>
              <a:pPr marL="0" indent="0">
                <a:buNone/>
              </a:pPr>
              <a:t>02/06/2023</a:t>
            </a:fld>
            <a:endParaRPr lang="en-GB" sz="1000" dirty="0"/>
          </a:p>
        </p:txBody>
      </p:sp>
      <p:sp>
        <p:nvSpPr>
          <p:cNvPr id="4" name="Footer Placeholder 3">
            <a:extLst>
              <a:ext uri="{FF2B5EF4-FFF2-40B4-BE49-F238E27FC236}">
                <a16:creationId xmlns:a16="http://schemas.microsoft.com/office/drawing/2014/main" id="{0C44F0EB-E0EF-4839-982B-8475DBE89152}"/>
              </a:ext>
            </a:extLst>
          </p:cNvPr>
          <p:cNvSpPr>
            <a:spLocks noGrp="1"/>
          </p:cNvSpPr>
          <p:nvPr>
            <p:ph type="ftr" sz="quarter" idx="2"/>
          </p:nvPr>
        </p:nvSpPr>
        <p:spPr>
          <a:xfrm>
            <a:off x="1108800" y="8888400"/>
            <a:ext cx="5040000" cy="162000"/>
          </a:xfrm>
          <a:prstGeom prst="rect">
            <a:avLst/>
          </a:prstGeom>
        </p:spPr>
        <p:txBody>
          <a:bodyPr vert="horz" lIns="0" tIns="0" rIns="0" bIns="0" rtlCol="0" anchor="ctr" anchorCtr="0"/>
          <a:lstStyle>
            <a:lvl1pPr algn="l">
              <a:defRPr sz="1200"/>
            </a:lvl1pPr>
          </a:lstStyle>
          <a:p>
            <a:pPr marL="0" indent="0" algn="r">
              <a:buNone/>
            </a:pPr>
            <a:endParaRPr lang="en-GB" sz="1000" dirty="0"/>
          </a:p>
        </p:txBody>
      </p:sp>
      <p:sp>
        <p:nvSpPr>
          <p:cNvPr id="5" name="Slide Number Placeholder 4">
            <a:extLst>
              <a:ext uri="{FF2B5EF4-FFF2-40B4-BE49-F238E27FC236}">
                <a16:creationId xmlns:a16="http://schemas.microsoft.com/office/drawing/2014/main" id="{690E1F91-4C28-493B-9063-593B5C8416B5}"/>
              </a:ext>
            </a:extLst>
          </p:cNvPr>
          <p:cNvSpPr>
            <a:spLocks noGrp="1"/>
          </p:cNvSpPr>
          <p:nvPr>
            <p:ph type="sldNum" sz="quarter" idx="3"/>
          </p:nvPr>
        </p:nvSpPr>
        <p:spPr>
          <a:xfrm>
            <a:off x="6148800" y="8888400"/>
            <a:ext cx="360000" cy="162000"/>
          </a:xfrm>
          <a:prstGeom prst="rect">
            <a:avLst/>
          </a:prstGeom>
        </p:spPr>
        <p:txBody>
          <a:bodyPr vert="horz" lIns="0" tIns="0" rIns="0" bIns="0" rtlCol="0" anchor="ctr" anchorCtr="0"/>
          <a:lstStyle>
            <a:lvl1pPr algn="r">
              <a:defRPr sz="1200"/>
            </a:lvl1pPr>
          </a:lstStyle>
          <a:p>
            <a:pPr marL="0" indent="0">
              <a:buNone/>
            </a:pPr>
            <a:fld id="{FC68642C-0638-4848-BFA3-A502091528AC}" type="slidenum">
              <a:rPr lang="en-GB" sz="1000" smtClean="0"/>
              <a:pPr marL="0" indent="0">
                <a:buNone/>
              </a:pPr>
              <a:t>‹#›</a:t>
            </a:fld>
            <a:endParaRPr lang="en-GB" sz="1000" dirty="0"/>
          </a:p>
        </p:txBody>
      </p:sp>
    </p:spTree>
    <p:extLst>
      <p:ext uri="{BB962C8B-B14F-4D97-AF65-F5344CB8AC3E}">
        <p14:creationId xmlns:p14="http://schemas.microsoft.com/office/powerpoint/2010/main" val="21326412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Coloured Bar">
            <a:extLst>
              <a:ext uri="{FF2B5EF4-FFF2-40B4-BE49-F238E27FC236}">
                <a16:creationId xmlns:a16="http://schemas.microsoft.com/office/drawing/2014/main" id="{B6E25B16-F2EB-4487-9D86-0AE0FBE736E4}"/>
              </a:ext>
            </a:extLst>
          </p:cNvPr>
          <p:cNvSpPr/>
          <p:nvPr/>
        </p:nvSpPr>
        <p:spPr>
          <a:xfrm>
            <a:off x="3" y="8794800"/>
            <a:ext cx="6856412" cy="349200"/>
          </a:xfrm>
          <a:prstGeom prst="rect">
            <a:avLst/>
          </a:prstGeom>
          <a:solidFill>
            <a:srgbClr val="F3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noProof="0" dirty="0"/>
          </a:p>
        </p:txBody>
      </p:sp>
      <p:sp>
        <p:nvSpPr>
          <p:cNvPr id="10" name="Nest">
            <a:extLst>
              <a:ext uri="{FF2B5EF4-FFF2-40B4-BE49-F238E27FC236}">
                <a16:creationId xmlns:a16="http://schemas.microsoft.com/office/drawing/2014/main" id="{AB91773E-018D-45FF-BB6A-03F11DBD6D60}"/>
              </a:ext>
            </a:extLst>
          </p:cNvPr>
          <p:cNvSpPr/>
          <p:nvPr/>
        </p:nvSpPr>
        <p:spPr>
          <a:xfrm>
            <a:off x="349199" y="8888400"/>
            <a:ext cx="277320" cy="1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noAutofit/>
          </a:bodyPr>
          <a:lstStyle/>
          <a:p>
            <a:pPr marL="0" indent="0" algn="l">
              <a:buNone/>
            </a:pPr>
            <a:r>
              <a:rPr lang="en-GB" sz="1000" b="1" dirty="0">
                <a:solidFill>
                  <a:schemeClr val="tx1"/>
                </a:solidFill>
              </a:rPr>
              <a:t>Nest</a:t>
            </a:r>
          </a:p>
        </p:txBody>
      </p:sp>
      <p:sp>
        <p:nvSpPr>
          <p:cNvPr id="4" name="Slide Image Placeholder 3"/>
          <p:cNvSpPr>
            <a:spLocks noGrp="1" noRot="1" noChangeAspect="1"/>
          </p:cNvSpPr>
          <p:nvPr>
            <p:ph type="sldImg" idx="2"/>
          </p:nvPr>
        </p:nvSpPr>
        <p:spPr>
          <a:xfrm>
            <a:off x="349250" y="698500"/>
            <a:ext cx="6159500" cy="3465513"/>
          </a:xfrm>
          <a:prstGeom prst="rect">
            <a:avLst/>
          </a:prstGeom>
          <a:noFill/>
          <a:ln w="3175">
            <a:solidFill>
              <a:schemeClr val="bg1">
                <a:lumMod val="95000"/>
              </a:schemeClr>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349200" y="4334610"/>
            <a:ext cx="6159602" cy="4110991"/>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endParaRPr lang="en-GB" dirty="0"/>
          </a:p>
        </p:txBody>
      </p:sp>
      <p:sp>
        <p:nvSpPr>
          <p:cNvPr id="6" name="Footer Placeholder 5"/>
          <p:cNvSpPr>
            <a:spLocks noGrp="1"/>
          </p:cNvSpPr>
          <p:nvPr>
            <p:ph type="ftr" sz="quarter" idx="4"/>
          </p:nvPr>
        </p:nvSpPr>
        <p:spPr>
          <a:xfrm>
            <a:off x="1108801" y="8888400"/>
            <a:ext cx="5040000" cy="162000"/>
          </a:xfrm>
          <a:prstGeom prst="rect">
            <a:avLst/>
          </a:prstGeom>
        </p:spPr>
        <p:txBody>
          <a:bodyPr vert="horz" lIns="0" tIns="0" rIns="0" bIns="0" rtlCol="0" anchor="ctr" anchorCtr="0">
            <a:noAutofit/>
          </a:bodyPr>
          <a:lstStyle>
            <a:lvl1pPr marL="0" indent="0" algn="r">
              <a:buNone/>
              <a:defRPr sz="1000"/>
            </a:lvl1pPr>
          </a:lstStyle>
          <a:p>
            <a:endParaRPr lang="en-GB" dirty="0"/>
          </a:p>
        </p:txBody>
      </p:sp>
      <p:sp>
        <p:nvSpPr>
          <p:cNvPr id="7" name="Slide Number Placeholder 6"/>
          <p:cNvSpPr>
            <a:spLocks noGrp="1"/>
          </p:cNvSpPr>
          <p:nvPr>
            <p:ph type="sldNum" sz="quarter" idx="5"/>
          </p:nvPr>
        </p:nvSpPr>
        <p:spPr>
          <a:xfrm>
            <a:off x="6148801" y="8888400"/>
            <a:ext cx="360000" cy="162000"/>
          </a:xfrm>
          <a:prstGeom prst="rect">
            <a:avLst/>
          </a:prstGeom>
        </p:spPr>
        <p:txBody>
          <a:bodyPr vert="horz" lIns="0" tIns="0" rIns="0" bIns="0" rtlCol="0" anchor="ctr" anchorCtr="0"/>
          <a:lstStyle>
            <a:lvl1pPr marL="0" indent="0" algn="r">
              <a:buNone/>
              <a:defRPr sz="1000"/>
            </a:lvl1pPr>
          </a:lstStyle>
          <a:p>
            <a:fld id="{EF8761BB-FFC9-41C2-B269-9BC0640D12BD}" type="slidenum">
              <a:rPr lang="en-GB" smtClean="0"/>
              <a:pPr/>
              <a:t>‹#›</a:t>
            </a:fld>
            <a:endParaRPr lang="en-GB" dirty="0"/>
          </a:p>
        </p:txBody>
      </p:sp>
      <p:sp>
        <p:nvSpPr>
          <p:cNvPr id="17" name="Date Placeholder 16">
            <a:extLst>
              <a:ext uri="{FF2B5EF4-FFF2-40B4-BE49-F238E27FC236}">
                <a16:creationId xmlns:a16="http://schemas.microsoft.com/office/drawing/2014/main" id="{2DEE2E3F-925D-4FD1-A4C5-53BBCE2BC4AF}"/>
              </a:ext>
            </a:extLst>
          </p:cNvPr>
          <p:cNvSpPr>
            <a:spLocks noGrp="1"/>
          </p:cNvSpPr>
          <p:nvPr>
            <p:ph type="dt" idx="1"/>
          </p:nvPr>
        </p:nvSpPr>
        <p:spPr>
          <a:xfrm>
            <a:off x="4348801" y="93600"/>
            <a:ext cx="2160000" cy="162000"/>
          </a:xfrm>
          <a:prstGeom prst="rect">
            <a:avLst/>
          </a:prstGeom>
        </p:spPr>
        <p:txBody>
          <a:bodyPr vert="horz" lIns="0" tIns="0" rIns="0" bIns="0" rtlCol="0" anchor="ctr" anchorCtr="0"/>
          <a:lstStyle>
            <a:lvl1pPr marL="0" indent="0" algn="r">
              <a:buNone/>
              <a:defRPr sz="1000"/>
            </a:lvl1pPr>
          </a:lstStyle>
          <a:p>
            <a:fld id="{0D459DB6-BE65-4F3F-8824-AC06277B75EB}" type="datetimeFigureOut">
              <a:rPr lang="en-GB" smtClean="0"/>
              <a:pPr/>
              <a:t>02/06/2023</a:t>
            </a:fld>
            <a:endParaRPr lang="en-GB" dirty="0"/>
          </a:p>
        </p:txBody>
      </p:sp>
      <p:sp>
        <p:nvSpPr>
          <p:cNvPr id="18" name="Header Placeholder 17">
            <a:extLst>
              <a:ext uri="{FF2B5EF4-FFF2-40B4-BE49-F238E27FC236}">
                <a16:creationId xmlns:a16="http://schemas.microsoft.com/office/drawing/2014/main" id="{15FED912-0919-4BEE-B7F8-1D7640894E86}"/>
              </a:ext>
            </a:extLst>
          </p:cNvPr>
          <p:cNvSpPr>
            <a:spLocks noGrp="1"/>
          </p:cNvSpPr>
          <p:nvPr>
            <p:ph type="hdr" sz="quarter"/>
          </p:nvPr>
        </p:nvSpPr>
        <p:spPr>
          <a:xfrm>
            <a:off x="349199" y="93600"/>
            <a:ext cx="3600000" cy="162000"/>
          </a:xfrm>
          <a:prstGeom prst="rect">
            <a:avLst/>
          </a:prstGeom>
        </p:spPr>
        <p:txBody>
          <a:bodyPr vert="horz" lIns="0" tIns="0" rIns="0" bIns="0" rtlCol="0" anchor="ctr" anchorCtr="0"/>
          <a:lstStyle>
            <a:lvl1pPr marL="0" indent="0" algn="l">
              <a:buNone/>
              <a:defRPr sz="1000"/>
            </a:lvl1pPr>
          </a:lstStyle>
          <a:p>
            <a:endParaRPr lang="en-GB" dirty="0"/>
          </a:p>
        </p:txBody>
      </p:sp>
    </p:spTree>
    <p:extLst>
      <p:ext uri="{BB962C8B-B14F-4D97-AF65-F5344CB8AC3E}">
        <p14:creationId xmlns:p14="http://schemas.microsoft.com/office/powerpoint/2010/main" val="1938807531"/>
      </p:ext>
    </p:extLst>
  </p:cSld>
  <p:clrMap bg1="lt1" tx1="dk1" bg2="lt2" tx2="dk2" accent1="accent1" accent2="accent2" accent3="accent3" accent4="accent4" accent5="accent5" accent6="accent6" hlink="hlink" folHlink="folHlink"/>
  <p:notesStyle>
    <a:lvl1pPr marL="180000" indent="-180000" algn="l" defTabSz="914400" rtl="0" eaLnBrk="1" latinLnBrk="0" hangingPunct="1">
      <a:buClr>
        <a:schemeClr val="tx2"/>
      </a:buClr>
      <a:buFont typeface="Arial" panose="020B0604020202020204" pitchFamily="34" charset="0"/>
      <a:buChar char="›"/>
      <a:defRPr sz="1200" kern="1200">
        <a:solidFill>
          <a:schemeClr val="tx1"/>
        </a:solidFill>
        <a:latin typeface="+mn-lt"/>
        <a:ea typeface="+mn-ea"/>
        <a:cs typeface="+mn-cs"/>
      </a:defRPr>
    </a:lvl1pPr>
    <a:lvl2pPr marL="360000" indent="-180000" algn="l" defTabSz="914400" rtl="0" eaLnBrk="1" latinLnBrk="0" hangingPunct="1">
      <a:buClr>
        <a:schemeClr val="tx2"/>
      </a:buClr>
      <a:buFont typeface="Arial" panose="020B0604020202020204" pitchFamily="34" charset="0"/>
      <a:buChar char="–"/>
      <a:defRPr sz="1200" kern="1200">
        <a:solidFill>
          <a:schemeClr val="tx1"/>
        </a:solidFill>
        <a:latin typeface="+mn-lt"/>
        <a:ea typeface="+mn-ea"/>
        <a:cs typeface="+mn-cs"/>
      </a:defRPr>
    </a:lvl2pPr>
    <a:lvl3pPr marL="540000" indent="-180000" algn="l" defTabSz="914400" rtl="0" eaLnBrk="1" latinLnBrk="0" hangingPunct="1">
      <a:buClr>
        <a:schemeClr val="tx2"/>
      </a:buClr>
      <a:buFont typeface="Arial" panose="020B0604020202020204" pitchFamily="34" charset="0"/>
      <a:buChar char="–"/>
      <a:defRPr sz="1200" kern="1200">
        <a:solidFill>
          <a:schemeClr val="tx1"/>
        </a:solidFill>
        <a:latin typeface="+mn-lt"/>
        <a:ea typeface="+mn-ea"/>
        <a:cs typeface="+mn-cs"/>
      </a:defRPr>
    </a:lvl3pPr>
    <a:lvl4pPr marL="720000" indent="-180000" algn="l" defTabSz="914400" rtl="0" eaLnBrk="1" latinLnBrk="0" hangingPunct="1">
      <a:buClr>
        <a:schemeClr val="tx2"/>
      </a:buClr>
      <a:buFont typeface="Arial" panose="020B0604020202020204" pitchFamily="34" charset="0"/>
      <a:buChar char="–"/>
      <a:defRPr sz="1200" kern="1200">
        <a:solidFill>
          <a:schemeClr val="tx1"/>
        </a:solidFill>
        <a:latin typeface="+mn-lt"/>
        <a:ea typeface="+mn-ea"/>
        <a:cs typeface="+mn-cs"/>
      </a:defRPr>
    </a:lvl4pPr>
    <a:lvl5pPr marL="900000" indent="-180000" algn="l" defTabSz="914400" rtl="0" eaLnBrk="1" latinLnBrk="0" hangingPunct="1">
      <a:buClr>
        <a:schemeClr val="tx2"/>
      </a:buClr>
      <a:buFont typeface="Arial" panose="020B0604020202020204" pitchFamily="34" charset="0"/>
      <a:buChar char="–"/>
      <a:defRPr sz="1200" kern="1200">
        <a:solidFill>
          <a:schemeClr val="tx1"/>
        </a:solidFill>
        <a:latin typeface="+mn-lt"/>
        <a:ea typeface="+mn-ea"/>
        <a:cs typeface="+mn-cs"/>
      </a:defRPr>
    </a:lvl5pPr>
    <a:lvl6pPr marL="1080000" indent="-180000" algn="l" defTabSz="914400" rtl="0" eaLnBrk="1" latinLnBrk="0" hangingPunct="1">
      <a:buClr>
        <a:schemeClr val="tx2"/>
      </a:buClr>
      <a:buFont typeface="Arial" panose="020B0604020202020204" pitchFamily="34" charset="0"/>
      <a:buChar char="–"/>
      <a:defRPr sz="1200" kern="1200">
        <a:solidFill>
          <a:schemeClr val="tx1"/>
        </a:solidFill>
        <a:latin typeface="+mn-lt"/>
        <a:ea typeface="+mn-ea"/>
        <a:cs typeface="+mn-cs"/>
      </a:defRPr>
    </a:lvl6pPr>
    <a:lvl7pPr marL="1260000" indent="-180000" algn="l" defTabSz="914400" rtl="0" eaLnBrk="1" latinLnBrk="0" hangingPunct="1">
      <a:buClr>
        <a:schemeClr val="tx2"/>
      </a:buClr>
      <a:buFont typeface="Arial" panose="020B0604020202020204" pitchFamily="34" charset="0"/>
      <a:buChar char="–"/>
      <a:defRPr sz="1200" kern="1200">
        <a:solidFill>
          <a:schemeClr val="tx1"/>
        </a:solidFill>
        <a:latin typeface="+mn-lt"/>
        <a:ea typeface="+mn-ea"/>
        <a:cs typeface="+mn-cs"/>
      </a:defRPr>
    </a:lvl7pPr>
    <a:lvl8pPr marL="1440000" indent="-180000" algn="l" defTabSz="914400" rtl="0" eaLnBrk="1" latinLnBrk="0" hangingPunct="1">
      <a:buClr>
        <a:schemeClr val="tx2"/>
      </a:buClr>
      <a:buFont typeface="Arial" panose="020B0604020202020204" pitchFamily="34" charset="0"/>
      <a:buChar char="–"/>
      <a:defRPr sz="1200" kern="1200">
        <a:solidFill>
          <a:schemeClr val="tx1"/>
        </a:solidFill>
        <a:latin typeface="+mn-lt"/>
        <a:ea typeface="+mn-ea"/>
        <a:cs typeface="+mn-cs"/>
      </a:defRPr>
    </a:lvl8pPr>
    <a:lvl9pPr marL="1620000" indent="-180000" algn="l" defTabSz="914400" rtl="0" eaLnBrk="1" latinLnBrk="0" hangingPunct="1">
      <a:buClr>
        <a:schemeClr val="tx2"/>
      </a:buClr>
      <a:buFont typeface="Arial" panose="020B0604020202020204" pitchFamily="34" charset="0"/>
      <a:buChar char="–"/>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Speaker introduction </a:t>
            </a:r>
          </a:p>
          <a:p>
            <a:endParaRPr lang="en-GB" dirty="0"/>
          </a:p>
          <a:p>
            <a:r>
              <a:rPr lang="en-GB" dirty="0"/>
              <a:t>Mark is responsible for building the engagement and supporting proposition strategy with employers, their intermediaries and members. This encompasses the end to end experience from joining the scheme through to a member taking their benefits. </a:t>
            </a:r>
          </a:p>
          <a:p>
            <a:r>
              <a:rPr lang="en-GB" dirty="0"/>
              <a:t>The role includes product and proposition development, research, marketing, member engagement and implementing behavioural and evidence based solutions.</a:t>
            </a:r>
          </a:p>
          <a:p>
            <a:r>
              <a:rPr lang="en-GB" dirty="0"/>
              <a:t>Mark has nearly 30 years’ experience in workplace pensions and has worked for leading providers and consultancies during this time.</a:t>
            </a:r>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1</a:t>
            </a:fld>
            <a:endParaRPr lang="en-GB" dirty="0"/>
          </a:p>
        </p:txBody>
      </p:sp>
    </p:spTree>
    <p:extLst>
      <p:ext uri="{BB962C8B-B14F-4D97-AF65-F5344CB8AC3E}">
        <p14:creationId xmlns:p14="http://schemas.microsoft.com/office/powerpoint/2010/main" val="3097974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0000" indent="-180000" algn="l" defTabSz="914400" rtl="0" eaLnBrk="1" latinLnBrk="0" hangingPunct="1">
              <a:buClr>
                <a:schemeClr val="tx2"/>
              </a:buClr>
              <a:buFont typeface="Arial" panose="020B0604020202020204" pitchFamily="34" charset="0"/>
              <a:buChar char="›"/>
            </a:pPr>
            <a:r>
              <a:rPr lang="en-GB" sz="1200" kern="1200" dirty="0">
                <a:solidFill>
                  <a:schemeClr val="tx1"/>
                </a:solidFill>
                <a:latin typeface="+mn-lt"/>
                <a:ea typeface="+mn-ea"/>
                <a:cs typeface="+mn-cs"/>
              </a:rPr>
              <a:t>Whether you want to take control of your pension or just let us work for you in the background, it all starts with logging in online. </a:t>
            </a:r>
          </a:p>
          <a:p>
            <a:pPr marL="180000" indent="-180000" algn="l" defTabSz="914400" rtl="0" eaLnBrk="1" latinLnBrk="0" hangingPunct="1">
              <a:buClr>
                <a:schemeClr val="tx2"/>
              </a:buClr>
              <a:buFont typeface="Arial" panose="020B0604020202020204" pitchFamily="34" charset="0"/>
              <a:buChar char="›"/>
            </a:pPr>
            <a:r>
              <a:rPr lang="en-GB" sz="1200" kern="1200" dirty="0">
                <a:solidFill>
                  <a:schemeClr val="tx1"/>
                </a:solidFill>
                <a:latin typeface="+mn-lt"/>
                <a:ea typeface="+mn-ea"/>
                <a:cs typeface="+mn-cs"/>
              </a:rPr>
              <a:t>If you haven’t logged in before, all you need is your Nest ID, which can be found on your welcome letter, or your National Insurance number. </a:t>
            </a:r>
          </a:p>
          <a:p>
            <a:pPr marL="180000" indent="-180000" algn="l" defTabSz="914400" rtl="0" eaLnBrk="1" latinLnBrk="0" hangingPunct="1">
              <a:buClr>
                <a:schemeClr val="tx2"/>
              </a:buClr>
              <a:buFont typeface="Arial" panose="020B0604020202020204" pitchFamily="34" charset="0"/>
              <a:buChar char="›"/>
            </a:pPr>
            <a:r>
              <a:rPr lang="en-GB" sz="1200" kern="1200" dirty="0">
                <a:solidFill>
                  <a:schemeClr val="tx1"/>
                </a:solidFill>
                <a:latin typeface="+mn-lt"/>
                <a:ea typeface="+mn-ea"/>
                <a:cs typeface="+mn-cs"/>
              </a:rPr>
              <a:t>Once you’re in, you’ll see your personalised dashboard, which gives you all the tools and tips you need to manage your account:</a:t>
            </a:r>
          </a:p>
          <a:p>
            <a:pPr marL="360000" lvl="1" indent="-180000" algn="l" defTabSz="914400" rtl="0" eaLnBrk="1" latinLnBrk="0" hangingPunct="1">
              <a:buClr>
                <a:schemeClr val="tx2"/>
              </a:buClr>
            </a:pPr>
            <a:r>
              <a:rPr lang="en-GB" dirty="0"/>
              <a:t>See how much you’ve saved</a:t>
            </a:r>
          </a:p>
          <a:p>
            <a:pPr marL="360000" lvl="1" indent="-180000" algn="l" defTabSz="914400" rtl="0" eaLnBrk="1" latinLnBrk="0" hangingPunct="1">
              <a:buClr>
                <a:schemeClr val="tx2"/>
              </a:buClr>
            </a:pPr>
            <a:r>
              <a:rPr lang="en-GB" dirty="0"/>
              <a:t>Transfer your pension savings</a:t>
            </a:r>
          </a:p>
          <a:p>
            <a:pPr marL="360000" lvl="1" indent="-180000" algn="l" defTabSz="914400" rtl="0" eaLnBrk="1" latinLnBrk="0" hangingPunct="1">
              <a:buClr>
                <a:schemeClr val="tx2"/>
              </a:buClr>
            </a:pPr>
            <a:r>
              <a:rPr lang="en-GB" dirty="0"/>
              <a:t>Top up your pot</a:t>
            </a:r>
          </a:p>
          <a:p>
            <a:pPr marL="360000" lvl="1" indent="-180000" algn="l" defTabSz="914400" rtl="0" eaLnBrk="1" latinLnBrk="0" hangingPunct="1">
              <a:buClr>
                <a:schemeClr val="tx2"/>
              </a:buClr>
            </a:pPr>
            <a:r>
              <a:rPr lang="en-GB" dirty="0"/>
              <a:t>Keep your contact details up to date</a:t>
            </a:r>
          </a:p>
          <a:p>
            <a:pPr marL="360000" lvl="1" indent="-180000" algn="l" defTabSz="914400" rtl="0" eaLnBrk="1" latinLnBrk="0" hangingPunct="1">
              <a:buClr>
                <a:schemeClr val="tx2"/>
              </a:buClr>
            </a:pPr>
            <a:r>
              <a:rPr lang="en-GB" dirty="0"/>
              <a:t>Tell us who you’d like to inherit</a:t>
            </a:r>
          </a:p>
          <a:p>
            <a:pPr marL="0" indent="0" algn="l" defTabSz="914400" rtl="0" eaLnBrk="1" latinLnBrk="0" hangingPunct="1">
              <a:buClr>
                <a:schemeClr val="tx2"/>
              </a:buClr>
              <a:buFont typeface="Arial" panose="020B0604020202020204" pitchFamily="34" charset="0"/>
              <a:buNone/>
            </a:pPr>
            <a:endParaRPr lang="en-GB" sz="1200" kern="1200" dirty="0">
              <a:solidFill>
                <a:schemeClr val="tx1"/>
              </a:solidFill>
              <a:latin typeface="+mn-lt"/>
              <a:ea typeface="+mn-ea"/>
              <a:cs typeface="+mn-cs"/>
            </a:endParaRPr>
          </a:p>
          <a:p>
            <a:pPr marL="180000" indent="-180000" algn="l" defTabSz="914400" rtl="0" eaLnBrk="1" latinLnBrk="0" hangingPunct="1">
              <a:buClr>
                <a:schemeClr val="tx2"/>
              </a:buClr>
              <a:buFont typeface="Arial" panose="020B0604020202020204" pitchFamily="34" charset="0"/>
              <a:buChar char="›"/>
            </a:pPr>
            <a:endParaRPr lang="en-GB" sz="1200" kern="1200" dirty="0">
              <a:solidFill>
                <a:schemeClr val="tx1"/>
              </a:solidFill>
              <a:latin typeface="+mn-lt"/>
              <a:ea typeface="+mn-ea"/>
              <a:cs typeface="+mn-cs"/>
            </a:endParaRPr>
          </a:p>
          <a:p>
            <a:pPr marL="180000" indent="-180000" algn="l" defTabSz="914400" rtl="0" eaLnBrk="1" latinLnBrk="0" hangingPunct="1">
              <a:buClr>
                <a:schemeClr val="tx2"/>
              </a:buClr>
              <a:buFont typeface="Arial" panose="020B0604020202020204" pitchFamily="34" charset="0"/>
              <a:buChar char="›"/>
            </a:pPr>
            <a:endParaRPr lang="en-GB"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11</a:t>
            </a:fld>
            <a:endParaRPr lang="en-GB" dirty="0"/>
          </a:p>
        </p:txBody>
      </p:sp>
    </p:spTree>
    <p:extLst>
      <p:ext uri="{BB962C8B-B14F-4D97-AF65-F5344CB8AC3E}">
        <p14:creationId xmlns:p14="http://schemas.microsoft.com/office/powerpoint/2010/main" val="3401086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0000" lvl="0" indent="-180000" algn="l" defTabSz="914400" rtl="0" eaLnBrk="1" latinLnBrk="0" hangingPunct="1">
              <a:buClr>
                <a:schemeClr val="tx2"/>
              </a:buClr>
              <a:buFont typeface="Arial" panose="020B0604020202020204" pitchFamily="34" charset="0"/>
              <a:buChar char="›"/>
            </a:pPr>
            <a:r>
              <a:rPr lang="en-GB" sz="1200" b="0" i="0" u="none" strike="noStrike" kern="1200" dirty="0">
                <a:solidFill>
                  <a:srgbClr val="3C3C3C"/>
                </a:solidFill>
                <a:effectLst/>
                <a:latin typeface="Muli"/>
                <a:ea typeface="+mn-ea"/>
                <a:cs typeface="+mn-cs"/>
              </a:rPr>
              <a:t>Adding a beneficiary is one of the most important things you can do. </a:t>
            </a:r>
          </a:p>
          <a:p>
            <a:pPr marL="180000" lvl="0" indent="-180000" algn="l" defTabSz="914400" rtl="0" eaLnBrk="1" latinLnBrk="0" hangingPunct="1">
              <a:buClr>
                <a:schemeClr val="tx2"/>
              </a:buClr>
              <a:buFont typeface="Arial" panose="020B0604020202020204" pitchFamily="34" charset="0"/>
              <a:buChar char="›"/>
            </a:pPr>
            <a:r>
              <a:rPr lang="en-GB" sz="1200" b="0" i="0" u="none" strike="noStrike" kern="1200" dirty="0">
                <a:solidFill>
                  <a:srgbClr val="3C3C3C"/>
                </a:solidFill>
                <a:effectLst/>
                <a:latin typeface="Muli"/>
                <a:ea typeface="+mn-ea"/>
                <a:cs typeface="+mn-cs"/>
              </a:rPr>
              <a:t>After all, it’s your hard-earned money sitting in your Nest pension pot, so it’s important that it goes to the people or the good causes that are close to your heart. </a:t>
            </a:r>
          </a:p>
          <a:p>
            <a:pPr marL="180000" lvl="0" indent="-180000" algn="l" defTabSz="914400" rtl="0" eaLnBrk="1" latinLnBrk="0" hangingPunct="1">
              <a:buClr>
                <a:schemeClr val="tx2"/>
              </a:buClr>
              <a:buFont typeface="Arial" panose="020B0604020202020204" pitchFamily="34" charset="0"/>
              <a:buChar char="›"/>
            </a:pPr>
            <a:r>
              <a:rPr lang="en-GB" sz="1200" b="0" i="0" u="none" strike="noStrike" kern="1200" dirty="0">
                <a:solidFill>
                  <a:srgbClr val="3C3C3C"/>
                </a:solidFill>
                <a:effectLst/>
                <a:latin typeface="Muli"/>
                <a:ea typeface="+mn-ea"/>
                <a:cs typeface="+mn-cs"/>
              </a:rPr>
              <a:t>Telling us now means we can pay your pot to the people you want to inherit with as little fuss as possible, and in the quickest possible time.</a:t>
            </a:r>
          </a:p>
          <a:p>
            <a:pPr marL="0" lvl="0" indent="0" algn="l" defTabSz="914400" rtl="0" eaLnBrk="1" latinLnBrk="0" hangingPunct="1">
              <a:buClr>
                <a:schemeClr val="tx2"/>
              </a:buClr>
              <a:buFont typeface="Arial" panose="020B0604020202020204" pitchFamily="34" charset="0"/>
              <a:buNone/>
            </a:pPr>
            <a:endParaRPr lang="en-GB" sz="1200" b="0" i="0" u="none" strike="noStrike" kern="1200" dirty="0">
              <a:solidFill>
                <a:srgbClr val="3C3C3C"/>
              </a:solidFill>
              <a:effectLst/>
              <a:latin typeface="Muli"/>
              <a:ea typeface="+mn-ea"/>
              <a:cs typeface="+mn-cs"/>
            </a:endParaRPr>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12</a:t>
            </a:fld>
            <a:endParaRPr lang="en-GB" dirty="0"/>
          </a:p>
        </p:txBody>
      </p:sp>
    </p:spTree>
    <p:extLst>
      <p:ext uri="{BB962C8B-B14F-4D97-AF65-F5344CB8AC3E}">
        <p14:creationId xmlns:p14="http://schemas.microsoft.com/office/powerpoint/2010/main" val="2133848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ffectLst/>
              </a:rPr>
              <a:t>You can start withdrawing money from your pot from age 55 to 57, depending on when you were born</a:t>
            </a:r>
          </a:p>
          <a:p>
            <a:r>
              <a:rPr lang="en-GB" dirty="0">
                <a:effectLst/>
              </a:rPr>
              <a:t>If you suffer from ill health, you may be able to take your money out early</a:t>
            </a:r>
          </a:p>
          <a:p>
            <a:r>
              <a:rPr lang="en-GB" dirty="0">
                <a:effectLst/>
              </a:rPr>
              <a:t>Your plans for the future may change. Keep Nest updated on when you plan to retire so they can get your pension ready at the right time.</a:t>
            </a:r>
          </a:p>
          <a:p>
            <a:pPr marL="180000" marR="0" lvl="0" indent="-180000" algn="l" defTabSz="914400"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lang="en-GB" dirty="0">
                <a:effectLst/>
              </a:rPr>
              <a:t>Managing your pension could be on of your biggest financial decisions. For more information, you can visit Nest’s website at </a:t>
            </a:r>
            <a:r>
              <a:rPr lang="en-GB" sz="1800" dirty="0">
                <a:solidFill>
                  <a:srgbClr val="3C3C3C"/>
                </a:solidFill>
                <a:effectLst/>
                <a:latin typeface="Arial" panose="020B0604020202020204" pitchFamily="34" charset="0"/>
                <a:ea typeface="Times New Roman" panose="02020603050405020304" pitchFamily="18" charset="0"/>
                <a:cs typeface="Times New Roman" panose="02020603050405020304" pitchFamily="18" charset="0"/>
              </a:rPr>
              <a:t>nestpensions.org.uk/retirement, or </a:t>
            </a:r>
            <a:r>
              <a:rPr lang="en-GB" sz="1800" dirty="0" err="1">
                <a:solidFill>
                  <a:srgbClr val="3C3C3C"/>
                </a:solidFill>
                <a:effectLst/>
                <a:latin typeface="Arial" panose="020B0604020202020204" pitchFamily="34" charset="0"/>
                <a:ea typeface="Times New Roman" panose="02020603050405020304" pitchFamily="18" charset="0"/>
                <a:cs typeface="Times New Roman" panose="02020603050405020304" pitchFamily="18" charset="0"/>
              </a:rPr>
              <a:t>Moneyhelper</a:t>
            </a:r>
            <a:r>
              <a:rPr lang="en-GB" sz="1800" dirty="0">
                <a:solidFill>
                  <a:srgbClr val="3C3C3C"/>
                </a:solidFill>
                <a:effectLst/>
                <a:latin typeface="Arial" panose="020B0604020202020204" pitchFamily="34" charset="0"/>
                <a:ea typeface="Times New Roman" panose="02020603050405020304" pitchFamily="18" charset="0"/>
                <a:cs typeface="Times New Roman" panose="02020603050405020304" pitchFamily="18" charset="0"/>
              </a:rPr>
              <a:t> moneyhelper.org.uk</a:t>
            </a:r>
            <a:endParaRPr lang="en-GB" sz="1800" dirty="0">
              <a:solidFill>
                <a:srgbClr val="3C3C3C"/>
              </a:solidFill>
              <a:effectLst/>
              <a:latin typeface="Arial" panose="020B0604020202020204" pitchFamily="34" charset="0"/>
              <a:ea typeface="Arial" panose="020B0604020202020204" pitchFamily="34" charset="0"/>
              <a:cs typeface="Times New Roman" panose="02020603050405020304" pitchFamily="18" charset="0"/>
            </a:endParaRPr>
          </a:p>
          <a:p>
            <a:endParaRPr lang="en-GB" dirty="0">
              <a:effectLst/>
            </a:endParaRPr>
          </a:p>
        </p:txBody>
      </p:sp>
      <p:sp>
        <p:nvSpPr>
          <p:cNvPr id="4" name="Slide Number Placeholder 3"/>
          <p:cNvSpPr>
            <a:spLocks noGrp="1"/>
          </p:cNvSpPr>
          <p:nvPr>
            <p:ph type="sldNum" sz="quarter" idx="5"/>
          </p:nvPr>
        </p:nvSpPr>
        <p:spPr/>
        <p:txBody>
          <a:bodyPr/>
          <a:lstStyle/>
          <a:p>
            <a:fld id="{EF8761BB-FFC9-41C2-B269-9BC0640D12BD}" type="slidenum">
              <a:rPr lang="en-GB" smtClean="0"/>
              <a:pPr/>
              <a:t>13</a:t>
            </a:fld>
            <a:endParaRPr lang="en-GB" dirty="0"/>
          </a:p>
        </p:txBody>
      </p:sp>
    </p:spTree>
    <p:extLst>
      <p:ext uri="{BB962C8B-B14F-4D97-AF65-F5344CB8AC3E}">
        <p14:creationId xmlns:p14="http://schemas.microsoft.com/office/powerpoint/2010/main" val="11909945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0000" indent="-180000"/>
            <a:r>
              <a:rPr lang="en-GB" dirty="0"/>
              <a:t>Thanks for listening. </a:t>
            </a:r>
          </a:p>
          <a:p>
            <a:pPr marL="180000" indent="-180000"/>
            <a:r>
              <a:rPr lang="en-GB" dirty="0"/>
              <a:t>Hopefully this talk has given you all you need to know to take control of your Nest pension. </a:t>
            </a:r>
          </a:p>
          <a:p>
            <a:pPr marL="180000" indent="-180000"/>
            <a:r>
              <a:rPr lang="en-GB" dirty="0"/>
              <a:t>You have all the tools you need, only a few clicks away. </a:t>
            </a:r>
          </a:p>
          <a:p>
            <a:pPr marL="180000" indent="-180000"/>
            <a:r>
              <a:rPr lang="en-GB" dirty="0"/>
              <a:t>Why not log in now and get started?</a:t>
            </a:r>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14</a:t>
            </a:fld>
            <a:endParaRPr lang="en-GB" dirty="0"/>
          </a:p>
        </p:txBody>
      </p:sp>
    </p:spTree>
    <p:extLst>
      <p:ext uri="{BB962C8B-B14F-4D97-AF65-F5344CB8AC3E}">
        <p14:creationId xmlns:p14="http://schemas.microsoft.com/office/powerpoint/2010/main" val="2996722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2</a:t>
            </a:fld>
            <a:endParaRPr lang="en-GB" dirty="0"/>
          </a:p>
        </p:txBody>
      </p:sp>
    </p:spTree>
    <p:extLst>
      <p:ext uri="{BB962C8B-B14F-4D97-AF65-F5344CB8AC3E}">
        <p14:creationId xmlns:p14="http://schemas.microsoft.com/office/powerpoint/2010/main" val="1213544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Every UK employer has to put eligible workers into a workplace pension and contribute towards their retirement. It’s called auto enrolment and it’s a legal requirement.</a:t>
            </a:r>
          </a:p>
          <a:p>
            <a:r>
              <a:rPr lang="en-GB" dirty="0"/>
              <a:t>It helps to save money now so you’ll have a savings cushion to rely on when you’re no longer working. </a:t>
            </a:r>
          </a:p>
          <a:p>
            <a:r>
              <a:rPr lang="en-GB" dirty="0"/>
              <a:t>Millions of workers are now able to save with ‘no fuss’. Payments come out automatically, so you’re putting money towards your future without having to lift a finger.</a:t>
            </a:r>
          </a:p>
          <a:p>
            <a:r>
              <a:rPr lang="en-GB" dirty="0"/>
              <a:t>Pension providers like Nest then put your money to work, aiming to grow it so you have a bigger pot to retire on. </a:t>
            </a:r>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3</a:t>
            </a:fld>
            <a:endParaRPr lang="en-GB" dirty="0"/>
          </a:p>
        </p:txBody>
      </p:sp>
    </p:spTree>
    <p:extLst>
      <p:ext uri="{BB962C8B-B14F-4D97-AF65-F5344CB8AC3E}">
        <p14:creationId xmlns:p14="http://schemas.microsoft.com/office/powerpoint/2010/main" val="3559456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C3C3C"/>
                </a:solidFill>
                <a:effectLst/>
                <a:latin typeface="Muli"/>
              </a:rPr>
              <a:t>Workplace pensions are an effective way to save, helping to build financial security for your future</a:t>
            </a:r>
            <a:endParaRPr lang="en-GB" dirty="0"/>
          </a:p>
          <a:p>
            <a:r>
              <a:rPr lang="en-GB" dirty="0"/>
              <a:t>Looking at this slide, you can see that it’s not unusual for people in the UK to live for at least twenty years after they retire. </a:t>
            </a:r>
          </a:p>
          <a:p>
            <a:r>
              <a:rPr lang="en-GB" dirty="0"/>
              <a:t>That’s twenty years that people will need a steady source of income after they stop working.</a:t>
            </a:r>
          </a:p>
          <a:p>
            <a:pPr marL="180000" marR="0" lvl="0" indent="-180000" algn="l" defTabSz="914400"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lang="en-GB" dirty="0"/>
              <a:t>And don’t forget, the average UK life expectancy has risen an additional 13 years since 1950. </a:t>
            </a:r>
          </a:p>
          <a:p>
            <a:r>
              <a:rPr lang="en-GB" dirty="0"/>
              <a:t>With life expectancy on the rise, you might need that source of income for even longer than 20 years. </a:t>
            </a:r>
          </a:p>
          <a:p>
            <a:r>
              <a:rPr lang="en-GB" dirty="0"/>
              <a:t>A lot of people plan to rely on the State Pension, so it’s worth looking at what it will actually give you.</a:t>
            </a:r>
          </a:p>
          <a:p>
            <a:r>
              <a:rPr lang="en-GB" dirty="0"/>
              <a:t>Currently the State Pension</a:t>
            </a:r>
            <a:r>
              <a:rPr lang="en-GB" b="0" i="0" dirty="0">
                <a:solidFill>
                  <a:srgbClr val="3C3C3C"/>
                </a:solidFill>
                <a:effectLst/>
                <a:latin typeface="Muli"/>
              </a:rPr>
              <a:t> pays a maximum of </a:t>
            </a:r>
            <a:r>
              <a:rPr lang="en-GB" b="1" i="0" dirty="0">
                <a:solidFill>
                  <a:srgbClr val="202124"/>
                </a:solidFill>
                <a:effectLst/>
                <a:latin typeface="arial" panose="020B0604020202020204" pitchFamily="34" charset="0"/>
              </a:rPr>
              <a:t>£203.85 per week</a:t>
            </a:r>
            <a:r>
              <a:rPr lang="en-GB" b="0" i="0" dirty="0">
                <a:solidFill>
                  <a:srgbClr val="3C3C3C"/>
                </a:solidFill>
                <a:effectLst/>
                <a:latin typeface="Muli"/>
              </a:rPr>
              <a:t>. And you need to have 35 qualifying years of National Insurance contributions on your record to receive the full state pension.</a:t>
            </a:r>
          </a:p>
        </p:txBody>
      </p:sp>
      <p:sp>
        <p:nvSpPr>
          <p:cNvPr id="4" name="Slide Number Placeholder 3"/>
          <p:cNvSpPr>
            <a:spLocks noGrp="1"/>
          </p:cNvSpPr>
          <p:nvPr>
            <p:ph type="sldNum" sz="quarter" idx="5"/>
          </p:nvPr>
        </p:nvSpPr>
        <p:spPr/>
        <p:txBody>
          <a:bodyPr/>
          <a:lstStyle/>
          <a:p>
            <a:fld id="{EF8761BB-FFC9-41C2-B269-9BC0640D12BD}" type="slidenum">
              <a:rPr lang="en-GB" smtClean="0"/>
              <a:pPr/>
              <a:t>4</a:t>
            </a:fld>
            <a:endParaRPr lang="en-GB" dirty="0"/>
          </a:p>
        </p:txBody>
      </p:sp>
    </p:spTree>
    <p:extLst>
      <p:ext uri="{BB962C8B-B14F-4D97-AF65-F5344CB8AC3E}">
        <p14:creationId xmlns:p14="http://schemas.microsoft.com/office/powerpoint/2010/main" val="619166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0000" indent="-180000"/>
            <a:r>
              <a:rPr lang="en-GB" dirty="0"/>
              <a:t>In most cases your pot is made up of contributions from you, your employer and the government. </a:t>
            </a:r>
          </a:p>
          <a:p>
            <a:pPr marL="180000" indent="-180000"/>
            <a:r>
              <a:rPr lang="en-GB" dirty="0"/>
              <a:t>For every £80 you put in, the government tops that up to £100 - as long as you’re eligible. And most people are.</a:t>
            </a:r>
          </a:p>
          <a:p>
            <a:pPr marL="180000" marR="0" lvl="0" indent="-180000" algn="l" defTabSz="914400" rtl="0" eaLnBrk="1" fontAlgn="auto" latinLnBrk="0" hangingPunct="1">
              <a:lnSpc>
                <a:spcPct val="100000"/>
              </a:lnSpc>
              <a:spcBef>
                <a:spcPts val="0"/>
              </a:spcBef>
              <a:spcAft>
                <a:spcPts val="0"/>
              </a:spcAft>
              <a:buClr>
                <a:schemeClr val="tx2"/>
              </a:buClr>
              <a:buSzTx/>
              <a:tabLst/>
              <a:defRPr/>
            </a:pPr>
            <a:r>
              <a:rPr lang="en-GB" dirty="0"/>
              <a:t>Your employer could add even more to your pot, if you’re eligible. They’ll let you know how much they’ll be contributing. </a:t>
            </a:r>
          </a:p>
          <a:p>
            <a:pPr marL="180000" indent="-180000"/>
            <a:r>
              <a:rPr lang="en-GB" dirty="0"/>
              <a:t>That’s what makes workplace pensions work harder than many other investments – the fact that you get extra money topping up your pot each time you save. </a:t>
            </a:r>
          </a:p>
          <a:p>
            <a:pPr marL="180000" indent="-180000"/>
            <a:r>
              <a:rPr lang="en-GB" dirty="0"/>
              <a:t>There’s no one-size-fits-all answer for how much you should be contributing. It all depends on your personal circumstances. </a:t>
            </a:r>
          </a:p>
          <a:p>
            <a:pPr marL="180000" indent="-180000"/>
            <a:r>
              <a:rPr lang="en-GB" dirty="0"/>
              <a:t>However, you’ll find a handy pension calculator on our website that’ll help you work out how much you should be saving to hit your retirement goals. </a:t>
            </a:r>
          </a:p>
          <a:p>
            <a:pPr marL="180000" indent="-180000"/>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5</a:t>
            </a:fld>
            <a:endParaRPr lang="en-GB" dirty="0"/>
          </a:p>
        </p:txBody>
      </p:sp>
    </p:spTree>
    <p:extLst>
      <p:ext uri="{BB962C8B-B14F-4D97-AF65-F5344CB8AC3E}">
        <p14:creationId xmlns:p14="http://schemas.microsoft.com/office/powerpoint/2010/main" val="1960342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0000" indent="-180000"/>
            <a:r>
              <a:rPr lang="en-GB" dirty="0"/>
              <a:t>Nest is all about making it easy for you to save. What’s more, we’re a non-profit. That means we don’t answer to shareholders or billionaire owners. All our profits go back to you, our members. </a:t>
            </a:r>
          </a:p>
          <a:p>
            <a:pPr marL="180000" indent="-180000"/>
            <a:r>
              <a:rPr lang="en-GB" dirty="0"/>
              <a:t>These are five ways we work to support you. </a:t>
            </a:r>
          </a:p>
          <a:p>
            <a:pPr marL="180000" indent="-180000"/>
            <a:r>
              <a:rPr lang="en-GB" dirty="0"/>
              <a:t>You have an online account, making it easier for you to keep an eye on your pension savings. </a:t>
            </a:r>
          </a:p>
          <a:p>
            <a:pPr marL="180000" indent="-180000"/>
            <a:r>
              <a:rPr lang="en-GB" dirty="0"/>
              <a:t>We carefully manage those savings based on how far off you are from retirement, using our award-winning investment strategy. </a:t>
            </a:r>
          </a:p>
          <a:p>
            <a:pPr marL="180000" indent="-180000"/>
            <a:r>
              <a:rPr lang="en-GB" dirty="0"/>
              <a:t>You have one pension pot for life which you can pay into if you change jobs. This makes it easier to keep track of your pension savings over your whole career. </a:t>
            </a:r>
          </a:p>
          <a:p>
            <a:pPr marL="180000" indent="-180000"/>
            <a:r>
              <a:rPr lang="en-GB" dirty="0"/>
              <a:t>We make an effort to explain things clearly, meaning you can easily understand what’s happening to your money. </a:t>
            </a:r>
          </a:p>
          <a:p>
            <a:pPr marL="180000" indent="-180000"/>
            <a:r>
              <a:rPr lang="en-GB" dirty="0"/>
              <a:t>We have low charges but offer all the services and protection you’d expect from a high-quality pension scheme. </a:t>
            </a:r>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6</a:t>
            </a:fld>
            <a:endParaRPr lang="en-GB" dirty="0"/>
          </a:p>
        </p:txBody>
      </p:sp>
    </p:spTree>
    <p:extLst>
      <p:ext uri="{BB962C8B-B14F-4D97-AF65-F5344CB8AC3E}">
        <p14:creationId xmlns:p14="http://schemas.microsoft.com/office/powerpoint/2010/main" val="3567343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0000" indent="-180000"/>
            <a:r>
              <a:rPr lang="en-GB" dirty="0"/>
              <a:t>Lots of people don’t know what happens to their money in a pension scheme. </a:t>
            </a:r>
          </a:p>
          <a:p>
            <a:pPr marL="180000" indent="-180000"/>
            <a:r>
              <a:rPr lang="en-GB" dirty="0"/>
              <a:t>It’s simple. </a:t>
            </a:r>
          </a:p>
          <a:p>
            <a:pPr marL="180000" indent="-180000"/>
            <a:r>
              <a:rPr lang="en-GB" dirty="0"/>
              <a:t>The money you pay into your pot is put into a fund. We use money in the fund to buy things that our research suggests will increase in value. This could be shares in companies, or property, or even solar farms. When companies we invest in do well or the value of the property has bought goes up, you get a share of the profits and the size of your pension pot increases.</a:t>
            </a:r>
          </a:p>
          <a:p>
            <a:pPr marL="180000" indent="-180000"/>
            <a:r>
              <a:rPr lang="en-GB" dirty="0"/>
              <a:t>Unless you tell us otherwise, we’ll put your money into one of our Nest Retirement Date Funds. And here’s where Nest is different to most, because there’s one for every year a member could take their money out of Nest.</a:t>
            </a:r>
          </a:p>
          <a:p>
            <a:pPr marL="180000" indent="-180000"/>
            <a:r>
              <a:rPr lang="en-GB" dirty="0"/>
              <a:t>For example, the current State Pension age is 66. If you’re due to turn 66 in 2056, your pot will be invested in the Nest 2056 Retirement Date Fund. If you’re due to turn 66 in 2040, your pot will be invested in the Nest 2040 Retirement Date Fund. </a:t>
            </a:r>
          </a:p>
          <a:p>
            <a:pPr marL="180000" indent="-180000"/>
            <a:r>
              <a:rPr lang="en-GB" dirty="0"/>
              <a:t>We’ll invest it based on your age so it’s ready for when you need it. </a:t>
            </a:r>
          </a:p>
          <a:p>
            <a:pPr marL="180000" indent="-180000"/>
            <a:r>
              <a:rPr lang="en-GB" dirty="0"/>
              <a:t>Don’t forget, the State Pension age is gradually changing over time. If you plan to retire early or would like to keep working past your State Pension age, just let us know. We’ll put you in the right fund to fit your plans. </a:t>
            </a:r>
          </a:p>
          <a:p>
            <a:pPr marL="180000" indent="-180000" algn="l"/>
            <a:r>
              <a:rPr lang="en-GB" sz="1800" b="1" i="0" u="none" strike="noStrike" baseline="0" dirty="0">
                <a:solidFill>
                  <a:srgbClr val="27465F"/>
                </a:solidFill>
                <a:latin typeface="HurmeGeometricSans4-Bold" panose="020B0800020000000000" pitchFamily="34" charset="0"/>
              </a:rPr>
              <a:t>Ultimately, we want you to have more to spend when you retire.</a:t>
            </a:r>
          </a:p>
          <a:p>
            <a:pPr marL="0" indent="0" algn="l">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7</a:t>
            </a:fld>
            <a:endParaRPr lang="en-GB" dirty="0"/>
          </a:p>
        </p:txBody>
      </p:sp>
    </p:spTree>
    <p:extLst>
      <p:ext uri="{BB962C8B-B14F-4D97-AF65-F5344CB8AC3E}">
        <p14:creationId xmlns:p14="http://schemas.microsoft.com/office/powerpoint/2010/main" val="956331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0000" indent="-180000"/>
            <a:r>
              <a:rPr lang="en-GB" dirty="0"/>
              <a:t>We believe that our Nest Retirement Date Funds are the best option for most members.</a:t>
            </a:r>
          </a:p>
          <a:p>
            <a:pPr marL="180000" indent="-180000"/>
            <a:r>
              <a:rPr lang="en-GB" dirty="0"/>
              <a:t>However, some people may want their money invested in line with their faith, belief, or attitude to risk. If that sounds like you, we have a range of fund choices that let you decide how your money is invested.</a:t>
            </a:r>
          </a:p>
          <a:p>
            <a:pPr marL="180000" indent="-180000"/>
            <a:r>
              <a:rPr lang="en-GB" dirty="0"/>
              <a:t>These have been set up for people who want a different approach to risk than the Nest Retirement Date Funds or those who have strong feelings about how their money should be invested. It’s quick and easy to choose a different fund using your online account.</a:t>
            </a:r>
          </a:p>
          <a:p>
            <a:pPr marL="180000" indent="-180000"/>
            <a:r>
              <a:rPr lang="en-GB" dirty="0"/>
              <a:t>You can find out more about Nest’s other funds on our website.</a:t>
            </a:r>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8</a:t>
            </a:fld>
            <a:endParaRPr lang="en-GB" dirty="0"/>
          </a:p>
        </p:txBody>
      </p:sp>
    </p:spTree>
    <p:extLst>
      <p:ext uri="{BB962C8B-B14F-4D97-AF65-F5344CB8AC3E}">
        <p14:creationId xmlns:p14="http://schemas.microsoft.com/office/powerpoint/2010/main" val="2035393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a member of Nest, you're putting money away for your future. So an important part of our strategy looks at whether your investments are building a future we all want to live in. </a:t>
            </a:r>
          </a:p>
          <a:p>
            <a:r>
              <a:rPr lang="en-GB" dirty="0"/>
              <a:t>We take lots of different issues into account, like whether a company pays its staff the living wage or contributes to climate change. Where possible, we push companies to change their approach to consider the long-term impact of their business. </a:t>
            </a:r>
          </a:p>
          <a:p>
            <a:r>
              <a:rPr lang="en-GB" dirty="0"/>
              <a:t>We believe this approach isn't just better for your pocket – it helps people and the planet we live on, too.</a:t>
            </a:r>
          </a:p>
          <a:p>
            <a:endParaRPr lang="en-GB" dirty="0"/>
          </a:p>
          <a:p>
            <a:endParaRPr lang="en-GB" dirty="0"/>
          </a:p>
        </p:txBody>
      </p:sp>
      <p:sp>
        <p:nvSpPr>
          <p:cNvPr id="4" name="Slide Number Placeholder 3"/>
          <p:cNvSpPr>
            <a:spLocks noGrp="1"/>
          </p:cNvSpPr>
          <p:nvPr>
            <p:ph type="sldNum" sz="quarter" idx="5"/>
          </p:nvPr>
        </p:nvSpPr>
        <p:spPr/>
        <p:txBody>
          <a:bodyPr/>
          <a:lstStyle/>
          <a:p>
            <a:fld id="{EF8761BB-FFC9-41C2-B269-9BC0640D12BD}" type="slidenum">
              <a:rPr lang="en-GB" smtClean="0"/>
              <a:pPr/>
              <a:t>9</a:t>
            </a:fld>
            <a:endParaRPr lang="en-GB" dirty="0"/>
          </a:p>
        </p:txBody>
      </p:sp>
    </p:spTree>
    <p:extLst>
      <p:ext uri="{BB962C8B-B14F-4D97-AF65-F5344CB8AC3E}">
        <p14:creationId xmlns:p14="http://schemas.microsoft.com/office/powerpoint/2010/main" val="15216261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C3CDDC"/>
        </a:solidFill>
        <a:effectLst/>
      </p:bgPr>
    </p:bg>
    <p:spTree>
      <p:nvGrpSpPr>
        <p:cNvPr id="1" name=""/>
        <p:cNvGrpSpPr/>
        <p:nvPr/>
      </p:nvGrpSpPr>
      <p:grpSpPr>
        <a:xfrm>
          <a:off x="0" y="0"/>
          <a:ext cx="0" cy="0"/>
          <a:chOff x="0" y="0"/>
          <a:chExt cx="0" cy="0"/>
        </a:xfrm>
      </p:grpSpPr>
      <p:sp>
        <p:nvSpPr>
          <p:cNvPr id="29" name="Oval Bottom Right 2">
            <a:extLst>
              <a:ext uri="{FF2B5EF4-FFF2-40B4-BE49-F238E27FC236}">
                <a16:creationId xmlns:a16="http://schemas.microsoft.com/office/drawing/2014/main" id="{5A3A8CFF-C5AA-47ED-A781-792508E58D36}"/>
              </a:ext>
            </a:extLst>
          </p:cNvPr>
          <p:cNvSpPr>
            <a:spLocks noChangeAspect="1"/>
          </p:cNvSpPr>
          <p:nvPr userDrawn="1"/>
        </p:nvSpPr>
        <p:spPr>
          <a:xfrm>
            <a:off x="4572000" y="1909463"/>
            <a:ext cx="17537071" cy="5650212"/>
          </a:xfrm>
          <a:custGeom>
            <a:avLst/>
            <a:gdLst>
              <a:gd name="connsiteX0" fmla="*/ 8031120 w 16062239"/>
              <a:gd name="connsiteY0" fmla="*/ 0 h 5175041"/>
              <a:gd name="connsiteX1" fmla="*/ 15981371 w 16062239"/>
              <a:gd name="connsiteY1" fmla="*/ 4996166 h 5175041"/>
              <a:gd name="connsiteX2" fmla="*/ 16062239 w 16062239"/>
              <a:gd name="connsiteY2" fmla="*/ 5175041 h 5175041"/>
              <a:gd name="connsiteX3" fmla="*/ 0 w 16062239"/>
              <a:gd name="connsiteY3" fmla="*/ 5175041 h 5175041"/>
              <a:gd name="connsiteX4" fmla="*/ 80868 w 16062239"/>
              <a:gd name="connsiteY4" fmla="*/ 4996166 h 5175041"/>
              <a:gd name="connsiteX5" fmla="*/ 8031120 w 16062239"/>
              <a:gd name="connsiteY5" fmla="*/ 0 h 5175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2239" h="5175041">
                <a:moveTo>
                  <a:pt x="8031120" y="0"/>
                </a:moveTo>
                <a:cubicBezTo>
                  <a:pt x="11532259" y="0"/>
                  <a:pt x="14556936" y="2039982"/>
                  <a:pt x="15981371" y="4996166"/>
                </a:cubicBezTo>
                <a:lnTo>
                  <a:pt x="16062239" y="5175041"/>
                </a:lnTo>
                <a:lnTo>
                  <a:pt x="0" y="5175041"/>
                </a:lnTo>
                <a:lnTo>
                  <a:pt x="80868" y="4996166"/>
                </a:lnTo>
                <a:cubicBezTo>
                  <a:pt x="1505303" y="2039982"/>
                  <a:pt x="4529980" y="0"/>
                  <a:pt x="8031120" y="0"/>
                </a:cubicBezTo>
                <a:close/>
              </a:path>
            </a:pathLst>
          </a:custGeom>
          <a:solidFill>
            <a:schemeClr val="bg1">
              <a:alpha val="20000"/>
            </a:schemeClr>
          </a:solidFill>
          <a:ln>
            <a:noFill/>
          </a:ln>
        </p:spPr>
        <p:txBody>
          <a:bodyPr vert="horz" wrap="square" lIns="91441" tIns="45720" rIns="91441" bIns="45720" numCol="1" anchor="t" anchorCtr="0" compatLnSpc="1">
            <a:prstTxWarp prst="textNoShape">
              <a:avLst/>
            </a:prstTxWarp>
            <a:noAutofit/>
          </a:bodyPr>
          <a:lstStyle/>
          <a:p>
            <a:endParaRPr lang="en-GB" sz="1800" dirty="0">
              <a:solidFill>
                <a:schemeClr val="tx1"/>
              </a:solidFill>
            </a:endParaRPr>
          </a:p>
        </p:txBody>
      </p:sp>
      <p:sp>
        <p:nvSpPr>
          <p:cNvPr id="30" name="Oval Bottom Right 1">
            <a:extLst>
              <a:ext uri="{FF2B5EF4-FFF2-40B4-BE49-F238E27FC236}">
                <a16:creationId xmlns:a16="http://schemas.microsoft.com/office/drawing/2014/main" id="{C4FC2056-C48E-4939-A863-C12FEC45B0DD}"/>
              </a:ext>
            </a:extLst>
          </p:cNvPr>
          <p:cNvSpPr>
            <a:spLocks noChangeAspect="1"/>
          </p:cNvSpPr>
          <p:nvPr userDrawn="1"/>
        </p:nvSpPr>
        <p:spPr>
          <a:xfrm>
            <a:off x="7631404" y="1915751"/>
            <a:ext cx="8561096" cy="5643924"/>
          </a:xfrm>
          <a:custGeom>
            <a:avLst/>
            <a:gdLst>
              <a:gd name="connsiteX0" fmla="*/ 6154368 w 7745294"/>
              <a:gd name="connsiteY0" fmla="*/ 0 h 5106105"/>
              <a:gd name="connsiteX1" fmla="*/ 7531514 w 7745294"/>
              <a:gd name="connsiteY1" fmla="*/ 151819 h 5106105"/>
              <a:gd name="connsiteX2" fmla="*/ 7745294 w 7745294"/>
              <a:gd name="connsiteY2" fmla="*/ 204689 h 5106105"/>
              <a:gd name="connsiteX3" fmla="*/ 7745294 w 7745294"/>
              <a:gd name="connsiteY3" fmla="*/ 5106105 h 5106105"/>
              <a:gd name="connsiteX4" fmla="*/ 0 w 7745294"/>
              <a:gd name="connsiteY4" fmla="*/ 5106105 h 5106105"/>
              <a:gd name="connsiteX5" fmla="*/ 15713 w 7745294"/>
              <a:gd name="connsiteY5" fmla="*/ 5003149 h 5106105"/>
              <a:gd name="connsiteX6" fmla="*/ 6154368 w 7745294"/>
              <a:gd name="connsiteY6" fmla="*/ 0 h 510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5294" h="5106105">
                <a:moveTo>
                  <a:pt x="6154368" y="0"/>
                </a:moveTo>
                <a:cubicBezTo>
                  <a:pt x="6627496" y="0"/>
                  <a:pt x="7088376" y="52438"/>
                  <a:pt x="7531514" y="151819"/>
                </a:cubicBezTo>
                <a:lnTo>
                  <a:pt x="7745294" y="204689"/>
                </a:lnTo>
                <a:lnTo>
                  <a:pt x="7745294" y="5106105"/>
                </a:lnTo>
                <a:lnTo>
                  <a:pt x="0" y="5106105"/>
                </a:lnTo>
                <a:lnTo>
                  <a:pt x="15713" y="5003149"/>
                </a:lnTo>
                <a:cubicBezTo>
                  <a:pt x="599990" y="2147858"/>
                  <a:pt x="3126350" y="0"/>
                  <a:pt x="6154368" y="0"/>
                </a:cubicBezTo>
                <a:close/>
              </a:path>
            </a:pathLst>
          </a:custGeom>
          <a:solidFill>
            <a:schemeClr val="bg1">
              <a:alpha val="20000"/>
            </a:schemeClr>
          </a:solidFill>
          <a:ln>
            <a:noFill/>
          </a:ln>
        </p:spPr>
        <p:txBody>
          <a:bodyPr vert="horz" wrap="square" lIns="91441" tIns="45720" rIns="91441" bIns="45720" numCol="1" anchor="t" anchorCtr="0" compatLnSpc="1">
            <a:prstTxWarp prst="textNoShape">
              <a:avLst/>
            </a:prstTxWarp>
            <a:noAutofit/>
          </a:bodyPr>
          <a:lstStyle/>
          <a:p>
            <a:endParaRPr lang="en-GB" sz="1800" dirty="0">
              <a:solidFill>
                <a:schemeClr val="tx1"/>
              </a:solidFill>
            </a:endParaRPr>
          </a:p>
        </p:txBody>
      </p:sp>
      <p:sp>
        <p:nvSpPr>
          <p:cNvPr id="31" name="Oval Top Left">
            <a:extLst>
              <a:ext uri="{FF2B5EF4-FFF2-40B4-BE49-F238E27FC236}">
                <a16:creationId xmlns:a16="http://schemas.microsoft.com/office/drawing/2014/main" id="{5FBD6F17-FB59-4561-BD60-469951BE92FE}"/>
              </a:ext>
            </a:extLst>
          </p:cNvPr>
          <p:cNvSpPr>
            <a:spLocks noChangeAspect="1"/>
          </p:cNvSpPr>
          <p:nvPr userDrawn="1"/>
        </p:nvSpPr>
        <p:spPr>
          <a:xfrm>
            <a:off x="-5229364" y="-1790701"/>
            <a:ext cx="12714518" cy="5498277"/>
          </a:xfrm>
          <a:custGeom>
            <a:avLst/>
            <a:gdLst>
              <a:gd name="connsiteX0" fmla="*/ 0 w 11897826"/>
              <a:gd name="connsiteY0" fmla="*/ 0 h 5145106"/>
              <a:gd name="connsiteX1" fmla="*/ 11897826 w 11897826"/>
              <a:gd name="connsiteY1" fmla="*/ 0 h 5145106"/>
              <a:gd name="connsiteX2" fmla="*/ 11891641 w 11897826"/>
              <a:gd name="connsiteY2" fmla="*/ 48674 h 5145106"/>
              <a:gd name="connsiteX3" fmla="*/ 5948914 w 11897826"/>
              <a:gd name="connsiteY3" fmla="*/ 5145106 h 5145106"/>
              <a:gd name="connsiteX4" fmla="*/ 6185 w 11897826"/>
              <a:gd name="connsiteY4" fmla="*/ 48674 h 5145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826" h="5145106">
                <a:moveTo>
                  <a:pt x="0" y="0"/>
                </a:moveTo>
                <a:lnTo>
                  <a:pt x="11897826" y="0"/>
                </a:lnTo>
                <a:lnTo>
                  <a:pt x="11891641" y="48674"/>
                </a:lnTo>
                <a:cubicBezTo>
                  <a:pt x="11450700" y="2934472"/>
                  <a:pt x="8957968" y="5145106"/>
                  <a:pt x="5948914" y="5145106"/>
                </a:cubicBezTo>
                <a:cubicBezTo>
                  <a:pt x="2939859" y="5145106"/>
                  <a:pt x="447126" y="2934472"/>
                  <a:pt x="6185" y="48674"/>
                </a:cubicBezTo>
                <a:close/>
              </a:path>
            </a:pathLst>
          </a:custGeom>
          <a:solidFill>
            <a:schemeClr val="bg1">
              <a:alpha val="20000"/>
            </a:schemeClr>
          </a:solidFill>
          <a:ln>
            <a:noFill/>
          </a:ln>
        </p:spPr>
        <p:txBody>
          <a:bodyPr vert="horz" wrap="square" lIns="91441" tIns="45720" rIns="91441" bIns="45720" numCol="1" anchor="t" anchorCtr="0" compatLnSpc="1">
            <a:prstTxWarp prst="textNoShape">
              <a:avLst/>
            </a:prstTxWarp>
            <a:noAutofit/>
          </a:bodyPr>
          <a:lstStyle/>
          <a:p>
            <a:endParaRPr lang="en-GB" sz="1800" dirty="0">
              <a:solidFill>
                <a:schemeClr val="tx1"/>
              </a:solidFill>
            </a:endParaRPr>
          </a:p>
        </p:txBody>
      </p:sp>
      <p:pic>
        <p:nvPicPr>
          <p:cNvPr id="26" name="Logo">
            <a:extLst>
              <a:ext uri="{FF2B5EF4-FFF2-40B4-BE49-F238E27FC236}">
                <a16:creationId xmlns:a16="http://schemas.microsoft.com/office/drawing/2014/main" id="{061F7724-707A-41C0-AC7C-03793ABDFE71}"/>
              </a:ext>
            </a:extLst>
          </p:cNvPr>
          <p:cNvPicPr>
            <a:picLocks noChangeAspect="1"/>
          </p:cNvPicPr>
          <p:nvPr userDrawn="1"/>
        </p:nvPicPr>
        <p:blipFill>
          <a:blip r:embed="rId2"/>
          <a:stretch>
            <a:fillRect/>
          </a:stretch>
        </p:blipFill>
        <p:spPr>
          <a:xfrm>
            <a:off x="11480800" y="445914"/>
            <a:ext cx="1533957" cy="1711553"/>
          </a:xfrm>
          <a:prstGeom prst="rect">
            <a:avLst/>
          </a:prstGeom>
        </p:spPr>
      </p:pic>
      <p:sp>
        <p:nvSpPr>
          <p:cNvPr id="17" name="TB_Website">
            <a:extLst>
              <a:ext uri="{FF2B5EF4-FFF2-40B4-BE49-F238E27FC236}">
                <a16:creationId xmlns:a16="http://schemas.microsoft.com/office/drawing/2014/main" id="{FFAD1559-456F-4C7F-8B70-74036E42550A}"/>
              </a:ext>
            </a:extLst>
          </p:cNvPr>
          <p:cNvSpPr/>
          <p:nvPr userDrawn="1"/>
        </p:nvSpPr>
        <p:spPr>
          <a:xfrm>
            <a:off x="432000" y="6850676"/>
            <a:ext cx="2141612" cy="276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spAutoFit/>
          </a:bodyPr>
          <a:lstStyle/>
          <a:p>
            <a:pPr marL="0" indent="0" algn="l">
              <a:buNone/>
            </a:pPr>
            <a:r>
              <a:rPr lang="en-GB" sz="1800" b="0" dirty="0">
                <a:solidFill>
                  <a:srgbClr val="28465F"/>
                </a:solidFill>
              </a:rPr>
              <a:t>nestpensions.org.uk</a:t>
            </a:r>
          </a:p>
        </p:txBody>
      </p:sp>
      <p:cxnSp>
        <p:nvCxnSpPr>
          <p:cNvPr id="22" name="ColouredLine">
            <a:extLst>
              <a:ext uri="{FF2B5EF4-FFF2-40B4-BE49-F238E27FC236}">
                <a16:creationId xmlns:a16="http://schemas.microsoft.com/office/drawing/2014/main" id="{68DAE92A-0B95-46E7-AF35-C87124D3ABCB}"/>
              </a:ext>
            </a:extLst>
          </p:cNvPr>
          <p:cNvCxnSpPr/>
          <p:nvPr userDrawn="1"/>
        </p:nvCxnSpPr>
        <p:spPr>
          <a:xfrm>
            <a:off x="432000" y="6767694"/>
            <a:ext cx="2066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Date Placeholder">
            <a:extLst>
              <a:ext uri="{FF2B5EF4-FFF2-40B4-BE49-F238E27FC236}">
                <a16:creationId xmlns:a16="http://schemas.microsoft.com/office/drawing/2014/main" id="{4E9ABEC9-48D0-4A93-8FB9-1C4423CDF394}"/>
              </a:ext>
            </a:extLst>
          </p:cNvPr>
          <p:cNvSpPr>
            <a:spLocks noGrp="1"/>
          </p:cNvSpPr>
          <p:nvPr>
            <p:ph type="dt" sz="half" idx="12"/>
          </p:nvPr>
        </p:nvSpPr>
        <p:spPr>
          <a:xfrm>
            <a:off x="432000" y="5935663"/>
            <a:ext cx="9180000" cy="246221"/>
          </a:xfrm>
          <a:prstGeom prst="rect">
            <a:avLst/>
          </a:prstGeom>
        </p:spPr>
        <p:txBody>
          <a:bodyPr lIns="0" tIns="0" rIns="0" bIns="0">
            <a:spAutoFit/>
          </a:bodyPr>
          <a:lstStyle>
            <a:lvl1pPr marL="0" indent="0">
              <a:buNone/>
              <a:defRPr>
                <a:solidFill>
                  <a:srgbClr val="28465F"/>
                </a:solidFill>
              </a:defRPr>
            </a:lvl1pPr>
          </a:lstStyle>
          <a:p>
            <a:endParaRPr lang="en-GB" dirty="0"/>
          </a:p>
        </p:txBody>
      </p:sp>
      <p:sp>
        <p:nvSpPr>
          <p:cNvPr id="23" name="Text Placeholder">
            <a:extLst>
              <a:ext uri="{FF2B5EF4-FFF2-40B4-BE49-F238E27FC236}">
                <a16:creationId xmlns:a16="http://schemas.microsoft.com/office/drawing/2014/main" id="{5658062D-995D-47E2-8802-74BA7DA23522}"/>
              </a:ext>
            </a:extLst>
          </p:cNvPr>
          <p:cNvSpPr>
            <a:spLocks noGrp="1"/>
          </p:cNvSpPr>
          <p:nvPr>
            <p:ph type="body" sz="quarter" idx="13" hasCustomPrompt="1"/>
          </p:nvPr>
        </p:nvSpPr>
        <p:spPr>
          <a:xfrm>
            <a:off x="432000" y="5340677"/>
            <a:ext cx="9180000" cy="252000"/>
          </a:xfrm>
        </p:spPr>
        <p:txBody>
          <a:bodyPr/>
          <a:lstStyle>
            <a:lvl1pPr marL="0" indent="0">
              <a:spcBef>
                <a:spcPts val="0"/>
              </a:spcBef>
              <a:buNone/>
              <a:defRPr sz="1800" b="0">
                <a:solidFill>
                  <a:srgbClr val="28465F"/>
                </a:solidFill>
              </a:defRPr>
            </a:lvl1pPr>
            <a:lvl2pPr marL="0" indent="0">
              <a:buNone/>
              <a:defRPr/>
            </a:lvl2pPr>
            <a:lvl3pPr marL="0" indent="0">
              <a:buNone/>
              <a:defRPr/>
            </a:lvl3pPr>
            <a:lvl4pPr marL="0" indent="0">
              <a:buNone/>
              <a:defRPr/>
            </a:lvl4pPr>
            <a:lvl5pPr marL="0" indent="0">
              <a:buNone/>
              <a:defRPr/>
            </a:lvl5pPr>
            <a:lvl6pPr marL="0" indent="0">
              <a:buNone/>
              <a:defRPr/>
            </a:lvl6pPr>
            <a:lvl7pPr marL="0" indent="0">
              <a:buNone/>
              <a:defRPr/>
            </a:lvl7pPr>
            <a:lvl8pPr marL="0" indent="0">
              <a:buNone/>
              <a:defRPr/>
            </a:lvl8pPr>
            <a:lvl9pPr marL="0" indent="0">
              <a:buNone/>
              <a:defRPr/>
            </a:lvl9pPr>
          </a:lstStyle>
          <a:p>
            <a:pPr lvl="0"/>
            <a:r>
              <a:rPr lang="en-GB" dirty="0"/>
              <a:t>Job title or organization in full</a:t>
            </a:r>
          </a:p>
        </p:txBody>
      </p:sp>
      <p:sp>
        <p:nvSpPr>
          <p:cNvPr id="3" name="Subtitle">
            <a:extLst>
              <a:ext uri="{FF2B5EF4-FFF2-40B4-BE49-F238E27FC236}">
                <a16:creationId xmlns:a16="http://schemas.microsoft.com/office/drawing/2014/main" id="{1D8F0F59-1C5D-4962-A045-A9C50F97C8BD}"/>
              </a:ext>
            </a:extLst>
          </p:cNvPr>
          <p:cNvSpPr>
            <a:spLocks noGrp="1"/>
          </p:cNvSpPr>
          <p:nvPr>
            <p:ph type="subTitle" idx="1"/>
          </p:nvPr>
        </p:nvSpPr>
        <p:spPr>
          <a:xfrm>
            <a:off x="432000" y="4947533"/>
            <a:ext cx="9180000" cy="369332"/>
          </a:xfrm>
        </p:spPr>
        <p:txBody>
          <a:bodyPr anchor="b" anchorCtr="0">
            <a:spAutoFit/>
          </a:bodyPr>
          <a:lstStyle>
            <a:lvl1pPr marL="0" indent="0" algn="l">
              <a:buNone/>
              <a:defRPr sz="2400" b="1">
                <a:solidFill>
                  <a:srgbClr val="28465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2" name="Title">
            <a:extLst>
              <a:ext uri="{FF2B5EF4-FFF2-40B4-BE49-F238E27FC236}">
                <a16:creationId xmlns:a16="http://schemas.microsoft.com/office/drawing/2014/main" id="{745746C9-AE92-4285-BEDB-BD0F649CCBEA}"/>
              </a:ext>
            </a:extLst>
          </p:cNvPr>
          <p:cNvSpPr>
            <a:spLocks noGrp="1"/>
          </p:cNvSpPr>
          <p:nvPr>
            <p:ph type="ctrTitle"/>
          </p:nvPr>
        </p:nvSpPr>
        <p:spPr>
          <a:xfrm>
            <a:off x="432000" y="1148298"/>
            <a:ext cx="9180000" cy="2631887"/>
          </a:xfrm>
        </p:spPr>
        <p:txBody>
          <a:bodyPr anchor="b"/>
          <a:lstStyle>
            <a:lvl1pPr algn="l">
              <a:defRPr sz="5400">
                <a:solidFill>
                  <a:srgbClr val="28465F"/>
                </a:solidFill>
              </a:defRPr>
            </a:lvl1pPr>
          </a:lstStyle>
          <a:p>
            <a:r>
              <a:rPr lang="en-US"/>
              <a:t>Click to edit Master title style</a:t>
            </a:r>
            <a:endParaRPr lang="en-GB" dirty="0"/>
          </a:p>
        </p:txBody>
      </p:sp>
    </p:spTree>
    <p:extLst>
      <p:ext uri="{BB962C8B-B14F-4D97-AF65-F5344CB8AC3E}">
        <p14:creationId xmlns:p14="http://schemas.microsoft.com/office/powerpoint/2010/main" val="32872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 presetClass="entr" presetSubtype="0" fill="hold" grpId="1" nodeType="withEffect">
                                  <p:stCondLst>
                                    <p:cond delay="0"/>
                                  </p:stCondLst>
                                  <p:childTnLst>
                                    <p:set>
                                      <p:cBhvr>
                                        <p:cTn id="9" dur="1" fill="hold">
                                          <p:stCondLst>
                                            <p:cond delay="0"/>
                                          </p:stCondLst>
                                        </p:cTn>
                                        <p:tgtEl>
                                          <p:spTgt spid="31"/>
                                        </p:tgtEl>
                                        <p:attrNameLst>
                                          <p:attrName>style.visibility</p:attrName>
                                        </p:attrNameLst>
                                      </p:cBhvr>
                                      <p:to>
                                        <p:strVal val="visible"/>
                                      </p:to>
                                    </p:set>
                                  </p:childTnLst>
                                </p:cTn>
                              </p:par>
                              <p:par>
                                <p:cTn id="10" presetID="42" presetClass="path" presetSubtype="0" accel="50000" decel="50000" fill="hold" grpId="0" nodeType="withEffect">
                                  <p:stCondLst>
                                    <p:cond delay="0"/>
                                  </p:stCondLst>
                                  <p:childTnLst>
                                    <p:animMotion origin="layout" path="M 1.45666 0.25829 L -4.87125E-6 2.53255E-6 " pathEditMode="relative" rAng="0" ptsTypes="AA">
                                      <p:cBhvr>
                                        <p:cTn id="11" dur="2000" fill="hold"/>
                                        <p:tgtEl>
                                          <p:spTgt spid="31"/>
                                        </p:tgtEl>
                                        <p:attrNameLst>
                                          <p:attrName>ppt_x</p:attrName>
                                          <p:attrName>ppt_y</p:attrName>
                                        </p:attrNameLst>
                                      </p:cBhvr>
                                      <p:rCtr x="-72833" y="-12915"/>
                                    </p:animMotion>
                                  </p:childTnLst>
                                </p:cTn>
                              </p:par>
                              <p:par>
                                <p:cTn id="12" presetID="1" presetClass="entr" presetSubtype="0" fill="hold" grpId="1" nodeType="withEffect">
                                  <p:stCondLst>
                                    <p:cond delay="0"/>
                                  </p:stCondLst>
                                  <p:childTnLst>
                                    <p:set>
                                      <p:cBhvr>
                                        <p:cTn id="13" dur="1" fill="hold">
                                          <p:stCondLst>
                                            <p:cond delay="0"/>
                                          </p:stCondLst>
                                        </p:cTn>
                                        <p:tgtEl>
                                          <p:spTgt spid="29"/>
                                        </p:tgtEl>
                                        <p:attrNameLst>
                                          <p:attrName>style.visibility</p:attrName>
                                        </p:attrNameLst>
                                      </p:cBhvr>
                                      <p:to>
                                        <p:strVal val="visible"/>
                                      </p:to>
                                    </p:set>
                                  </p:childTnLst>
                                </p:cTn>
                              </p:par>
                              <p:par>
                                <p:cTn id="14" presetID="42" presetClass="path" presetSubtype="0" accel="50000" decel="50000" fill="hold" grpId="0" nodeType="withEffect">
                                  <p:stCondLst>
                                    <p:cond delay="0"/>
                                  </p:stCondLst>
                                  <p:childTnLst>
                                    <p:animMotion origin="layout" path="M -1.27593 0.89962 L 1.53083E-6 2.52415E-6 " pathEditMode="relative" rAng="0" ptsTypes="AA">
                                      <p:cBhvr>
                                        <p:cTn id="15" dur="2000" fill="hold"/>
                                        <p:tgtEl>
                                          <p:spTgt spid="29"/>
                                        </p:tgtEl>
                                        <p:attrNameLst>
                                          <p:attrName>ppt_x</p:attrName>
                                          <p:attrName>ppt_y</p:attrName>
                                        </p:attrNameLst>
                                      </p:cBhvr>
                                      <p:rCtr x="63796" y="-44981"/>
                                    </p:animMotion>
                                  </p:childTnLst>
                                </p:cTn>
                              </p:par>
                              <p:par>
                                <p:cTn id="16" presetID="1" presetClass="entr" presetSubtype="0" fill="hold" grpId="1" nodeType="withEffect">
                                  <p:stCondLst>
                                    <p:cond delay="250"/>
                                  </p:stCondLst>
                                  <p:childTnLst>
                                    <p:set>
                                      <p:cBhvr>
                                        <p:cTn id="17" dur="1" fill="hold">
                                          <p:stCondLst>
                                            <p:cond delay="0"/>
                                          </p:stCondLst>
                                        </p:cTn>
                                        <p:tgtEl>
                                          <p:spTgt spid="30"/>
                                        </p:tgtEl>
                                        <p:attrNameLst>
                                          <p:attrName>style.visibility</p:attrName>
                                        </p:attrNameLst>
                                      </p:cBhvr>
                                      <p:to>
                                        <p:strVal val="visible"/>
                                      </p:to>
                                    </p:set>
                                  </p:childTnLst>
                                </p:cTn>
                              </p:par>
                              <p:par>
                                <p:cTn id="18" presetID="42" presetClass="path" presetSubtype="0" accel="50000" decel="50000" fill="hold" grpId="0" nodeType="withEffect">
                                  <p:stCondLst>
                                    <p:cond delay="250"/>
                                  </p:stCondLst>
                                  <p:childTnLst>
                                    <p:animMotion origin="layout" path="M -0.3038 1.16148 L -8.85897E-7 2.53255E-6 " pathEditMode="relative" rAng="0" ptsTypes="AA">
                                      <p:cBhvr>
                                        <p:cTn id="19" dur="2000" fill="hold"/>
                                        <p:tgtEl>
                                          <p:spTgt spid="30"/>
                                        </p:tgtEl>
                                        <p:attrNameLst>
                                          <p:attrName>ppt_x</p:attrName>
                                          <p:attrName>ppt_y</p:attrName>
                                        </p:attrNameLst>
                                      </p:cBhvr>
                                      <p:rCtr x="15190" y="-58085"/>
                                    </p:animMotion>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500"/>
                                        <p:tgtEl>
                                          <p:spTgt spid="3">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xEl>
                                              <p:pRg st="0" end="0"/>
                                            </p:txEl>
                                          </p:spTgt>
                                        </p:tgtEl>
                                        <p:attrNameLst>
                                          <p:attrName>style.visibility</p:attrName>
                                        </p:attrNameLst>
                                      </p:cBhvr>
                                      <p:to>
                                        <p:strVal val="visible"/>
                                      </p:to>
                                    </p:set>
                                    <p:animEffect transition="in" filter="fade">
                                      <p:cBhvr>
                                        <p:cTn id="28" dur="500"/>
                                        <p:tgtEl>
                                          <p:spTgt spid="23">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30" grpId="0" animBg="1"/>
      <p:bldP spid="30" grpId="1" animBg="1"/>
      <p:bldP spid="31" grpId="0" animBg="1"/>
      <p:bldP spid="31" grpId="1" animBg="1"/>
      <p:bldP spid="17" grpId="0"/>
      <p:bldP spid="16" grpId="0"/>
      <p:bldP spid="23" grpId="0" build="p"/>
      <p:bldP spid="3" grpId="0" build="p"/>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Vertical) Content">
    <p:spTree>
      <p:nvGrpSpPr>
        <p:cNvPr id="1" name=""/>
        <p:cNvGrpSpPr/>
        <p:nvPr/>
      </p:nvGrpSpPr>
      <p:grpSpPr>
        <a:xfrm>
          <a:off x="0" y="0"/>
          <a:ext cx="0" cy="0"/>
          <a:chOff x="0" y="0"/>
          <a:chExt cx="0" cy="0"/>
        </a:xfrm>
      </p:grpSpPr>
      <p:sp>
        <p:nvSpPr>
          <p:cNvPr id="7" name="Slide Number Placeholder">
            <a:extLst>
              <a:ext uri="{FF2B5EF4-FFF2-40B4-BE49-F238E27FC236}">
                <a16:creationId xmlns:a16="http://schemas.microsoft.com/office/drawing/2014/main" id="{03735391-746F-43CE-8533-822FDECA146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6" name="Footer Placeholder">
            <a:extLst>
              <a:ext uri="{FF2B5EF4-FFF2-40B4-BE49-F238E27FC236}">
                <a16:creationId xmlns:a16="http://schemas.microsoft.com/office/drawing/2014/main" id="{663C73B5-A260-4311-AA85-BC1C139DBF08}"/>
              </a:ext>
            </a:extLst>
          </p:cNvPr>
          <p:cNvSpPr>
            <a:spLocks noGrp="1"/>
          </p:cNvSpPr>
          <p:nvPr>
            <p:ph type="ftr" sz="quarter" idx="11"/>
          </p:nvPr>
        </p:nvSpPr>
        <p:spPr/>
        <p:txBody>
          <a:bodyPr/>
          <a:lstStyle/>
          <a:p>
            <a:endParaRPr lang="en-GB"/>
          </a:p>
        </p:txBody>
      </p:sp>
      <p:sp>
        <p:nvSpPr>
          <p:cNvPr id="38" name="Source 4">
            <a:extLst>
              <a:ext uri="{FF2B5EF4-FFF2-40B4-BE49-F238E27FC236}">
                <a16:creationId xmlns:a16="http://schemas.microsoft.com/office/drawing/2014/main" id="{93FCA76E-BF39-4861-8BCC-B4286DB439F3}"/>
              </a:ext>
            </a:extLst>
          </p:cNvPr>
          <p:cNvSpPr>
            <a:spLocks noGrp="1"/>
          </p:cNvSpPr>
          <p:nvPr>
            <p:ph type="body" sz="quarter" idx="19" hasCustomPrompt="1"/>
          </p:nvPr>
        </p:nvSpPr>
        <p:spPr>
          <a:xfrm>
            <a:off x="10231199" y="6723579"/>
            <a:ext cx="2862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14" name="Source 3">
            <a:extLst>
              <a:ext uri="{FF2B5EF4-FFF2-40B4-BE49-F238E27FC236}">
                <a16:creationId xmlns:a16="http://schemas.microsoft.com/office/drawing/2014/main" id="{9AF500AB-0F59-4CF7-BEF2-6E30CAB127DD}"/>
              </a:ext>
            </a:extLst>
          </p:cNvPr>
          <p:cNvSpPr>
            <a:spLocks noGrp="1"/>
          </p:cNvSpPr>
          <p:nvPr>
            <p:ph type="body" sz="quarter" idx="17" hasCustomPrompt="1"/>
          </p:nvPr>
        </p:nvSpPr>
        <p:spPr>
          <a:xfrm>
            <a:off x="6937216" y="6723579"/>
            <a:ext cx="2862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11" name="Source 2">
            <a:extLst>
              <a:ext uri="{FF2B5EF4-FFF2-40B4-BE49-F238E27FC236}">
                <a16:creationId xmlns:a16="http://schemas.microsoft.com/office/drawing/2014/main" id="{33C6A89A-DEEE-407D-8F94-1BAA0FC73BC1}"/>
              </a:ext>
            </a:extLst>
          </p:cNvPr>
          <p:cNvSpPr>
            <a:spLocks noGrp="1"/>
          </p:cNvSpPr>
          <p:nvPr>
            <p:ph type="body" sz="quarter" idx="15" hasCustomPrompt="1"/>
          </p:nvPr>
        </p:nvSpPr>
        <p:spPr>
          <a:xfrm>
            <a:off x="3643233" y="6723579"/>
            <a:ext cx="2862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10" name="Source 1">
            <a:extLst>
              <a:ext uri="{FF2B5EF4-FFF2-40B4-BE49-F238E27FC236}">
                <a16:creationId xmlns:a16="http://schemas.microsoft.com/office/drawing/2014/main" id="{AF5A387F-4A27-48FD-AC53-73730C70AECB}"/>
              </a:ext>
            </a:extLst>
          </p:cNvPr>
          <p:cNvSpPr>
            <a:spLocks noGrp="1"/>
          </p:cNvSpPr>
          <p:nvPr>
            <p:ph type="body" sz="quarter" idx="14" hasCustomPrompt="1"/>
          </p:nvPr>
        </p:nvSpPr>
        <p:spPr>
          <a:xfrm>
            <a:off x="347927" y="6723579"/>
            <a:ext cx="2862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12" name="Content Placeholder 4">
            <a:extLst>
              <a:ext uri="{FF2B5EF4-FFF2-40B4-BE49-F238E27FC236}">
                <a16:creationId xmlns:a16="http://schemas.microsoft.com/office/drawing/2014/main" id="{868C36E9-E34A-4383-BDA9-E484B0B50FC3}"/>
              </a:ext>
            </a:extLst>
          </p:cNvPr>
          <p:cNvSpPr>
            <a:spLocks noGrp="1"/>
          </p:cNvSpPr>
          <p:nvPr>
            <p:ph sz="quarter" idx="18"/>
          </p:nvPr>
        </p:nvSpPr>
        <p:spPr>
          <a:xfrm>
            <a:off x="10231199" y="1501775"/>
            <a:ext cx="2862000" cy="5219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3">
            <a:extLst>
              <a:ext uri="{FF2B5EF4-FFF2-40B4-BE49-F238E27FC236}">
                <a16:creationId xmlns:a16="http://schemas.microsoft.com/office/drawing/2014/main" id="{05C76C81-0E0A-4F50-A02C-34CC76C54775}"/>
              </a:ext>
            </a:extLst>
          </p:cNvPr>
          <p:cNvSpPr>
            <a:spLocks noGrp="1"/>
          </p:cNvSpPr>
          <p:nvPr>
            <p:ph sz="quarter" idx="16"/>
          </p:nvPr>
        </p:nvSpPr>
        <p:spPr>
          <a:xfrm>
            <a:off x="6937216" y="1501775"/>
            <a:ext cx="2862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2">
            <a:extLst>
              <a:ext uri="{FF2B5EF4-FFF2-40B4-BE49-F238E27FC236}">
                <a16:creationId xmlns:a16="http://schemas.microsoft.com/office/drawing/2014/main" id="{1C2B7B30-7635-4053-B1F9-E86AA8F868BC}"/>
              </a:ext>
            </a:extLst>
          </p:cNvPr>
          <p:cNvSpPr>
            <a:spLocks noGrp="1"/>
          </p:cNvSpPr>
          <p:nvPr>
            <p:ph sz="half" idx="2"/>
          </p:nvPr>
        </p:nvSpPr>
        <p:spPr>
          <a:xfrm>
            <a:off x="3643233" y="1501196"/>
            <a:ext cx="2862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Content Placeholder 1">
            <a:extLst>
              <a:ext uri="{FF2B5EF4-FFF2-40B4-BE49-F238E27FC236}">
                <a16:creationId xmlns:a16="http://schemas.microsoft.com/office/drawing/2014/main" id="{A95987AD-7CA4-4676-AF39-FA61878E600D}"/>
              </a:ext>
            </a:extLst>
          </p:cNvPr>
          <p:cNvSpPr>
            <a:spLocks noGrp="1"/>
          </p:cNvSpPr>
          <p:nvPr>
            <p:ph sz="half" idx="1"/>
          </p:nvPr>
        </p:nvSpPr>
        <p:spPr>
          <a:xfrm>
            <a:off x="349250" y="1501196"/>
            <a:ext cx="2862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Subtitle">
            <a:extLst>
              <a:ext uri="{FF2B5EF4-FFF2-40B4-BE49-F238E27FC236}">
                <a16:creationId xmlns:a16="http://schemas.microsoft.com/office/drawing/2014/main" id="{7010D391-917F-4136-A93F-C105240E6C07}"/>
              </a:ext>
            </a:extLst>
          </p:cNvPr>
          <p:cNvSpPr>
            <a:spLocks noGrp="1"/>
          </p:cNvSpPr>
          <p:nvPr>
            <p:ph type="body" sz="quarter" idx="13" hasCustomPrompt="1"/>
          </p:nvPr>
        </p:nvSpPr>
        <p:spPr>
          <a:xfrm>
            <a:off x="349250" y="963612"/>
            <a:ext cx="12744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2" name="Title">
            <a:extLst>
              <a:ext uri="{FF2B5EF4-FFF2-40B4-BE49-F238E27FC236}">
                <a16:creationId xmlns:a16="http://schemas.microsoft.com/office/drawing/2014/main" id="{9B0E1B74-16B4-4983-81C8-62914998CFD9}"/>
              </a:ext>
            </a:extLst>
          </p:cNvPr>
          <p:cNvSpPr>
            <a:spLocks noGrp="1"/>
          </p:cNvSpPr>
          <p:nvPr>
            <p:ph type="title" hasCustomPrompt="1"/>
          </p:nvPr>
        </p:nvSpPr>
        <p:spPr>
          <a:xfrm>
            <a:off x="349199" y="349200"/>
            <a:ext cx="12744000" cy="539991"/>
          </a:xfrm>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2216221607"/>
      </p:ext>
    </p:extLst>
  </p:cSld>
  <p:clrMapOvr>
    <a:masterClrMapping/>
  </p:clrMapOvr>
  <p:extLst>
    <p:ext uri="{DCECCB84-F9BA-43D5-87BE-67443E8EF086}">
      <p15:sldGuideLst xmlns:p15="http://schemas.microsoft.com/office/powerpoint/2012/main">
        <p15:guide id="1" pos="219" userDrawn="1">
          <p15:clr>
            <a:srgbClr val="A4A3A4"/>
          </p15:clr>
        </p15:guide>
        <p15:guide id="2" orient="horz" pos="4328" userDrawn="1">
          <p15:clr>
            <a:srgbClr val="A4A3A4"/>
          </p15:clr>
        </p15:guide>
        <p15:guide id="3" orient="horz" pos="4235" userDrawn="1">
          <p15:clr>
            <a:srgbClr val="A4A3A4"/>
          </p15:clr>
        </p15:guide>
        <p15:guide id="4" orient="horz" pos="945" userDrawn="1">
          <p15:clr>
            <a:srgbClr val="A4A3A4"/>
          </p15:clr>
        </p15:guide>
        <p15:guide id="5" orient="horz" pos="834" userDrawn="1">
          <p15:clr>
            <a:srgbClr val="A4A3A4"/>
          </p15:clr>
        </p15:guide>
        <p15:guide id="6" orient="horz" pos="606" userDrawn="1">
          <p15:clr>
            <a:srgbClr val="A4A3A4"/>
          </p15:clr>
        </p15:guide>
        <p15:guide id="7" orient="horz" pos="561" userDrawn="1">
          <p15:clr>
            <a:srgbClr val="A4A3A4"/>
          </p15:clr>
        </p15:guide>
        <p15:guide id="8" orient="horz" pos="219" userDrawn="1">
          <p15:clr>
            <a:srgbClr val="A4A3A4"/>
          </p15:clr>
        </p15:guide>
        <p15:guide id="9" pos="2024" userDrawn="1">
          <p15:clr>
            <a:srgbClr val="A4A3A4"/>
          </p15:clr>
        </p15:guide>
        <p15:guide id="10" pos="2294" userDrawn="1">
          <p15:clr>
            <a:srgbClr val="A4A3A4"/>
          </p15:clr>
        </p15:guide>
        <p15:guide id="11" pos="4098" userDrawn="1">
          <p15:clr>
            <a:srgbClr val="A4A3A4"/>
          </p15:clr>
        </p15:guide>
        <p15:guide id="12" pos="4370" userDrawn="1">
          <p15:clr>
            <a:srgbClr val="A4A3A4"/>
          </p15:clr>
        </p15:guide>
        <p15:guide id="13" pos="6174" userDrawn="1">
          <p15:clr>
            <a:srgbClr val="A4A3A4"/>
          </p15:clr>
        </p15:guide>
        <p15:guide id="14" pos="6444" userDrawn="1">
          <p15:clr>
            <a:srgbClr val="A4A3A4"/>
          </p15:clr>
        </p15:guide>
        <p15:guide id="15" pos="8249" userDrawn="1">
          <p15:clr>
            <a:srgbClr val="A4A3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7" name="Slide Number Placeholder">
            <a:extLst>
              <a:ext uri="{FF2B5EF4-FFF2-40B4-BE49-F238E27FC236}">
                <a16:creationId xmlns:a16="http://schemas.microsoft.com/office/drawing/2014/main" id="{03735391-746F-43CE-8533-822FDECA146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6" name="Footer Placeholder">
            <a:extLst>
              <a:ext uri="{FF2B5EF4-FFF2-40B4-BE49-F238E27FC236}">
                <a16:creationId xmlns:a16="http://schemas.microsoft.com/office/drawing/2014/main" id="{663C73B5-A260-4311-AA85-BC1C139DBF08}"/>
              </a:ext>
            </a:extLst>
          </p:cNvPr>
          <p:cNvSpPr>
            <a:spLocks noGrp="1"/>
          </p:cNvSpPr>
          <p:nvPr>
            <p:ph type="ftr" sz="quarter" idx="11"/>
          </p:nvPr>
        </p:nvSpPr>
        <p:spPr/>
        <p:txBody>
          <a:bodyPr/>
          <a:lstStyle/>
          <a:p>
            <a:endParaRPr lang="en-GB"/>
          </a:p>
        </p:txBody>
      </p:sp>
      <p:sp>
        <p:nvSpPr>
          <p:cNvPr id="4" name="Content Placeholder 2">
            <a:extLst>
              <a:ext uri="{FF2B5EF4-FFF2-40B4-BE49-F238E27FC236}">
                <a16:creationId xmlns:a16="http://schemas.microsoft.com/office/drawing/2014/main" id="{1C2B7B30-7635-4053-B1F9-E86AA8F868BC}"/>
              </a:ext>
            </a:extLst>
          </p:cNvPr>
          <p:cNvSpPr>
            <a:spLocks noGrp="1"/>
          </p:cNvSpPr>
          <p:nvPr>
            <p:ph sz="half" idx="2"/>
          </p:nvPr>
        </p:nvSpPr>
        <p:spPr>
          <a:xfrm>
            <a:off x="6937250" y="3195579"/>
            <a:ext cx="6156000" cy="3672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27" name="Straight Connector 2">
            <a:extLst>
              <a:ext uri="{FF2B5EF4-FFF2-40B4-BE49-F238E27FC236}">
                <a16:creationId xmlns:a16="http://schemas.microsoft.com/office/drawing/2014/main" id="{F1FD710C-1051-4EB5-9E47-E318BB5F124E}"/>
              </a:ext>
            </a:extLst>
          </p:cNvPr>
          <p:cNvCxnSpPr>
            <a:cxnSpLocks/>
          </p:cNvCxnSpPr>
          <p:nvPr userDrawn="1"/>
        </p:nvCxnSpPr>
        <p:spPr>
          <a:xfrm>
            <a:off x="6937250" y="3006000"/>
            <a:ext cx="615486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7" name="Coloured Placeholder 2">
            <a:extLst>
              <a:ext uri="{FF2B5EF4-FFF2-40B4-BE49-F238E27FC236}">
                <a16:creationId xmlns:a16="http://schemas.microsoft.com/office/drawing/2014/main" id="{F626E13C-4422-4614-9480-CD3A5BB226B1}"/>
              </a:ext>
            </a:extLst>
          </p:cNvPr>
          <p:cNvSpPr>
            <a:spLocks noGrp="1"/>
          </p:cNvSpPr>
          <p:nvPr>
            <p:ph type="body" sz="quarter" idx="20" hasCustomPrompt="1"/>
          </p:nvPr>
        </p:nvSpPr>
        <p:spPr>
          <a:xfrm>
            <a:off x="6935787" y="1500188"/>
            <a:ext cx="6156325" cy="1440000"/>
          </a:xfrm>
          <a:solidFill>
            <a:srgbClr val="28465F"/>
          </a:solidFill>
        </p:spPr>
        <p:txBody>
          <a:bodyPr lIns="2628000" anchor="b" anchorCtr="0"/>
          <a:lstStyle>
            <a:lvl1pPr marL="0" indent="0">
              <a:spcBef>
                <a:spcPts val="0"/>
              </a:spcBef>
              <a:buNone/>
              <a:defRPr b="1">
                <a:solidFill>
                  <a:schemeClr val="bg1"/>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GB" dirty="0"/>
              <a:t> </a:t>
            </a:r>
          </a:p>
        </p:txBody>
      </p:sp>
      <p:sp>
        <p:nvSpPr>
          <p:cNvPr id="38" name="Title Placeholder 2">
            <a:extLst>
              <a:ext uri="{FF2B5EF4-FFF2-40B4-BE49-F238E27FC236}">
                <a16:creationId xmlns:a16="http://schemas.microsoft.com/office/drawing/2014/main" id="{80ABF5FB-5FA8-4073-A572-6F2CD975E4A6}"/>
              </a:ext>
            </a:extLst>
          </p:cNvPr>
          <p:cNvSpPr>
            <a:spLocks noGrp="1"/>
          </p:cNvSpPr>
          <p:nvPr>
            <p:ph type="body" sz="quarter" idx="21" hasCustomPrompt="1"/>
          </p:nvPr>
        </p:nvSpPr>
        <p:spPr>
          <a:xfrm>
            <a:off x="9362888" y="2196000"/>
            <a:ext cx="3437035" cy="434422"/>
          </a:xfrm>
          <a:noFill/>
        </p:spPr>
        <p:txBody>
          <a:bodyPr lIns="0" anchor="t" anchorCtr="0"/>
          <a:lstStyle>
            <a:lvl1pPr marL="0" indent="0">
              <a:spcBef>
                <a:spcPts val="900"/>
              </a:spcBef>
              <a:buNone/>
              <a:defRPr sz="1400" b="0">
                <a:solidFill>
                  <a:srgbClr val="009DDB"/>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GB" dirty="0"/>
              <a:t>Insert title and department (if required)</a:t>
            </a:r>
          </a:p>
        </p:txBody>
      </p:sp>
      <p:sp>
        <p:nvSpPr>
          <p:cNvPr id="39" name="Name Placeholder 2">
            <a:extLst>
              <a:ext uri="{FF2B5EF4-FFF2-40B4-BE49-F238E27FC236}">
                <a16:creationId xmlns:a16="http://schemas.microsoft.com/office/drawing/2014/main" id="{59AE086A-0DA1-476D-95D5-5AD0FAE185D5}"/>
              </a:ext>
            </a:extLst>
          </p:cNvPr>
          <p:cNvSpPr>
            <a:spLocks noGrp="1"/>
          </p:cNvSpPr>
          <p:nvPr>
            <p:ph type="body" sz="quarter" idx="22" hasCustomPrompt="1"/>
          </p:nvPr>
        </p:nvSpPr>
        <p:spPr>
          <a:xfrm>
            <a:off x="9362888" y="1874422"/>
            <a:ext cx="3437035" cy="288000"/>
          </a:xfrm>
          <a:noFill/>
        </p:spPr>
        <p:txBody>
          <a:bodyPr lIns="0" anchor="b" anchorCtr="0"/>
          <a:lstStyle>
            <a:lvl1pPr marL="0" indent="0">
              <a:spcBef>
                <a:spcPts val="0"/>
              </a:spcBef>
              <a:buNone/>
              <a:defRPr b="1">
                <a:solidFill>
                  <a:schemeClr val="bg1"/>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GB" dirty="0"/>
              <a:t>Insert Name</a:t>
            </a:r>
          </a:p>
        </p:txBody>
      </p:sp>
      <p:sp>
        <p:nvSpPr>
          <p:cNvPr id="40" name="Picture Placeholder 2">
            <a:extLst>
              <a:ext uri="{FF2B5EF4-FFF2-40B4-BE49-F238E27FC236}">
                <a16:creationId xmlns:a16="http://schemas.microsoft.com/office/drawing/2014/main" id="{616B1913-930E-4481-8512-B534E706E4AF}"/>
              </a:ext>
            </a:extLst>
          </p:cNvPr>
          <p:cNvSpPr>
            <a:spLocks noGrp="1"/>
          </p:cNvSpPr>
          <p:nvPr>
            <p:ph type="pic" sz="quarter" idx="23"/>
          </p:nvPr>
        </p:nvSpPr>
        <p:spPr>
          <a:xfrm>
            <a:off x="6935787" y="1500188"/>
            <a:ext cx="2130238" cy="1440000"/>
          </a:xfrm>
          <a:custGeom>
            <a:avLst/>
            <a:gdLst>
              <a:gd name="connsiteX0" fmla="*/ 0 w 2130238"/>
              <a:gd name="connsiteY0" fmla="*/ 0 h 1440000"/>
              <a:gd name="connsiteX1" fmla="*/ 1923851 w 2130238"/>
              <a:gd name="connsiteY1" fmla="*/ 0 h 1440000"/>
              <a:gd name="connsiteX2" fmla="*/ 1960286 w 2130238"/>
              <a:gd name="connsiteY2" fmla="*/ 59058 h 1440000"/>
              <a:gd name="connsiteX3" fmla="*/ 2130238 w 2130238"/>
              <a:gd name="connsiteY3" fmla="*/ 720000 h 1440000"/>
              <a:gd name="connsiteX4" fmla="*/ 1960286 w 2130238"/>
              <a:gd name="connsiteY4" fmla="*/ 1380942 h 1440000"/>
              <a:gd name="connsiteX5" fmla="*/ 1923851 w 2130238"/>
              <a:gd name="connsiteY5" fmla="*/ 1440000 h 1440000"/>
              <a:gd name="connsiteX6" fmla="*/ 0 w 2130238"/>
              <a:gd name="connsiteY6"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0238" h="1440000">
                <a:moveTo>
                  <a:pt x="0" y="0"/>
                </a:moveTo>
                <a:lnTo>
                  <a:pt x="1923851" y="0"/>
                </a:lnTo>
                <a:lnTo>
                  <a:pt x="1960286" y="59058"/>
                </a:lnTo>
                <a:cubicBezTo>
                  <a:pt x="2068672" y="255532"/>
                  <a:pt x="2130238" y="480686"/>
                  <a:pt x="2130238" y="720000"/>
                </a:cubicBezTo>
                <a:cubicBezTo>
                  <a:pt x="2130238" y="959314"/>
                  <a:pt x="2068672" y="1184468"/>
                  <a:pt x="1960286" y="1380942"/>
                </a:cubicBezTo>
                <a:lnTo>
                  <a:pt x="1923851" y="1440000"/>
                </a:lnTo>
                <a:lnTo>
                  <a:pt x="0" y="1440000"/>
                </a:lnTo>
                <a:close/>
              </a:path>
            </a:pathLst>
          </a:custGeom>
          <a:solidFill>
            <a:srgbClr val="009DDB"/>
          </a:solidFill>
          <a:effectLst>
            <a:outerShdw blurRad="12700" dist="50800" algn="l" rotWithShape="0">
              <a:schemeClr val="tx1">
                <a:alpha val="40000"/>
              </a:schemeClr>
            </a:outerShdw>
          </a:effectLst>
        </p:spPr>
        <p:txBody>
          <a:bodyPr wrap="square">
            <a:noAutofit/>
          </a:bodyPr>
          <a:lstStyle>
            <a:lvl1pPr marL="0" indent="0">
              <a:buNone/>
              <a:defRPr/>
            </a:lvl1pPr>
          </a:lstStyle>
          <a:p>
            <a:r>
              <a:rPr lang="en-US"/>
              <a:t>Click icon to add picture</a:t>
            </a:r>
            <a:endParaRPr lang="en-GB"/>
          </a:p>
        </p:txBody>
      </p:sp>
      <p:sp>
        <p:nvSpPr>
          <p:cNvPr id="3" name="Content Placeholder 1">
            <a:extLst>
              <a:ext uri="{FF2B5EF4-FFF2-40B4-BE49-F238E27FC236}">
                <a16:creationId xmlns:a16="http://schemas.microsoft.com/office/drawing/2014/main" id="{A95987AD-7CA4-4676-AF39-FA61878E600D}"/>
              </a:ext>
            </a:extLst>
          </p:cNvPr>
          <p:cNvSpPr>
            <a:spLocks noGrp="1"/>
          </p:cNvSpPr>
          <p:nvPr>
            <p:ph sz="half" idx="1"/>
          </p:nvPr>
        </p:nvSpPr>
        <p:spPr>
          <a:xfrm>
            <a:off x="349250" y="3195579"/>
            <a:ext cx="6156000" cy="3672000"/>
          </a:xfrm>
        </p:spPr>
        <p:txBody>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0" name="Straight Connector 1">
            <a:extLst>
              <a:ext uri="{FF2B5EF4-FFF2-40B4-BE49-F238E27FC236}">
                <a16:creationId xmlns:a16="http://schemas.microsoft.com/office/drawing/2014/main" id="{3AEE6851-C24A-40CB-8E95-B4804C7E095B}"/>
              </a:ext>
            </a:extLst>
          </p:cNvPr>
          <p:cNvCxnSpPr>
            <a:cxnSpLocks/>
          </p:cNvCxnSpPr>
          <p:nvPr userDrawn="1"/>
        </p:nvCxnSpPr>
        <p:spPr>
          <a:xfrm>
            <a:off x="347663" y="3006000"/>
            <a:ext cx="615486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loured Placeholder 1">
            <a:extLst>
              <a:ext uri="{FF2B5EF4-FFF2-40B4-BE49-F238E27FC236}">
                <a16:creationId xmlns:a16="http://schemas.microsoft.com/office/drawing/2014/main" id="{36D38B4A-82F0-4BA9-8393-C128F2BF98D4}"/>
              </a:ext>
            </a:extLst>
          </p:cNvPr>
          <p:cNvSpPr>
            <a:spLocks noGrp="1"/>
          </p:cNvSpPr>
          <p:nvPr>
            <p:ph type="body" sz="quarter" idx="16" hasCustomPrompt="1"/>
          </p:nvPr>
        </p:nvSpPr>
        <p:spPr>
          <a:xfrm>
            <a:off x="347663" y="1500188"/>
            <a:ext cx="6156325" cy="1440000"/>
          </a:xfrm>
          <a:solidFill>
            <a:srgbClr val="28465F"/>
          </a:solidFill>
        </p:spPr>
        <p:txBody>
          <a:bodyPr lIns="2628000" anchor="b" anchorCtr="0"/>
          <a:lstStyle>
            <a:lvl1pPr marL="0" indent="0">
              <a:spcBef>
                <a:spcPts val="0"/>
              </a:spcBef>
              <a:buNone/>
              <a:defRPr b="1">
                <a:solidFill>
                  <a:schemeClr val="bg1"/>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GB" dirty="0"/>
              <a:t> </a:t>
            </a:r>
          </a:p>
        </p:txBody>
      </p:sp>
      <p:sp>
        <p:nvSpPr>
          <p:cNvPr id="36" name="Title Placeholder 1">
            <a:extLst>
              <a:ext uri="{FF2B5EF4-FFF2-40B4-BE49-F238E27FC236}">
                <a16:creationId xmlns:a16="http://schemas.microsoft.com/office/drawing/2014/main" id="{1B43B28E-D731-46B7-A7F0-224580A2A935}"/>
              </a:ext>
            </a:extLst>
          </p:cNvPr>
          <p:cNvSpPr>
            <a:spLocks noGrp="1"/>
          </p:cNvSpPr>
          <p:nvPr>
            <p:ph type="body" sz="quarter" idx="19" hasCustomPrompt="1"/>
          </p:nvPr>
        </p:nvSpPr>
        <p:spPr>
          <a:xfrm>
            <a:off x="2774764" y="2196000"/>
            <a:ext cx="3437035" cy="434422"/>
          </a:xfrm>
          <a:noFill/>
        </p:spPr>
        <p:txBody>
          <a:bodyPr lIns="0" anchor="t" anchorCtr="0"/>
          <a:lstStyle>
            <a:lvl1pPr marL="0" indent="0">
              <a:spcBef>
                <a:spcPts val="900"/>
              </a:spcBef>
              <a:buNone/>
              <a:defRPr sz="1400" b="0">
                <a:solidFill>
                  <a:srgbClr val="009DDB"/>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GB" dirty="0"/>
              <a:t>Insert title and department (if required)</a:t>
            </a:r>
          </a:p>
        </p:txBody>
      </p:sp>
      <p:sp>
        <p:nvSpPr>
          <p:cNvPr id="35" name="Name Placeholder 1">
            <a:extLst>
              <a:ext uri="{FF2B5EF4-FFF2-40B4-BE49-F238E27FC236}">
                <a16:creationId xmlns:a16="http://schemas.microsoft.com/office/drawing/2014/main" id="{0199FE21-EBEE-466A-BEE0-C6EBC207660E}"/>
              </a:ext>
            </a:extLst>
          </p:cNvPr>
          <p:cNvSpPr>
            <a:spLocks noGrp="1"/>
          </p:cNvSpPr>
          <p:nvPr>
            <p:ph type="body" sz="quarter" idx="18" hasCustomPrompt="1"/>
          </p:nvPr>
        </p:nvSpPr>
        <p:spPr>
          <a:xfrm>
            <a:off x="2774764" y="1874422"/>
            <a:ext cx="3437035" cy="288000"/>
          </a:xfrm>
          <a:noFill/>
        </p:spPr>
        <p:txBody>
          <a:bodyPr lIns="0" anchor="b" anchorCtr="0"/>
          <a:lstStyle>
            <a:lvl1pPr marL="0" indent="0">
              <a:spcBef>
                <a:spcPts val="0"/>
              </a:spcBef>
              <a:buNone/>
              <a:defRPr b="1">
                <a:solidFill>
                  <a:schemeClr val="bg1"/>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GB" dirty="0"/>
              <a:t>Insert Name</a:t>
            </a:r>
          </a:p>
        </p:txBody>
      </p:sp>
      <p:sp>
        <p:nvSpPr>
          <p:cNvPr id="34" name="Picture Placeholder 1">
            <a:extLst>
              <a:ext uri="{FF2B5EF4-FFF2-40B4-BE49-F238E27FC236}">
                <a16:creationId xmlns:a16="http://schemas.microsoft.com/office/drawing/2014/main" id="{E83266E9-234A-4D86-B4CE-C32478203F3F}"/>
              </a:ext>
            </a:extLst>
          </p:cNvPr>
          <p:cNvSpPr>
            <a:spLocks noGrp="1"/>
          </p:cNvSpPr>
          <p:nvPr>
            <p:ph type="pic" sz="quarter" idx="17"/>
          </p:nvPr>
        </p:nvSpPr>
        <p:spPr>
          <a:xfrm>
            <a:off x="347663" y="1500188"/>
            <a:ext cx="2130238" cy="1440000"/>
          </a:xfrm>
          <a:custGeom>
            <a:avLst/>
            <a:gdLst>
              <a:gd name="connsiteX0" fmla="*/ 0 w 2130238"/>
              <a:gd name="connsiteY0" fmla="*/ 0 h 1440000"/>
              <a:gd name="connsiteX1" fmla="*/ 1923851 w 2130238"/>
              <a:gd name="connsiteY1" fmla="*/ 0 h 1440000"/>
              <a:gd name="connsiteX2" fmla="*/ 1960286 w 2130238"/>
              <a:gd name="connsiteY2" fmla="*/ 59058 h 1440000"/>
              <a:gd name="connsiteX3" fmla="*/ 2130238 w 2130238"/>
              <a:gd name="connsiteY3" fmla="*/ 720000 h 1440000"/>
              <a:gd name="connsiteX4" fmla="*/ 1960286 w 2130238"/>
              <a:gd name="connsiteY4" fmla="*/ 1380942 h 1440000"/>
              <a:gd name="connsiteX5" fmla="*/ 1923851 w 2130238"/>
              <a:gd name="connsiteY5" fmla="*/ 1440000 h 1440000"/>
              <a:gd name="connsiteX6" fmla="*/ 0 w 2130238"/>
              <a:gd name="connsiteY6"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0238" h="1440000">
                <a:moveTo>
                  <a:pt x="0" y="0"/>
                </a:moveTo>
                <a:lnTo>
                  <a:pt x="1923851" y="0"/>
                </a:lnTo>
                <a:lnTo>
                  <a:pt x="1960286" y="59058"/>
                </a:lnTo>
                <a:cubicBezTo>
                  <a:pt x="2068672" y="255532"/>
                  <a:pt x="2130238" y="480686"/>
                  <a:pt x="2130238" y="720000"/>
                </a:cubicBezTo>
                <a:cubicBezTo>
                  <a:pt x="2130238" y="959314"/>
                  <a:pt x="2068672" y="1184468"/>
                  <a:pt x="1960286" y="1380942"/>
                </a:cubicBezTo>
                <a:lnTo>
                  <a:pt x="1923851" y="1440000"/>
                </a:lnTo>
                <a:lnTo>
                  <a:pt x="0" y="1440000"/>
                </a:lnTo>
                <a:close/>
              </a:path>
            </a:pathLst>
          </a:custGeom>
          <a:solidFill>
            <a:srgbClr val="009DDB"/>
          </a:solidFill>
          <a:effectLst>
            <a:outerShdw blurRad="12700" dist="50800" algn="l" rotWithShape="0">
              <a:schemeClr val="tx1">
                <a:alpha val="40000"/>
              </a:schemeClr>
            </a:outerShdw>
          </a:effectLst>
        </p:spPr>
        <p:txBody>
          <a:bodyPr wrap="square">
            <a:noAutofit/>
          </a:bodyPr>
          <a:lstStyle>
            <a:lvl1pPr marL="0" indent="0">
              <a:buNone/>
              <a:defRPr/>
            </a:lvl1pPr>
          </a:lstStyle>
          <a:p>
            <a:r>
              <a:rPr lang="en-US"/>
              <a:t>Click icon to add picture</a:t>
            </a:r>
            <a:endParaRPr lang="en-GB"/>
          </a:p>
        </p:txBody>
      </p:sp>
      <p:sp>
        <p:nvSpPr>
          <p:cNvPr id="8" name="Subtitle">
            <a:extLst>
              <a:ext uri="{FF2B5EF4-FFF2-40B4-BE49-F238E27FC236}">
                <a16:creationId xmlns:a16="http://schemas.microsoft.com/office/drawing/2014/main" id="{7010D391-917F-4136-A93F-C105240E6C07}"/>
              </a:ext>
            </a:extLst>
          </p:cNvPr>
          <p:cNvSpPr>
            <a:spLocks noGrp="1"/>
          </p:cNvSpPr>
          <p:nvPr>
            <p:ph type="body" sz="quarter" idx="13" hasCustomPrompt="1"/>
          </p:nvPr>
        </p:nvSpPr>
        <p:spPr>
          <a:xfrm>
            <a:off x="349250" y="963612"/>
            <a:ext cx="12744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2" name="Title">
            <a:extLst>
              <a:ext uri="{FF2B5EF4-FFF2-40B4-BE49-F238E27FC236}">
                <a16:creationId xmlns:a16="http://schemas.microsoft.com/office/drawing/2014/main" id="{9B0E1B74-16B4-4983-81C8-62914998CFD9}"/>
              </a:ext>
            </a:extLst>
          </p:cNvPr>
          <p:cNvSpPr>
            <a:spLocks noGrp="1"/>
          </p:cNvSpPr>
          <p:nvPr>
            <p:ph type="title" hasCustomPrompt="1"/>
          </p:nvPr>
        </p:nvSpPr>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231091932"/>
      </p:ext>
    </p:extLst>
  </p:cSld>
  <p:clrMapOvr>
    <a:masterClrMapping/>
  </p:clrMapOvr>
  <p:extLst>
    <p:ext uri="{DCECCB84-F9BA-43D5-87BE-67443E8EF086}">
      <p15:sldGuideLst xmlns:p15="http://schemas.microsoft.com/office/powerpoint/2012/main">
        <p15:guide id="1" pos="219">
          <p15:clr>
            <a:srgbClr val="A4A3A4"/>
          </p15:clr>
        </p15:guide>
        <p15:guide id="2" orient="horz" pos="219">
          <p15:clr>
            <a:srgbClr val="A4A3A4"/>
          </p15:clr>
        </p15:guide>
        <p15:guide id="3" orient="horz" pos="561">
          <p15:clr>
            <a:srgbClr val="A4A3A4"/>
          </p15:clr>
        </p15:guide>
        <p15:guide id="4" orient="horz" pos="606">
          <p15:clr>
            <a:srgbClr val="A4A3A4"/>
          </p15:clr>
        </p15:guide>
        <p15:guide id="5" orient="horz" pos="834">
          <p15:clr>
            <a:srgbClr val="A4A3A4"/>
          </p15:clr>
        </p15:guide>
        <p15:guide id="6" orient="horz" pos="945">
          <p15:clr>
            <a:srgbClr val="A4A3A4"/>
          </p15:clr>
        </p15:guide>
        <p15:guide id="8" orient="horz" pos="4328">
          <p15:clr>
            <a:srgbClr val="A4A3A4"/>
          </p15:clr>
        </p15:guide>
        <p15:guide id="10" pos="4098">
          <p15:clr>
            <a:srgbClr val="A4A3A4"/>
          </p15:clr>
        </p15:guide>
        <p15:guide id="11" pos="4369">
          <p15:clr>
            <a:srgbClr val="A4A3A4"/>
          </p15:clr>
        </p15:guide>
        <p15:guide id="12" pos="8249">
          <p15:clr>
            <a:srgbClr val="A4A3A4"/>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ember Profile 1">
    <p:spTree>
      <p:nvGrpSpPr>
        <p:cNvPr id="1" name=""/>
        <p:cNvGrpSpPr/>
        <p:nvPr/>
      </p:nvGrpSpPr>
      <p:grpSpPr>
        <a:xfrm>
          <a:off x="0" y="0"/>
          <a:ext cx="0" cy="0"/>
          <a:chOff x="0" y="0"/>
          <a:chExt cx="0" cy="0"/>
        </a:xfrm>
      </p:grpSpPr>
      <p:sp>
        <p:nvSpPr>
          <p:cNvPr id="10" name="Text Placeholder">
            <a:extLst>
              <a:ext uri="{FF2B5EF4-FFF2-40B4-BE49-F238E27FC236}">
                <a16:creationId xmlns:a16="http://schemas.microsoft.com/office/drawing/2014/main" id="{C4649037-95F8-4825-9F03-5B45AB1F8594}"/>
              </a:ext>
            </a:extLst>
          </p:cNvPr>
          <p:cNvSpPr>
            <a:spLocks noGrp="1"/>
          </p:cNvSpPr>
          <p:nvPr>
            <p:ph type="body" sz="quarter" idx="15" hasCustomPrompt="1"/>
          </p:nvPr>
        </p:nvSpPr>
        <p:spPr>
          <a:xfrm>
            <a:off x="0" y="0"/>
            <a:ext cx="4291013" cy="7210425"/>
          </a:xfrm>
          <a:solidFill>
            <a:srgbClr val="6E7896"/>
          </a:solidFill>
        </p:spPr>
        <p:txBody>
          <a:bodyPr/>
          <a:lstStyle>
            <a:lvl1pPr marL="0" indent="0">
              <a:buNone/>
              <a:defRPr/>
            </a:lvl1pPr>
          </a:lstStyle>
          <a:p>
            <a:pPr lvl="0"/>
            <a:r>
              <a:rPr lang="en-US"/>
              <a:t> </a:t>
            </a:r>
            <a:endParaRPr lang="en-GB"/>
          </a:p>
        </p:txBody>
      </p:sp>
      <p:sp>
        <p:nvSpPr>
          <p:cNvPr id="28" name="SHAPE_Arc1">
            <a:extLst>
              <a:ext uri="{FF2B5EF4-FFF2-40B4-BE49-F238E27FC236}">
                <a16:creationId xmlns:a16="http://schemas.microsoft.com/office/drawing/2014/main" id="{C8D7E4BC-09F2-4AA1-9085-727E6C970997}"/>
              </a:ext>
            </a:extLst>
          </p:cNvPr>
          <p:cNvSpPr>
            <a:spLocks noGrp="1"/>
          </p:cNvSpPr>
          <p:nvPr>
            <p:ph type="body" sz="quarter" idx="18" hasCustomPrompt="1"/>
          </p:nvPr>
        </p:nvSpPr>
        <p:spPr>
          <a:xfrm>
            <a:off x="0" y="0"/>
            <a:ext cx="4291013" cy="7210425"/>
          </a:xfrm>
          <a:custGeom>
            <a:avLst/>
            <a:gdLst>
              <a:gd name="connsiteX0" fmla="*/ 3678073 w 4291013"/>
              <a:gd name="connsiteY0" fmla="*/ 0 h 7210425"/>
              <a:gd name="connsiteX1" fmla="*/ 4291013 w 4291013"/>
              <a:gd name="connsiteY1" fmla="*/ 0 h 7210425"/>
              <a:gd name="connsiteX2" fmla="*/ 4291013 w 4291013"/>
              <a:gd name="connsiteY2" fmla="*/ 7210425 h 7210425"/>
              <a:gd name="connsiteX3" fmla="*/ 0 w 4291013"/>
              <a:gd name="connsiteY3" fmla="*/ 7210425 h 7210425"/>
              <a:gd name="connsiteX4" fmla="*/ 0 w 4291013"/>
              <a:gd name="connsiteY4" fmla="*/ 2140753 h 7210425"/>
              <a:gd name="connsiteX5" fmla="*/ 250857 w 4291013"/>
              <a:gd name="connsiteY5" fmla="*/ 1900792 h 7210425"/>
              <a:gd name="connsiteX6" fmla="*/ 3249004 w 4291013"/>
              <a:gd name="connsiteY6" fmla="*/ 133800 h 721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1013" h="7210425">
                <a:moveTo>
                  <a:pt x="3678073" y="0"/>
                </a:moveTo>
                <a:lnTo>
                  <a:pt x="4291013" y="0"/>
                </a:lnTo>
                <a:lnTo>
                  <a:pt x="4291013" y="7210425"/>
                </a:lnTo>
                <a:lnTo>
                  <a:pt x="0" y="7210425"/>
                </a:lnTo>
                <a:lnTo>
                  <a:pt x="0" y="2140753"/>
                </a:lnTo>
                <a:lnTo>
                  <a:pt x="250857" y="1900792"/>
                </a:lnTo>
                <a:cubicBezTo>
                  <a:pt x="1111102" y="1123669"/>
                  <a:pt x="2128222" y="516935"/>
                  <a:pt x="3249004" y="133800"/>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buNone/>
              <a:defRPr lang="en-GB" sz="1944">
                <a:solidFill>
                  <a:schemeClr val="lt1"/>
                </a:solidFill>
              </a:defRPr>
            </a:lvl1pPr>
          </a:lstStyle>
          <a:p>
            <a:pPr marL="180000" lvl="0" indent="-180000" algn="ctr">
              <a:spcBef>
                <a:spcPts val="0"/>
              </a:spcBef>
            </a:pPr>
            <a:r>
              <a:rPr lang="en-US" dirty="0"/>
              <a:t>  </a:t>
            </a:r>
            <a:endParaRPr lang="en-GB" dirty="0"/>
          </a:p>
        </p:txBody>
      </p:sp>
      <p:sp>
        <p:nvSpPr>
          <p:cNvPr id="27" name="SHAPE_Arc2">
            <a:extLst>
              <a:ext uri="{FF2B5EF4-FFF2-40B4-BE49-F238E27FC236}">
                <a16:creationId xmlns:a16="http://schemas.microsoft.com/office/drawing/2014/main" id="{2CE2189A-55F0-4072-8F60-9770B8F8EC2F}"/>
              </a:ext>
            </a:extLst>
          </p:cNvPr>
          <p:cNvSpPr>
            <a:spLocks noGrp="1"/>
          </p:cNvSpPr>
          <p:nvPr>
            <p:ph type="body" sz="quarter" idx="17" hasCustomPrompt="1"/>
          </p:nvPr>
        </p:nvSpPr>
        <p:spPr>
          <a:xfrm>
            <a:off x="876320" y="893130"/>
            <a:ext cx="3414693" cy="6317295"/>
          </a:xfrm>
          <a:custGeom>
            <a:avLst/>
            <a:gdLst>
              <a:gd name="connsiteX0" fmla="*/ 3414693 w 3414693"/>
              <a:gd name="connsiteY0" fmla="*/ 0 h 6317295"/>
              <a:gd name="connsiteX1" fmla="*/ 3414693 w 3414693"/>
              <a:gd name="connsiteY1" fmla="*/ 6317295 h 6317295"/>
              <a:gd name="connsiteX2" fmla="*/ 0 w 3414693"/>
              <a:gd name="connsiteY2" fmla="*/ 6317295 h 6317295"/>
              <a:gd name="connsiteX3" fmla="*/ 32647 w 3414693"/>
              <a:gd name="connsiteY3" fmla="*/ 5670770 h 6317295"/>
              <a:gd name="connsiteX4" fmla="*/ 3398025 w 3414693"/>
              <a:gd name="connsiteY4" fmla="*/ 10641 h 631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4693" h="6317295">
                <a:moveTo>
                  <a:pt x="3414693" y="0"/>
                </a:moveTo>
                <a:lnTo>
                  <a:pt x="3414693" y="6317295"/>
                </a:lnTo>
                <a:lnTo>
                  <a:pt x="0" y="6317295"/>
                </a:lnTo>
                <a:lnTo>
                  <a:pt x="32647" y="5670770"/>
                </a:lnTo>
                <a:cubicBezTo>
                  <a:pt x="271229" y="3321495"/>
                  <a:pt x="1548520" y="1279288"/>
                  <a:pt x="3398025" y="10641"/>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buNone/>
              <a:defRPr lang="en-GB" sz="1944">
                <a:solidFill>
                  <a:schemeClr val="lt1"/>
                </a:solidFill>
              </a:defRPr>
            </a:lvl1pPr>
          </a:lstStyle>
          <a:p>
            <a:pPr marL="180000" lvl="0" indent="-180000" algn="ctr">
              <a:spcBef>
                <a:spcPts val="0"/>
              </a:spcBef>
            </a:pPr>
            <a:r>
              <a:rPr lang="en-US" dirty="0"/>
              <a:t>  </a:t>
            </a:r>
            <a:endParaRPr lang="en-GB" dirty="0"/>
          </a:p>
        </p:txBody>
      </p:sp>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sp>
        <p:nvSpPr>
          <p:cNvPr id="37" name="Content Placeholder">
            <a:extLst>
              <a:ext uri="{FF2B5EF4-FFF2-40B4-BE49-F238E27FC236}">
                <a16:creationId xmlns:a16="http://schemas.microsoft.com/office/drawing/2014/main" id="{A0847245-BA4C-4407-ABC7-3C552F4D6BC0}"/>
              </a:ext>
            </a:extLst>
          </p:cNvPr>
          <p:cNvSpPr>
            <a:spLocks noGrp="1"/>
          </p:cNvSpPr>
          <p:nvPr>
            <p:ph idx="1"/>
          </p:nvPr>
        </p:nvSpPr>
        <p:spPr>
          <a:xfrm>
            <a:off x="4739795" y="348875"/>
            <a:ext cx="8352000" cy="6521825"/>
          </a:xfrm>
        </p:spPr>
        <p:txBody>
          <a:bodyPr numCol="2" spcCol="432000"/>
          <a:lstStyle>
            <a:lvl1pPr>
              <a:spcBef>
                <a:spcPts val="12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Picture Placeholder">
            <a:extLst>
              <a:ext uri="{FF2B5EF4-FFF2-40B4-BE49-F238E27FC236}">
                <a16:creationId xmlns:a16="http://schemas.microsoft.com/office/drawing/2014/main" id="{328E87D2-AF4A-445C-84F5-7A5AB66BC532}"/>
              </a:ext>
            </a:extLst>
          </p:cNvPr>
          <p:cNvSpPr>
            <a:spLocks noGrp="1" noChangeAspect="1"/>
          </p:cNvSpPr>
          <p:nvPr>
            <p:ph type="pic" sz="quarter" idx="14"/>
          </p:nvPr>
        </p:nvSpPr>
        <p:spPr>
          <a:xfrm>
            <a:off x="529139" y="611837"/>
            <a:ext cx="3168000" cy="3168000"/>
          </a:xfrm>
          <a:prstGeom prst="ellipse">
            <a:avLst/>
          </a:prstGeom>
          <a:solidFill>
            <a:schemeClr val="bg1"/>
          </a:solidFill>
        </p:spPr>
        <p:txBody>
          <a:bodyPr anchor="t" anchorCtr="0"/>
          <a:lstStyle>
            <a:lvl1pPr marL="0" indent="0" algn="ctr">
              <a:buNone/>
              <a:defRPr>
                <a:solidFill>
                  <a:schemeClr val="tx1"/>
                </a:solidFill>
              </a:defRPr>
            </a:lvl1pPr>
          </a:lstStyle>
          <a:p>
            <a:r>
              <a:rPr lang="en-US"/>
              <a:t>Click icon to add picture</a:t>
            </a:r>
            <a:endParaRPr lang="en-GB"/>
          </a:p>
        </p:txBody>
      </p:sp>
      <p:cxnSp>
        <p:nvCxnSpPr>
          <p:cNvPr id="6" name="Straight Connector">
            <a:extLst>
              <a:ext uri="{FF2B5EF4-FFF2-40B4-BE49-F238E27FC236}">
                <a16:creationId xmlns:a16="http://schemas.microsoft.com/office/drawing/2014/main" id="{59C0BE8B-AA14-4B70-93F3-8EEFC12CAC64}"/>
              </a:ext>
            </a:extLst>
          </p:cNvPr>
          <p:cNvCxnSpPr/>
          <p:nvPr userDrawn="1"/>
        </p:nvCxnSpPr>
        <p:spPr>
          <a:xfrm>
            <a:off x="4320000" y="0"/>
            <a:ext cx="0" cy="7210800"/>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
        <p:nvSpPr>
          <p:cNvPr id="38" name="Subtitle">
            <a:extLst>
              <a:ext uri="{FF2B5EF4-FFF2-40B4-BE49-F238E27FC236}">
                <a16:creationId xmlns:a16="http://schemas.microsoft.com/office/drawing/2014/main" id="{B1D370CD-F9E6-44D0-B982-D2365881B28F}"/>
              </a:ext>
            </a:extLst>
          </p:cNvPr>
          <p:cNvSpPr>
            <a:spLocks noGrp="1"/>
          </p:cNvSpPr>
          <p:nvPr>
            <p:ph type="body" sz="quarter" idx="13" hasCustomPrompt="1"/>
          </p:nvPr>
        </p:nvSpPr>
        <p:spPr>
          <a:xfrm>
            <a:off x="349250" y="4775073"/>
            <a:ext cx="3529417" cy="288000"/>
          </a:xfrm>
          <a:noFill/>
        </p:spPr>
        <p:txBody>
          <a:bodyPr>
            <a:noAutofit/>
          </a:bodyPr>
          <a:lstStyle>
            <a:lvl1pPr marL="0" indent="0" algn="ctr">
              <a:lnSpc>
                <a:spcPct val="90000"/>
              </a:lnSpc>
              <a:spcBef>
                <a:spcPts val="0"/>
              </a:spcBef>
              <a:buNone/>
              <a:defRPr sz="2000">
                <a:solidFill>
                  <a:schemeClr val="bg1"/>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title</a:t>
            </a:r>
          </a:p>
        </p:txBody>
      </p:sp>
      <p:sp>
        <p:nvSpPr>
          <p:cNvPr id="39" name="Title">
            <a:extLst>
              <a:ext uri="{FF2B5EF4-FFF2-40B4-BE49-F238E27FC236}">
                <a16:creationId xmlns:a16="http://schemas.microsoft.com/office/drawing/2014/main" id="{1002E24D-CC40-4EF2-8FAF-FFA09383B016}"/>
              </a:ext>
            </a:extLst>
          </p:cNvPr>
          <p:cNvSpPr>
            <a:spLocks noGrp="1"/>
          </p:cNvSpPr>
          <p:nvPr>
            <p:ph type="title" hasCustomPrompt="1"/>
          </p:nvPr>
        </p:nvSpPr>
        <p:spPr>
          <a:xfrm>
            <a:off x="348431" y="4308875"/>
            <a:ext cx="3529417" cy="387798"/>
          </a:xfrm>
        </p:spPr>
        <p:txBody>
          <a:bodyPr>
            <a:spAutoFit/>
          </a:bodyPr>
          <a:lstStyle>
            <a:lvl1pPr algn="ctr">
              <a:defRPr sz="2800">
                <a:solidFill>
                  <a:schemeClr val="bg1"/>
                </a:solidFill>
              </a:defRPr>
            </a:lvl1pPr>
          </a:lstStyle>
          <a:p>
            <a:r>
              <a:rPr lang="en-US" dirty="0"/>
              <a:t>Add name</a:t>
            </a:r>
            <a:endParaRPr lang="en-GB" dirty="0"/>
          </a:p>
        </p:txBody>
      </p:sp>
      <p:sp>
        <p:nvSpPr>
          <p:cNvPr id="5" name="Text Placeholder 4">
            <a:extLst>
              <a:ext uri="{FF2B5EF4-FFF2-40B4-BE49-F238E27FC236}">
                <a16:creationId xmlns:a16="http://schemas.microsoft.com/office/drawing/2014/main" id="{163549E2-6C18-4BFE-AE47-E5ED85AEBD00}"/>
              </a:ext>
            </a:extLst>
          </p:cNvPr>
          <p:cNvSpPr>
            <a:spLocks noGrp="1"/>
          </p:cNvSpPr>
          <p:nvPr>
            <p:ph type="body" sz="quarter" idx="16" hasCustomPrompt="1"/>
          </p:nvPr>
        </p:nvSpPr>
        <p:spPr>
          <a:xfrm>
            <a:off x="347663" y="5707063"/>
            <a:ext cx="3529012" cy="288000"/>
          </a:xfrm>
        </p:spPr>
        <p:txBody>
          <a:bodyPr anchor="ctr"/>
          <a:lstStyle>
            <a:lvl1pPr marL="0" indent="0" algn="ctr">
              <a:buNone/>
              <a:defRPr sz="1400">
                <a:solidFill>
                  <a:schemeClr val="bg1"/>
                </a:solidFill>
              </a:defRPr>
            </a:lvl1pPr>
          </a:lstStyle>
          <a:p>
            <a:pPr lvl="0"/>
            <a:r>
              <a:rPr lang="en-US"/>
              <a:t>Executive Assistant’s name</a:t>
            </a:r>
          </a:p>
        </p:txBody>
      </p:sp>
    </p:spTree>
    <p:extLst>
      <p:ext uri="{BB962C8B-B14F-4D97-AF65-F5344CB8AC3E}">
        <p14:creationId xmlns:p14="http://schemas.microsoft.com/office/powerpoint/2010/main" val="2373235427"/>
      </p:ext>
    </p:extLst>
  </p:cSld>
  <p:clrMapOvr>
    <a:masterClrMapping/>
  </p:clrMapOvr>
  <p:extLst>
    <p:ext uri="{DCECCB84-F9BA-43D5-87BE-67443E8EF086}">
      <p15:sldGuideLst xmlns:p15="http://schemas.microsoft.com/office/powerpoint/2012/main">
        <p15:guide id="1" pos="219">
          <p15:clr>
            <a:srgbClr val="A4A3A4"/>
          </p15:clr>
        </p15:guide>
        <p15:guide id="2" orient="horz" pos="4328">
          <p15:clr>
            <a:srgbClr val="A4A3A4"/>
          </p15:clr>
        </p15:guide>
        <p15:guide id="8" orient="horz" pos="219">
          <p15:clr>
            <a:srgbClr val="A4A3A4"/>
          </p15:clr>
        </p15:guide>
        <p15:guide id="9" pos="2985">
          <p15:clr>
            <a:srgbClr val="A4A3A4"/>
          </p15:clr>
        </p15:guide>
        <p15:guide id="10" pos="8249">
          <p15:clr>
            <a:srgbClr val="A4A3A4"/>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ember Profile 2">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sp>
        <p:nvSpPr>
          <p:cNvPr id="37" name="Content Placeholder">
            <a:extLst>
              <a:ext uri="{FF2B5EF4-FFF2-40B4-BE49-F238E27FC236}">
                <a16:creationId xmlns:a16="http://schemas.microsoft.com/office/drawing/2014/main" id="{A0847245-BA4C-4407-ABC7-3C552F4D6BC0}"/>
              </a:ext>
            </a:extLst>
          </p:cNvPr>
          <p:cNvSpPr>
            <a:spLocks noGrp="1"/>
          </p:cNvSpPr>
          <p:nvPr>
            <p:ph idx="1"/>
          </p:nvPr>
        </p:nvSpPr>
        <p:spPr>
          <a:xfrm>
            <a:off x="349250" y="1501196"/>
            <a:ext cx="8352000" cy="5400000"/>
          </a:xfrm>
        </p:spPr>
        <p:txBody>
          <a:bodyPr/>
          <a:lstStyle>
            <a:lvl1pPr>
              <a:spcBef>
                <a:spcPts val="1200"/>
              </a:spcBef>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8" name="Subtitle">
            <a:extLst>
              <a:ext uri="{FF2B5EF4-FFF2-40B4-BE49-F238E27FC236}">
                <a16:creationId xmlns:a16="http://schemas.microsoft.com/office/drawing/2014/main" id="{B1D370CD-F9E6-44D0-B982-D2365881B28F}"/>
              </a:ext>
            </a:extLst>
          </p:cNvPr>
          <p:cNvSpPr>
            <a:spLocks noGrp="1"/>
          </p:cNvSpPr>
          <p:nvPr>
            <p:ph type="body" sz="quarter" idx="13" hasCustomPrompt="1"/>
          </p:nvPr>
        </p:nvSpPr>
        <p:spPr>
          <a:xfrm>
            <a:off x="349250" y="963612"/>
            <a:ext cx="8352000" cy="360000"/>
          </a:xfrm>
          <a:noFill/>
        </p:spPr>
        <p:txBody>
          <a:bodyPr/>
          <a:lstStyle>
            <a:lvl1pPr marL="0" indent="0">
              <a:lnSpc>
                <a:spcPct val="90000"/>
              </a:lnSpc>
              <a:spcBef>
                <a:spcPts val="0"/>
              </a:spcBef>
              <a:buNone/>
              <a:defRPr sz="2000">
                <a:solidFill>
                  <a:srgbClr val="009DDB"/>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title</a:t>
            </a:r>
          </a:p>
        </p:txBody>
      </p:sp>
      <p:sp>
        <p:nvSpPr>
          <p:cNvPr id="39" name="Title">
            <a:extLst>
              <a:ext uri="{FF2B5EF4-FFF2-40B4-BE49-F238E27FC236}">
                <a16:creationId xmlns:a16="http://schemas.microsoft.com/office/drawing/2014/main" id="{1002E24D-CC40-4EF2-8FAF-FFA09383B016}"/>
              </a:ext>
            </a:extLst>
          </p:cNvPr>
          <p:cNvSpPr>
            <a:spLocks noGrp="1"/>
          </p:cNvSpPr>
          <p:nvPr>
            <p:ph type="title" hasCustomPrompt="1"/>
          </p:nvPr>
        </p:nvSpPr>
        <p:spPr>
          <a:xfrm>
            <a:off x="349199" y="349200"/>
            <a:ext cx="8352000" cy="539991"/>
          </a:xfrm>
        </p:spPr>
        <p:txBody>
          <a:bodyPr/>
          <a:lstStyle>
            <a:lvl1pPr>
              <a:defRPr/>
            </a:lvl1pPr>
          </a:lstStyle>
          <a:p>
            <a:r>
              <a:rPr lang="en-US" dirty="0"/>
              <a:t>Add name</a:t>
            </a:r>
            <a:endParaRPr lang="en-GB" dirty="0"/>
          </a:p>
        </p:txBody>
      </p:sp>
      <p:sp>
        <p:nvSpPr>
          <p:cNvPr id="34" name="Picture Placeholder">
            <a:extLst>
              <a:ext uri="{FF2B5EF4-FFF2-40B4-BE49-F238E27FC236}">
                <a16:creationId xmlns:a16="http://schemas.microsoft.com/office/drawing/2014/main" id="{E0AF42D9-0D66-4962-97FC-AC2281FDADF8}"/>
              </a:ext>
            </a:extLst>
          </p:cNvPr>
          <p:cNvSpPr>
            <a:spLocks noGrp="1"/>
          </p:cNvSpPr>
          <p:nvPr>
            <p:ph type="pic" sz="quarter" idx="15"/>
          </p:nvPr>
        </p:nvSpPr>
        <p:spPr>
          <a:xfrm>
            <a:off x="9119833" y="0"/>
            <a:ext cx="4319942" cy="7210800"/>
          </a:xfrm>
          <a:custGeom>
            <a:avLst/>
            <a:gdLst>
              <a:gd name="connsiteX0" fmla="*/ 727506 w 4319942"/>
              <a:gd name="connsiteY0" fmla="*/ 0 h 7210800"/>
              <a:gd name="connsiteX1" fmla="*/ 4319942 w 4319942"/>
              <a:gd name="connsiteY1" fmla="*/ 0 h 7210800"/>
              <a:gd name="connsiteX2" fmla="*/ 4319942 w 4319942"/>
              <a:gd name="connsiteY2" fmla="*/ 7210800 h 7210800"/>
              <a:gd name="connsiteX3" fmla="*/ 726398 w 4319942"/>
              <a:gd name="connsiteY3" fmla="*/ 7210800 h 7210800"/>
              <a:gd name="connsiteX4" fmla="*/ 543909 w 4319942"/>
              <a:gd name="connsiteY4" fmla="*/ 6741677 h 7210800"/>
              <a:gd name="connsiteX5" fmla="*/ 2119 w 4319942"/>
              <a:gd name="connsiteY5" fmla="*/ 3410376 h 7210800"/>
              <a:gd name="connsiteX6" fmla="*/ 685342 w 4319942"/>
              <a:gd name="connsiteY6" fmla="*/ 96609 h 721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9942" h="7210800">
                <a:moveTo>
                  <a:pt x="727506" y="0"/>
                </a:moveTo>
                <a:lnTo>
                  <a:pt x="4319942" y="0"/>
                </a:lnTo>
                <a:lnTo>
                  <a:pt x="4319942" y="7210800"/>
                </a:lnTo>
                <a:lnTo>
                  <a:pt x="726398" y="7210800"/>
                </a:lnTo>
                <a:lnTo>
                  <a:pt x="543909" y="6741677"/>
                </a:lnTo>
                <a:cubicBezTo>
                  <a:pt x="168183" y="5686392"/>
                  <a:pt x="-22507" y="4567387"/>
                  <a:pt x="2119" y="3410376"/>
                </a:cubicBezTo>
                <a:cubicBezTo>
                  <a:pt x="26745" y="2253364"/>
                  <a:pt x="264938" y="1140498"/>
                  <a:pt x="685342" y="96609"/>
                </a:cubicBezTo>
                <a:close/>
              </a:path>
            </a:pathLst>
          </a:custGeom>
          <a:solidFill>
            <a:srgbClr val="C3CDDC"/>
          </a:solidFill>
        </p:spPr>
        <p:txBody>
          <a:bodyPr wrap="square">
            <a:noAutofit/>
          </a:bodyPr>
          <a:lstStyle>
            <a:lvl1pPr marL="0" indent="0" algn="ctr">
              <a:buNone/>
              <a:defRPr/>
            </a:lvl1pPr>
          </a:lstStyle>
          <a:p>
            <a:r>
              <a:rPr lang="en-US"/>
              <a:t>Click icon to add picture</a:t>
            </a:r>
            <a:endParaRPr lang="en-GB"/>
          </a:p>
        </p:txBody>
      </p:sp>
    </p:spTree>
    <p:extLst>
      <p:ext uri="{BB962C8B-B14F-4D97-AF65-F5344CB8AC3E}">
        <p14:creationId xmlns:p14="http://schemas.microsoft.com/office/powerpoint/2010/main" val="2518487975"/>
      </p:ext>
    </p:extLst>
  </p:cSld>
  <p:clrMapOvr>
    <a:masterClrMapping/>
  </p:clrMapOvr>
  <p:extLst>
    <p:ext uri="{DCECCB84-F9BA-43D5-87BE-67443E8EF086}">
      <p15:sldGuideLst xmlns:p15="http://schemas.microsoft.com/office/powerpoint/2012/main">
        <p15:guide id="1" pos="219">
          <p15:clr>
            <a:srgbClr val="A4A3A4"/>
          </p15:clr>
        </p15:guide>
        <p15:guide id="2" orient="horz" pos="4328">
          <p15:clr>
            <a:srgbClr val="A4A3A4"/>
          </p15:clr>
        </p15:guide>
        <p15:guide id="3" orient="horz" pos="4235">
          <p15:clr>
            <a:srgbClr val="A4A3A4"/>
          </p15:clr>
        </p15:guide>
        <p15:guide id="4" orient="horz" pos="945">
          <p15:clr>
            <a:srgbClr val="A4A3A4"/>
          </p15:clr>
        </p15:guide>
        <p15:guide id="5" orient="horz" pos="834">
          <p15:clr>
            <a:srgbClr val="A4A3A4"/>
          </p15:clr>
        </p15:guide>
        <p15:guide id="6" orient="horz" pos="606">
          <p15:clr>
            <a:srgbClr val="A4A3A4"/>
          </p15:clr>
        </p15:guide>
        <p15:guide id="7" orient="horz" pos="561">
          <p15:clr>
            <a:srgbClr val="A4A3A4"/>
          </p15:clr>
        </p15:guide>
        <p15:guide id="8" orient="horz" pos="219">
          <p15:clr>
            <a:srgbClr val="A4A3A4"/>
          </p15:clr>
        </p15:guide>
        <p15:guide id="9" pos="5483">
          <p15:clr>
            <a:srgbClr val="A4A3A4"/>
          </p15:clr>
        </p15:guide>
        <p15:guide id="10" pos="8249">
          <p15:clr>
            <a:srgbClr val="A4A3A4"/>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and Graphics">
    <p:bg>
      <p:bgPr>
        <a:solidFill>
          <a:srgbClr val="C3CDDC"/>
        </a:solidFill>
        <a:effectLst/>
      </p:bgPr>
    </p:bg>
    <p:spTree>
      <p:nvGrpSpPr>
        <p:cNvPr id="1" name=""/>
        <p:cNvGrpSpPr/>
        <p:nvPr/>
      </p:nvGrpSpPr>
      <p:grpSpPr>
        <a:xfrm>
          <a:off x="0" y="0"/>
          <a:ext cx="0" cy="0"/>
          <a:chOff x="0" y="0"/>
          <a:chExt cx="0" cy="0"/>
        </a:xfrm>
      </p:grpSpPr>
      <p:grpSp>
        <p:nvGrpSpPr>
          <p:cNvPr id="14" name="GROUP_ARC">
            <a:extLst>
              <a:ext uri="{FF2B5EF4-FFF2-40B4-BE49-F238E27FC236}">
                <a16:creationId xmlns:a16="http://schemas.microsoft.com/office/drawing/2014/main" id="{51C3DEB8-D6B9-4D11-BEC7-9B19E1F11974}"/>
              </a:ext>
            </a:extLst>
          </p:cNvPr>
          <p:cNvGrpSpPr/>
          <p:nvPr userDrawn="1"/>
        </p:nvGrpSpPr>
        <p:grpSpPr>
          <a:xfrm>
            <a:off x="6935888" y="0"/>
            <a:ext cx="6503887" cy="7210800"/>
            <a:chOff x="6935888" y="0"/>
            <a:chExt cx="6503887" cy="7210800"/>
          </a:xfrm>
        </p:grpSpPr>
        <p:sp>
          <p:nvSpPr>
            <p:cNvPr id="13" name="SHAPE_Arc1">
              <a:extLst>
                <a:ext uri="{FF2B5EF4-FFF2-40B4-BE49-F238E27FC236}">
                  <a16:creationId xmlns:a16="http://schemas.microsoft.com/office/drawing/2014/main" id="{48232C68-87A0-4D39-8716-092089DAF991}"/>
                </a:ext>
              </a:extLst>
            </p:cNvPr>
            <p:cNvSpPr>
              <a:spLocks noChangeAspect="1"/>
            </p:cNvSpPr>
            <p:nvPr/>
          </p:nvSpPr>
          <p:spPr>
            <a:xfrm>
              <a:off x="6935888" y="0"/>
              <a:ext cx="6503887" cy="7210800"/>
            </a:xfrm>
            <a:custGeom>
              <a:avLst/>
              <a:gdLst>
                <a:gd name="connsiteX0" fmla="*/ 3678073 w 6503887"/>
                <a:gd name="connsiteY0" fmla="*/ 0 h 7210800"/>
                <a:gd name="connsiteX1" fmla="*/ 6503887 w 6503887"/>
                <a:gd name="connsiteY1" fmla="*/ 0 h 7210800"/>
                <a:gd name="connsiteX2" fmla="*/ 6503887 w 6503887"/>
                <a:gd name="connsiteY2" fmla="*/ 7210800 h 7210800"/>
                <a:gd name="connsiteX3" fmla="*/ 0 w 6503887"/>
                <a:gd name="connsiteY3" fmla="*/ 7210800 h 7210800"/>
                <a:gd name="connsiteX4" fmla="*/ 0 w 6503887"/>
                <a:gd name="connsiteY4" fmla="*/ 2140753 h 7210800"/>
                <a:gd name="connsiteX5" fmla="*/ 250857 w 6503887"/>
                <a:gd name="connsiteY5" fmla="*/ 1900792 h 7210800"/>
                <a:gd name="connsiteX6" fmla="*/ 3249004 w 6503887"/>
                <a:gd name="connsiteY6" fmla="*/ 133800 h 721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03887" h="7210800">
                  <a:moveTo>
                    <a:pt x="3678073" y="0"/>
                  </a:moveTo>
                  <a:lnTo>
                    <a:pt x="6503887" y="0"/>
                  </a:lnTo>
                  <a:lnTo>
                    <a:pt x="6503887" y="7210800"/>
                  </a:lnTo>
                  <a:lnTo>
                    <a:pt x="0" y="7210800"/>
                  </a:lnTo>
                  <a:lnTo>
                    <a:pt x="0" y="2140753"/>
                  </a:lnTo>
                  <a:lnTo>
                    <a:pt x="250857" y="1900792"/>
                  </a:lnTo>
                  <a:cubicBezTo>
                    <a:pt x="1111102" y="1123669"/>
                    <a:pt x="2128222" y="516935"/>
                    <a:pt x="3249004" y="133800"/>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sp>
          <p:nvSpPr>
            <p:cNvPr id="8" name="SHAPE_Arc2">
              <a:extLst>
                <a:ext uri="{FF2B5EF4-FFF2-40B4-BE49-F238E27FC236}">
                  <a16:creationId xmlns:a16="http://schemas.microsoft.com/office/drawing/2014/main" id="{F1E4D52F-CD35-45F1-B352-9ABA89D7388F}"/>
                </a:ext>
              </a:extLst>
            </p:cNvPr>
            <p:cNvSpPr>
              <a:spLocks noChangeAspect="1"/>
            </p:cNvSpPr>
            <p:nvPr/>
          </p:nvSpPr>
          <p:spPr>
            <a:xfrm>
              <a:off x="7830403" y="0"/>
              <a:ext cx="5609370" cy="7210800"/>
            </a:xfrm>
            <a:custGeom>
              <a:avLst/>
              <a:gdLst>
                <a:gd name="connsiteX0" fmla="*/ 2987291 w 3241371"/>
                <a:gd name="connsiteY0" fmla="*/ 0 h 4166756"/>
                <a:gd name="connsiteX1" fmla="*/ 3241371 w 3241371"/>
                <a:gd name="connsiteY1" fmla="*/ 0 h 4166756"/>
                <a:gd name="connsiteX2" fmla="*/ 3241371 w 3241371"/>
                <a:gd name="connsiteY2" fmla="*/ 4166756 h 4166756"/>
                <a:gd name="connsiteX3" fmla="*/ 0 w 3241371"/>
                <a:gd name="connsiteY3" fmla="*/ 4166756 h 4166756"/>
                <a:gd name="connsiteX4" fmla="*/ 18865 w 3241371"/>
                <a:gd name="connsiteY4" fmla="*/ 3793162 h 4166756"/>
                <a:gd name="connsiteX5" fmla="*/ 2752954 w 3241371"/>
                <a:gd name="connsiteY5" fmla="*/ 89666 h 4166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1371" h="4166756">
                  <a:moveTo>
                    <a:pt x="2987291" y="0"/>
                  </a:moveTo>
                  <a:lnTo>
                    <a:pt x="3241371" y="0"/>
                  </a:lnTo>
                  <a:lnTo>
                    <a:pt x="3241371" y="4166756"/>
                  </a:lnTo>
                  <a:lnTo>
                    <a:pt x="0" y="4166756"/>
                  </a:lnTo>
                  <a:lnTo>
                    <a:pt x="18865" y="3793162"/>
                  </a:lnTo>
                  <a:cubicBezTo>
                    <a:pt x="188544" y="2122359"/>
                    <a:pt x="1267428" y="720340"/>
                    <a:pt x="2752954" y="89666"/>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grpSp>
      <p:sp>
        <p:nvSpPr>
          <p:cNvPr id="9" name="SHAPE_White">
            <a:extLst>
              <a:ext uri="{FF2B5EF4-FFF2-40B4-BE49-F238E27FC236}">
                <a16:creationId xmlns:a16="http://schemas.microsoft.com/office/drawing/2014/main" id="{38F4FED3-D569-4AD5-9AFE-51AF71B86E78}"/>
              </a:ext>
            </a:extLst>
          </p:cNvPr>
          <p:cNvSpPr/>
          <p:nvPr userDrawn="1"/>
        </p:nvSpPr>
        <p:spPr>
          <a:xfrm>
            <a:off x="0" y="0"/>
            <a:ext cx="6935888" cy="721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err="1">
              <a:solidFill>
                <a:schemeClr val="tx1"/>
              </a:solidFill>
            </a:endParaRPr>
          </a:p>
        </p:txBody>
      </p:sp>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sp>
        <p:nvSpPr>
          <p:cNvPr id="38" name="Source">
            <a:extLst>
              <a:ext uri="{FF2B5EF4-FFF2-40B4-BE49-F238E27FC236}">
                <a16:creationId xmlns:a16="http://schemas.microsoft.com/office/drawing/2014/main" id="{A631CFDF-1C52-4AE7-890E-CBE085A882DF}"/>
              </a:ext>
            </a:extLst>
          </p:cNvPr>
          <p:cNvSpPr>
            <a:spLocks noGrp="1"/>
          </p:cNvSpPr>
          <p:nvPr>
            <p:ph type="body" sz="quarter" idx="14" hasCustomPrompt="1"/>
          </p:nvPr>
        </p:nvSpPr>
        <p:spPr>
          <a:xfrm>
            <a:off x="347927" y="6723579"/>
            <a:ext cx="6156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37" name="Content Placeholder">
            <a:extLst>
              <a:ext uri="{FF2B5EF4-FFF2-40B4-BE49-F238E27FC236}">
                <a16:creationId xmlns:a16="http://schemas.microsoft.com/office/drawing/2014/main" id="{79957CFD-B21D-4367-BD8F-38D0FB8D160A}"/>
              </a:ext>
            </a:extLst>
          </p:cNvPr>
          <p:cNvSpPr>
            <a:spLocks noGrp="1"/>
          </p:cNvSpPr>
          <p:nvPr>
            <p:ph idx="1"/>
          </p:nvPr>
        </p:nvSpPr>
        <p:spPr>
          <a:xfrm>
            <a:off x="349250" y="1501196"/>
            <a:ext cx="6156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5" name="Subtitle">
            <a:extLst>
              <a:ext uri="{FF2B5EF4-FFF2-40B4-BE49-F238E27FC236}">
                <a16:creationId xmlns:a16="http://schemas.microsoft.com/office/drawing/2014/main" id="{7A8383C0-9352-4401-B052-7EF88417C947}"/>
              </a:ext>
            </a:extLst>
          </p:cNvPr>
          <p:cNvSpPr>
            <a:spLocks noGrp="1"/>
          </p:cNvSpPr>
          <p:nvPr>
            <p:ph type="body" sz="quarter" idx="13" hasCustomPrompt="1"/>
          </p:nvPr>
        </p:nvSpPr>
        <p:spPr>
          <a:xfrm>
            <a:off x="349250" y="963612"/>
            <a:ext cx="6154688"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36" name="Title">
            <a:extLst>
              <a:ext uri="{FF2B5EF4-FFF2-40B4-BE49-F238E27FC236}">
                <a16:creationId xmlns:a16="http://schemas.microsoft.com/office/drawing/2014/main" id="{D59A1015-186B-4C46-9C0B-6BA84B9354D5}"/>
              </a:ext>
            </a:extLst>
          </p:cNvPr>
          <p:cNvSpPr>
            <a:spLocks noGrp="1"/>
          </p:cNvSpPr>
          <p:nvPr>
            <p:ph type="title" hasCustomPrompt="1"/>
          </p:nvPr>
        </p:nvSpPr>
        <p:spPr>
          <a:xfrm>
            <a:off x="349199" y="349200"/>
            <a:ext cx="6154688" cy="539991"/>
          </a:xfrm>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1302821149"/>
      </p:ext>
    </p:extLst>
  </p:cSld>
  <p:clrMapOvr>
    <a:masterClrMapping/>
  </p:clrMapOvr>
  <p:extLst>
    <p:ext uri="{DCECCB84-F9BA-43D5-87BE-67443E8EF086}">
      <p15:sldGuideLst xmlns:p15="http://schemas.microsoft.com/office/powerpoint/2012/main">
        <p15:guide id="1" pos="4098" userDrawn="1">
          <p15:clr>
            <a:srgbClr val="A4A3A4"/>
          </p15:clr>
        </p15:guide>
        <p15:guide id="2" pos="219" userDrawn="1">
          <p15:clr>
            <a:srgbClr val="A4A3A4"/>
          </p15:clr>
        </p15:guide>
        <p15:guide id="3" pos="8249" userDrawn="1">
          <p15:clr>
            <a:srgbClr val="A4A3A4"/>
          </p15:clr>
        </p15:guide>
        <p15:guide id="4" orient="horz" pos="4328" userDrawn="1">
          <p15:clr>
            <a:srgbClr val="A4A3A4"/>
          </p15:clr>
        </p15:guide>
        <p15:guide id="5" orient="horz" pos="4235" userDrawn="1">
          <p15:clr>
            <a:srgbClr val="A4A3A4"/>
          </p15:clr>
        </p15:guide>
        <p15:guide id="6" orient="horz" pos="945" userDrawn="1">
          <p15:clr>
            <a:srgbClr val="A4A3A4"/>
          </p15:clr>
        </p15:guide>
        <p15:guide id="7" orient="horz" pos="834" userDrawn="1">
          <p15:clr>
            <a:srgbClr val="A4A3A4"/>
          </p15:clr>
        </p15:guide>
        <p15:guide id="9" orient="horz" pos="561" userDrawn="1">
          <p15:clr>
            <a:srgbClr val="A4A3A4"/>
          </p15:clr>
        </p15:guide>
        <p15:guide id="10" orient="horz" pos="219" userDrawn="1">
          <p15:clr>
            <a:srgbClr val="A4A3A4"/>
          </p15:clr>
        </p15:guide>
        <p15:guide id="11" orient="horz" pos="606" userDrawn="1">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 Content and Graphics">
    <p:bg>
      <p:bgPr>
        <a:solidFill>
          <a:srgbClr val="C3CDDC"/>
        </a:solidFill>
        <a:effectLst/>
      </p:bgPr>
    </p:bg>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grpSp>
        <p:nvGrpSpPr>
          <p:cNvPr id="12" name="GROUP_ARC">
            <a:extLst>
              <a:ext uri="{FF2B5EF4-FFF2-40B4-BE49-F238E27FC236}">
                <a16:creationId xmlns:a16="http://schemas.microsoft.com/office/drawing/2014/main" id="{9729CC8A-F48D-42BB-AD9B-41966CE5D40A}"/>
              </a:ext>
            </a:extLst>
          </p:cNvPr>
          <p:cNvGrpSpPr/>
          <p:nvPr userDrawn="1"/>
        </p:nvGrpSpPr>
        <p:grpSpPr>
          <a:xfrm>
            <a:off x="9130567" y="0"/>
            <a:ext cx="4309209" cy="7210801"/>
            <a:chOff x="9130567" y="0"/>
            <a:chExt cx="4309209" cy="7210801"/>
          </a:xfrm>
        </p:grpSpPr>
        <p:sp>
          <p:nvSpPr>
            <p:cNvPr id="16" name="SHAPE_Arc1">
              <a:extLst>
                <a:ext uri="{FF2B5EF4-FFF2-40B4-BE49-F238E27FC236}">
                  <a16:creationId xmlns:a16="http://schemas.microsoft.com/office/drawing/2014/main" id="{CD437388-4271-4CF7-B162-73B6464A70BD}"/>
                </a:ext>
              </a:extLst>
            </p:cNvPr>
            <p:cNvSpPr>
              <a:spLocks noChangeAspect="1"/>
            </p:cNvSpPr>
            <p:nvPr/>
          </p:nvSpPr>
          <p:spPr>
            <a:xfrm>
              <a:off x="9130567" y="0"/>
              <a:ext cx="4309208" cy="7210800"/>
            </a:xfrm>
            <a:custGeom>
              <a:avLst/>
              <a:gdLst>
                <a:gd name="connsiteX0" fmla="*/ 3678073 w 4309208"/>
                <a:gd name="connsiteY0" fmla="*/ 0 h 7210800"/>
                <a:gd name="connsiteX1" fmla="*/ 4309208 w 4309208"/>
                <a:gd name="connsiteY1" fmla="*/ 0 h 7210800"/>
                <a:gd name="connsiteX2" fmla="*/ 4309208 w 4309208"/>
                <a:gd name="connsiteY2" fmla="*/ 7210800 h 7210800"/>
                <a:gd name="connsiteX3" fmla="*/ 0 w 4309208"/>
                <a:gd name="connsiteY3" fmla="*/ 7210800 h 7210800"/>
                <a:gd name="connsiteX4" fmla="*/ 0 w 4309208"/>
                <a:gd name="connsiteY4" fmla="*/ 2140753 h 7210800"/>
                <a:gd name="connsiteX5" fmla="*/ 250857 w 4309208"/>
                <a:gd name="connsiteY5" fmla="*/ 1900792 h 7210800"/>
                <a:gd name="connsiteX6" fmla="*/ 3249004 w 4309208"/>
                <a:gd name="connsiteY6" fmla="*/ 133800 h 721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09208" h="7210800">
                  <a:moveTo>
                    <a:pt x="3678073" y="0"/>
                  </a:moveTo>
                  <a:lnTo>
                    <a:pt x="4309208" y="0"/>
                  </a:lnTo>
                  <a:lnTo>
                    <a:pt x="4309208" y="7210800"/>
                  </a:lnTo>
                  <a:lnTo>
                    <a:pt x="0" y="7210800"/>
                  </a:lnTo>
                  <a:lnTo>
                    <a:pt x="0" y="2140753"/>
                  </a:lnTo>
                  <a:lnTo>
                    <a:pt x="250857" y="1900792"/>
                  </a:lnTo>
                  <a:cubicBezTo>
                    <a:pt x="1111102" y="1123669"/>
                    <a:pt x="2128222" y="516935"/>
                    <a:pt x="3249004" y="133800"/>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sp>
          <p:nvSpPr>
            <p:cNvPr id="17" name="SHAPE_Arc2">
              <a:extLst>
                <a:ext uri="{FF2B5EF4-FFF2-40B4-BE49-F238E27FC236}">
                  <a16:creationId xmlns:a16="http://schemas.microsoft.com/office/drawing/2014/main" id="{8E877BE4-2AE9-4278-9C06-AFB83505DD07}"/>
                </a:ext>
              </a:extLst>
            </p:cNvPr>
            <p:cNvSpPr>
              <a:spLocks noChangeAspect="1"/>
            </p:cNvSpPr>
            <p:nvPr/>
          </p:nvSpPr>
          <p:spPr>
            <a:xfrm>
              <a:off x="10025083" y="893506"/>
              <a:ext cx="3414693" cy="6317295"/>
            </a:xfrm>
            <a:custGeom>
              <a:avLst/>
              <a:gdLst>
                <a:gd name="connsiteX0" fmla="*/ 3414693 w 3414693"/>
                <a:gd name="connsiteY0" fmla="*/ 0 h 6317295"/>
                <a:gd name="connsiteX1" fmla="*/ 3414693 w 3414693"/>
                <a:gd name="connsiteY1" fmla="*/ 6317295 h 6317295"/>
                <a:gd name="connsiteX2" fmla="*/ 0 w 3414693"/>
                <a:gd name="connsiteY2" fmla="*/ 6317295 h 6317295"/>
                <a:gd name="connsiteX3" fmla="*/ 32647 w 3414693"/>
                <a:gd name="connsiteY3" fmla="*/ 5670770 h 6317295"/>
                <a:gd name="connsiteX4" fmla="*/ 3398025 w 3414693"/>
                <a:gd name="connsiteY4" fmla="*/ 10641 h 631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4693" h="6317295">
                  <a:moveTo>
                    <a:pt x="3414693" y="0"/>
                  </a:moveTo>
                  <a:lnTo>
                    <a:pt x="3414693" y="6317295"/>
                  </a:lnTo>
                  <a:lnTo>
                    <a:pt x="0" y="6317295"/>
                  </a:lnTo>
                  <a:lnTo>
                    <a:pt x="32647" y="5670770"/>
                  </a:lnTo>
                  <a:cubicBezTo>
                    <a:pt x="271229" y="3321495"/>
                    <a:pt x="1548520" y="1279288"/>
                    <a:pt x="3398025" y="10641"/>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grpSp>
      <p:sp>
        <p:nvSpPr>
          <p:cNvPr id="11" name="SHAPE_White">
            <a:extLst>
              <a:ext uri="{FF2B5EF4-FFF2-40B4-BE49-F238E27FC236}">
                <a16:creationId xmlns:a16="http://schemas.microsoft.com/office/drawing/2014/main" id="{28475A4C-C6C0-4E95-85C4-A6126F7033E4}"/>
              </a:ext>
            </a:extLst>
          </p:cNvPr>
          <p:cNvSpPr/>
          <p:nvPr userDrawn="1"/>
        </p:nvSpPr>
        <p:spPr>
          <a:xfrm>
            <a:off x="-2" y="0"/>
            <a:ext cx="9130569" cy="721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err="1">
              <a:solidFill>
                <a:schemeClr val="tx1"/>
              </a:solidFill>
            </a:endParaRPr>
          </a:p>
        </p:txBody>
      </p:sp>
      <p:sp>
        <p:nvSpPr>
          <p:cNvPr id="36" name="Source">
            <a:extLst>
              <a:ext uri="{FF2B5EF4-FFF2-40B4-BE49-F238E27FC236}">
                <a16:creationId xmlns:a16="http://schemas.microsoft.com/office/drawing/2014/main" id="{7AA1CED6-4163-4774-8FB4-37D66240A6EE}"/>
              </a:ext>
            </a:extLst>
          </p:cNvPr>
          <p:cNvSpPr>
            <a:spLocks noGrp="1"/>
          </p:cNvSpPr>
          <p:nvPr>
            <p:ph type="body" sz="quarter" idx="14" hasCustomPrompt="1"/>
          </p:nvPr>
        </p:nvSpPr>
        <p:spPr>
          <a:xfrm>
            <a:off x="347927" y="6723579"/>
            <a:ext cx="8352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37" name="Content Placeholder">
            <a:extLst>
              <a:ext uri="{FF2B5EF4-FFF2-40B4-BE49-F238E27FC236}">
                <a16:creationId xmlns:a16="http://schemas.microsoft.com/office/drawing/2014/main" id="{A0847245-BA4C-4407-ABC7-3C552F4D6BC0}"/>
              </a:ext>
            </a:extLst>
          </p:cNvPr>
          <p:cNvSpPr>
            <a:spLocks noGrp="1"/>
          </p:cNvSpPr>
          <p:nvPr>
            <p:ph idx="1"/>
          </p:nvPr>
        </p:nvSpPr>
        <p:spPr>
          <a:xfrm>
            <a:off x="349250" y="1501196"/>
            <a:ext cx="8352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8" name="Subtitle">
            <a:extLst>
              <a:ext uri="{FF2B5EF4-FFF2-40B4-BE49-F238E27FC236}">
                <a16:creationId xmlns:a16="http://schemas.microsoft.com/office/drawing/2014/main" id="{B1D370CD-F9E6-44D0-B982-D2365881B28F}"/>
              </a:ext>
            </a:extLst>
          </p:cNvPr>
          <p:cNvSpPr>
            <a:spLocks noGrp="1"/>
          </p:cNvSpPr>
          <p:nvPr>
            <p:ph type="body" sz="quarter" idx="13" hasCustomPrompt="1"/>
          </p:nvPr>
        </p:nvSpPr>
        <p:spPr>
          <a:xfrm>
            <a:off x="349250" y="963612"/>
            <a:ext cx="8352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39" name="Title">
            <a:extLst>
              <a:ext uri="{FF2B5EF4-FFF2-40B4-BE49-F238E27FC236}">
                <a16:creationId xmlns:a16="http://schemas.microsoft.com/office/drawing/2014/main" id="{1002E24D-CC40-4EF2-8FAF-FFA09383B016}"/>
              </a:ext>
            </a:extLst>
          </p:cNvPr>
          <p:cNvSpPr>
            <a:spLocks noGrp="1"/>
          </p:cNvSpPr>
          <p:nvPr>
            <p:ph type="title" hasCustomPrompt="1"/>
          </p:nvPr>
        </p:nvSpPr>
        <p:spPr>
          <a:xfrm>
            <a:off x="349199" y="349200"/>
            <a:ext cx="8352000" cy="539991"/>
          </a:xfrm>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854224291"/>
      </p:ext>
    </p:extLst>
  </p:cSld>
  <p:clrMapOvr>
    <a:masterClrMapping/>
  </p:clrMapOvr>
  <p:extLst>
    <p:ext uri="{DCECCB84-F9BA-43D5-87BE-67443E8EF086}">
      <p15:sldGuideLst xmlns:p15="http://schemas.microsoft.com/office/powerpoint/2012/main">
        <p15:guide id="1" pos="219" userDrawn="1">
          <p15:clr>
            <a:srgbClr val="A4A3A4"/>
          </p15:clr>
        </p15:guide>
        <p15:guide id="2" orient="horz" pos="4328" userDrawn="1">
          <p15:clr>
            <a:srgbClr val="A4A3A4"/>
          </p15:clr>
        </p15:guide>
        <p15:guide id="3" orient="horz" pos="4235" userDrawn="1">
          <p15:clr>
            <a:srgbClr val="A4A3A4"/>
          </p15:clr>
        </p15:guide>
        <p15:guide id="4" orient="horz" pos="945" userDrawn="1">
          <p15:clr>
            <a:srgbClr val="A4A3A4"/>
          </p15:clr>
        </p15:guide>
        <p15:guide id="5" orient="horz" pos="834" userDrawn="1">
          <p15:clr>
            <a:srgbClr val="A4A3A4"/>
          </p15:clr>
        </p15:guide>
        <p15:guide id="6" orient="horz" pos="606" userDrawn="1">
          <p15:clr>
            <a:srgbClr val="A4A3A4"/>
          </p15:clr>
        </p15:guide>
        <p15:guide id="7" orient="horz" pos="561" userDrawn="1">
          <p15:clr>
            <a:srgbClr val="A4A3A4"/>
          </p15:clr>
        </p15:guide>
        <p15:guide id="8" orient="horz" pos="219" userDrawn="1">
          <p15:clr>
            <a:srgbClr val="A4A3A4"/>
          </p15:clr>
        </p15:guide>
        <p15:guide id="9" pos="5483" userDrawn="1">
          <p15:clr>
            <a:srgbClr val="A4A3A4"/>
          </p15:clr>
        </p15:guide>
        <p15:guide id="10" pos="8249" userDrawn="1">
          <p15:clr>
            <a:srgbClr val="A4A3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1 Content and Graphics">
    <p:bg>
      <p:bgPr>
        <a:solidFill>
          <a:srgbClr val="C3CDDC"/>
        </a:solidFill>
        <a:effectLst/>
      </p:bgPr>
    </p:bg>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grpSp>
        <p:nvGrpSpPr>
          <p:cNvPr id="10" name="GROUP_ARC">
            <a:extLst>
              <a:ext uri="{FF2B5EF4-FFF2-40B4-BE49-F238E27FC236}">
                <a16:creationId xmlns:a16="http://schemas.microsoft.com/office/drawing/2014/main" id="{BD9D76A9-3E2B-48D6-89E8-18147046F578}"/>
              </a:ext>
            </a:extLst>
          </p:cNvPr>
          <p:cNvGrpSpPr/>
          <p:nvPr userDrawn="1"/>
        </p:nvGrpSpPr>
        <p:grpSpPr>
          <a:xfrm>
            <a:off x="10228573" y="44408"/>
            <a:ext cx="3211203" cy="7166393"/>
            <a:chOff x="10228573" y="44408"/>
            <a:chExt cx="3211203" cy="7166393"/>
          </a:xfrm>
        </p:grpSpPr>
        <p:sp>
          <p:nvSpPr>
            <p:cNvPr id="19" name="SHAPE_Arc1">
              <a:extLst>
                <a:ext uri="{FF2B5EF4-FFF2-40B4-BE49-F238E27FC236}">
                  <a16:creationId xmlns:a16="http://schemas.microsoft.com/office/drawing/2014/main" id="{51DFA3C9-9EBA-4FE9-88BA-CB666F920DD9}"/>
                </a:ext>
              </a:extLst>
            </p:cNvPr>
            <p:cNvSpPr>
              <a:spLocks noChangeAspect="1"/>
            </p:cNvSpPr>
            <p:nvPr/>
          </p:nvSpPr>
          <p:spPr>
            <a:xfrm>
              <a:off x="10228573" y="44408"/>
              <a:ext cx="3211203" cy="7166392"/>
            </a:xfrm>
            <a:custGeom>
              <a:avLst/>
              <a:gdLst>
                <a:gd name="connsiteX0" fmla="*/ 3211203 w 3211203"/>
                <a:gd name="connsiteY0" fmla="*/ 0 h 7166392"/>
                <a:gd name="connsiteX1" fmla="*/ 3211203 w 3211203"/>
                <a:gd name="connsiteY1" fmla="*/ 7166392 h 7166392"/>
                <a:gd name="connsiteX2" fmla="*/ 0 w 3211203"/>
                <a:gd name="connsiteY2" fmla="*/ 7166392 h 7166392"/>
                <a:gd name="connsiteX3" fmla="*/ 0 w 3211203"/>
                <a:gd name="connsiteY3" fmla="*/ 1793157 h 7166392"/>
                <a:gd name="connsiteX4" fmla="*/ 256234 w 3211203"/>
                <a:gd name="connsiteY4" fmla="*/ 1573054 h 7166392"/>
                <a:gd name="connsiteX5" fmla="*/ 2924540 w 3211203"/>
                <a:gd name="connsiteY5" fmla="*/ 89392 h 7166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1203" h="7166392">
                  <a:moveTo>
                    <a:pt x="3211203" y="0"/>
                  </a:moveTo>
                  <a:lnTo>
                    <a:pt x="3211203" y="7166392"/>
                  </a:lnTo>
                  <a:lnTo>
                    <a:pt x="0" y="7166392"/>
                  </a:lnTo>
                  <a:lnTo>
                    <a:pt x="0" y="1793157"/>
                  </a:lnTo>
                  <a:lnTo>
                    <a:pt x="256234" y="1573054"/>
                  </a:lnTo>
                  <a:cubicBezTo>
                    <a:pt x="1042538" y="931071"/>
                    <a:pt x="1943856" y="424635"/>
                    <a:pt x="2924540" y="89392"/>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sp>
          <p:nvSpPr>
            <p:cNvPr id="18" name="SHAPE_Arc2">
              <a:extLst>
                <a:ext uri="{FF2B5EF4-FFF2-40B4-BE49-F238E27FC236}">
                  <a16:creationId xmlns:a16="http://schemas.microsoft.com/office/drawing/2014/main" id="{595B15D5-6951-47BB-AAFA-406F9C97B575}"/>
                </a:ext>
              </a:extLst>
            </p:cNvPr>
            <p:cNvSpPr>
              <a:spLocks noChangeAspect="1"/>
            </p:cNvSpPr>
            <p:nvPr/>
          </p:nvSpPr>
          <p:spPr>
            <a:xfrm>
              <a:off x="10798624" y="1497486"/>
              <a:ext cx="2641151" cy="5713315"/>
            </a:xfrm>
            <a:custGeom>
              <a:avLst/>
              <a:gdLst>
                <a:gd name="connsiteX0" fmla="*/ 2641151 w 2641151"/>
                <a:gd name="connsiteY0" fmla="*/ 0 h 5713315"/>
                <a:gd name="connsiteX1" fmla="*/ 2641151 w 2641151"/>
                <a:gd name="connsiteY1" fmla="*/ 5713315 h 5713315"/>
                <a:gd name="connsiteX2" fmla="*/ 0 w 2641151"/>
                <a:gd name="connsiteY2" fmla="*/ 5713315 h 5713315"/>
                <a:gd name="connsiteX3" fmla="*/ 32647 w 2641151"/>
                <a:gd name="connsiteY3" fmla="*/ 5066790 h 5713315"/>
                <a:gd name="connsiteX4" fmla="*/ 2421104 w 2641151"/>
                <a:gd name="connsiteY4" fmla="*/ 198787 h 5713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1151" h="5713315">
                  <a:moveTo>
                    <a:pt x="2641151" y="0"/>
                  </a:moveTo>
                  <a:lnTo>
                    <a:pt x="2641151" y="5713315"/>
                  </a:lnTo>
                  <a:lnTo>
                    <a:pt x="0" y="5713315"/>
                  </a:lnTo>
                  <a:lnTo>
                    <a:pt x="32647" y="5066790"/>
                  </a:lnTo>
                  <a:cubicBezTo>
                    <a:pt x="226495" y="3158005"/>
                    <a:pt x="1106053" y="1451931"/>
                    <a:pt x="2421104" y="198787"/>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grpSp>
      <p:sp>
        <p:nvSpPr>
          <p:cNvPr id="9" name="SHAPE_White">
            <a:extLst>
              <a:ext uri="{FF2B5EF4-FFF2-40B4-BE49-F238E27FC236}">
                <a16:creationId xmlns:a16="http://schemas.microsoft.com/office/drawing/2014/main" id="{C9E43454-2D61-4346-AA6E-8A2CF865DF0C}"/>
              </a:ext>
            </a:extLst>
          </p:cNvPr>
          <p:cNvSpPr/>
          <p:nvPr userDrawn="1"/>
        </p:nvSpPr>
        <p:spPr>
          <a:xfrm>
            <a:off x="-2" y="0"/>
            <a:ext cx="10228575" cy="721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err="1">
              <a:solidFill>
                <a:schemeClr val="tx1"/>
              </a:solidFill>
            </a:endParaRPr>
          </a:p>
        </p:txBody>
      </p:sp>
      <p:sp>
        <p:nvSpPr>
          <p:cNvPr id="36" name="Source">
            <a:extLst>
              <a:ext uri="{FF2B5EF4-FFF2-40B4-BE49-F238E27FC236}">
                <a16:creationId xmlns:a16="http://schemas.microsoft.com/office/drawing/2014/main" id="{5DB6341D-302D-4077-80CB-4A7EAD05529E}"/>
              </a:ext>
            </a:extLst>
          </p:cNvPr>
          <p:cNvSpPr>
            <a:spLocks noGrp="1"/>
          </p:cNvSpPr>
          <p:nvPr>
            <p:ph type="body" sz="quarter" idx="14" hasCustomPrompt="1"/>
          </p:nvPr>
        </p:nvSpPr>
        <p:spPr>
          <a:xfrm>
            <a:off x="347927" y="6723579"/>
            <a:ext cx="9450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37" name="Content Placeholder">
            <a:extLst>
              <a:ext uri="{FF2B5EF4-FFF2-40B4-BE49-F238E27FC236}">
                <a16:creationId xmlns:a16="http://schemas.microsoft.com/office/drawing/2014/main" id="{48AAF17F-B967-40AC-A313-DC85CB99BD84}"/>
              </a:ext>
            </a:extLst>
          </p:cNvPr>
          <p:cNvSpPr>
            <a:spLocks noGrp="1"/>
          </p:cNvSpPr>
          <p:nvPr>
            <p:ph idx="1"/>
          </p:nvPr>
        </p:nvSpPr>
        <p:spPr>
          <a:xfrm>
            <a:off x="349250" y="1501196"/>
            <a:ext cx="9450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8" name="Subtitle">
            <a:extLst>
              <a:ext uri="{FF2B5EF4-FFF2-40B4-BE49-F238E27FC236}">
                <a16:creationId xmlns:a16="http://schemas.microsoft.com/office/drawing/2014/main" id="{A94D884B-09E1-4F0C-929B-DE6208F88D94}"/>
              </a:ext>
            </a:extLst>
          </p:cNvPr>
          <p:cNvSpPr>
            <a:spLocks noGrp="1"/>
          </p:cNvSpPr>
          <p:nvPr>
            <p:ph type="body" sz="quarter" idx="13" hasCustomPrompt="1"/>
          </p:nvPr>
        </p:nvSpPr>
        <p:spPr>
          <a:xfrm>
            <a:off x="349250" y="963612"/>
            <a:ext cx="9450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39" name="Title">
            <a:extLst>
              <a:ext uri="{FF2B5EF4-FFF2-40B4-BE49-F238E27FC236}">
                <a16:creationId xmlns:a16="http://schemas.microsoft.com/office/drawing/2014/main" id="{B1A77990-529B-45C0-972D-27AB0D6EFBE8}"/>
              </a:ext>
            </a:extLst>
          </p:cNvPr>
          <p:cNvSpPr>
            <a:spLocks noGrp="1"/>
          </p:cNvSpPr>
          <p:nvPr>
            <p:ph type="title" hasCustomPrompt="1"/>
          </p:nvPr>
        </p:nvSpPr>
        <p:spPr>
          <a:xfrm>
            <a:off x="349199" y="349200"/>
            <a:ext cx="9450000" cy="539991"/>
          </a:xfrm>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3730129616"/>
      </p:ext>
    </p:extLst>
  </p:cSld>
  <p:clrMapOvr>
    <a:masterClrMapping/>
  </p:clrMapOvr>
  <p:extLst>
    <p:ext uri="{DCECCB84-F9BA-43D5-87BE-67443E8EF086}">
      <p15:sldGuideLst xmlns:p15="http://schemas.microsoft.com/office/powerpoint/2012/main">
        <p15:guide id="1" pos="6174" userDrawn="1">
          <p15:clr>
            <a:srgbClr val="A4A3A4"/>
          </p15:clr>
        </p15:guide>
        <p15:guide id="2" orient="horz" pos="4328" userDrawn="1">
          <p15:clr>
            <a:srgbClr val="A4A3A4"/>
          </p15:clr>
        </p15:guide>
        <p15:guide id="3" orient="horz" pos="4235" userDrawn="1">
          <p15:clr>
            <a:srgbClr val="A4A3A4"/>
          </p15:clr>
        </p15:guide>
        <p15:guide id="4" orient="horz" pos="945" userDrawn="1">
          <p15:clr>
            <a:srgbClr val="A4A3A4"/>
          </p15:clr>
        </p15:guide>
        <p15:guide id="5" orient="horz" pos="834" userDrawn="1">
          <p15:clr>
            <a:srgbClr val="A4A3A4"/>
          </p15:clr>
        </p15:guide>
        <p15:guide id="6" orient="horz" pos="606" userDrawn="1">
          <p15:clr>
            <a:srgbClr val="A4A3A4"/>
          </p15:clr>
        </p15:guide>
        <p15:guide id="7" orient="horz" pos="561" userDrawn="1">
          <p15:clr>
            <a:srgbClr val="A4A3A4"/>
          </p15:clr>
        </p15:guide>
        <p15:guide id="8" orient="horz" pos="219" userDrawn="1">
          <p15:clr>
            <a:srgbClr val="A4A3A4"/>
          </p15:clr>
        </p15:guide>
        <p15:guide id="9" pos="8249" userDrawn="1">
          <p15:clr>
            <a:srgbClr val="A4A3A4"/>
          </p15:clr>
        </p15:guide>
        <p15:guide id="10" pos="219" userDrawn="1">
          <p15:clr>
            <a:srgbClr val="A4A3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phics and Image">
    <p:bg>
      <p:bgPr>
        <a:solidFill>
          <a:srgbClr val="C3CDDC"/>
        </a:solidFill>
        <a:effectLst/>
      </p:bgPr>
    </p:bg>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sp>
        <p:nvSpPr>
          <p:cNvPr id="5" name="SHAPE_White">
            <a:extLst>
              <a:ext uri="{FF2B5EF4-FFF2-40B4-BE49-F238E27FC236}">
                <a16:creationId xmlns:a16="http://schemas.microsoft.com/office/drawing/2014/main" id="{353C82EB-C089-4B20-B137-3B3F33076467}"/>
              </a:ext>
            </a:extLst>
          </p:cNvPr>
          <p:cNvSpPr/>
          <p:nvPr userDrawn="1"/>
        </p:nvSpPr>
        <p:spPr>
          <a:xfrm>
            <a:off x="6719887" y="0"/>
            <a:ext cx="6719888" cy="721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err="1">
              <a:solidFill>
                <a:schemeClr val="tx1"/>
              </a:solidFill>
            </a:endParaRPr>
          </a:p>
        </p:txBody>
      </p:sp>
      <p:grpSp>
        <p:nvGrpSpPr>
          <p:cNvPr id="13" name="GROUP_ARC">
            <a:extLst>
              <a:ext uri="{FF2B5EF4-FFF2-40B4-BE49-F238E27FC236}">
                <a16:creationId xmlns:a16="http://schemas.microsoft.com/office/drawing/2014/main" id="{B698C63E-F3A7-474D-95D0-17B7B1273096}"/>
              </a:ext>
            </a:extLst>
          </p:cNvPr>
          <p:cNvGrpSpPr/>
          <p:nvPr userDrawn="1"/>
        </p:nvGrpSpPr>
        <p:grpSpPr>
          <a:xfrm>
            <a:off x="0" y="0"/>
            <a:ext cx="6719887" cy="7210800"/>
            <a:chOff x="0" y="0"/>
            <a:chExt cx="6719887" cy="7210800"/>
          </a:xfrm>
        </p:grpSpPr>
        <p:sp>
          <p:nvSpPr>
            <p:cNvPr id="12" name="SHAPE_Arc1">
              <a:extLst>
                <a:ext uri="{FF2B5EF4-FFF2-40B4-BE49-F238E27FC236}">
                  <a16:creationId xmlns:a16="http://schemas.microsoft.com/office/drawing/2014/main" id="{B7010086-CB3F-4FC0-98A3-0733AF044408}"/>
                </a:ext>
              </a:extLst>
            </p:cNvPr>
            <p:cNvSpPr>
              <a:spLocks noChangeAspect="1"/>
            </p:cNvSpPr>
            <p:nvPr/>
          </p:nvSpPr>
          <p:spPr>
            <a:xfrm flipH="1">
              <a:off x="0" y="0"/>
              <a:ext cx="6719887" cy="7210800"/>
            </a:xfrm>
            <a:custGeom>
              <a:avLst/>
              <a:gdLst>
                <a:gd name="connsiteX0" fmla="*/ 6719887 w 6719887"/>
                <a:gd name="connsiteY0" fmla="*/ 0 h 7210800"/>
                <a:gd name="connsiteX1" fmla="*/ 3894073 w 6719887"/>
                <a:gd name="connsiteY1" fmla="*/ 0 h 7210800"/>
                <a:gd name="connsiteX2" fmla="*/ 3465004 w 6719887"/>
                <a:gd name="connsiteY2" fmla="*/ 133800 h 7210800"/>
                <a:gd name="connsiteX3" fmla="*/ 107939 w 6719887"/>
                <a:gd name="connsiteY3" fmla="*/ 2244121 h 7210800"/>
                <a:gd name="connsiteX4" fmla="*/ 0 w 6719887"/>
                <a:gd name="connsiteY4" fmla="*/ 2360812 h 7210800"/>
                <a:gd name="connsiteX5" fmla="*/ 0 w 6719887"/>
                <a:gd name="connsiteY5" fmla="*/ 7210800 h 7210800"/>
                <a:gd name="connsiteX6" fmla="*/ 6719887 w 6719887"/>
                <a:gd name="connsiteY6" fmla="*/ 7210800 h 721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19887" h="7210800">
                  <a:moveTo>
                    <a:pt x="6719887" y="0"/>
                  </a:moveTo>
                  <a:lnTo>
                    <a:pt x="3894073" y="0"/>
                  </a:lnTo>
                  <a:lnTo>
                    <a:pt x="3465004" y="133800"/>
                  </a:lnTo>
                  <a:cubicBezTo>
                    <a:pt x="2184110" y="571668"/>
                    <a:pt x="1038612" y="1301585"/>
                    <a:pt x="107939" y="2244121"/>
                  </a:cubicBezTo>
                  <a:lnTo>
                    <a:pt x="0" y="2360812"/>
                  </a:lnTo>
                  <a:lnTo>
                    <a:pt x="0" y="7210800"/>
                  </a:lnTo>
                  <a:lnTo>
                    <a:pt x="6719887" y="721080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sp>
          <p:nvSpPr>
            <p:cNvPr id="8" name="SHAPE_Arc2">
              <a:extLst>
                <a:ext uri="{FF2B5EF4-FFF2-40B4-BE49-F238E27FC236}">
                  <a16:creationId xmlns:a16="http://schemas.microsoft.com/office/drawing/2014/main" id="{ED368E19-D375-4517-9B41-788E2228D90F}"/>
                </a:ext>
              </a:extLst>
            </p:cNvPr>
            <p:cNvSpPr>
              <a:spLocks noChangeAspect="1"/>
            </p:cNvSpPr>
            <p:nvPr/>
          </p:nvSpPr>
          <p:spPr>
            <a:xfrm flipH="1">
              <a:off x="2" y="0"/>
              <a:ext cx="5609370" cy="7210800"/>
            </a:xfrm>
            <a:custGeom>
              <a:avLst/>
              <a:gdLst>
                <a:gd name="connsiteX0" fmla="*/ 2987291 w 3241371"/>
                <a:gd name="connsiteY0" fmla="*/ 0 h 4166756"/>
                <a:gd name="connsiteX1" fmla="*/ 3241371 w 3241371"/>
                <a:gd name="connsiteY1" fmla="*/ 0 h 4166756"/>
                <a:gd name="connsiteX2" fmla="*/ 3241371 w 3241371"/>
                <a:gd name="connsiteY2" fmla="*/ 4166756 h 4166756"/>
                <a:gd name="connsiteX3" fmla="*/ 0 w 3241371"/>
                <a:gd name="connsiteY3" fmla="*/ 4166756 h 4166756"/>
                <a:gd name="connsiteX4" fmla="*/ 18865 w 3241371"/>
                <a:gd name="connsiteY4" fmla="*/ 3793162 h 4166756"/>
                <a:gd name="connsiteX5" fmla="*/ 2752954 w 3241371"/>
                <a:gd name="connsiteY5" fmla="*/ 89666 h 4166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1371" h="4166756">
                  <a:moveTo>
                    <a:pt x="2987291" y="0"/>
                  </a:moveTo>
                  <a:lnTo>
                    <a:pt x="3241371" y="0"/>
                  </a:lnTo>
                  <a:lnTo>
                    <a:pt x="3241371" y="4166756"/>
                  </a:lnTo>
                  <a:lnTo>
                    <a:pt x="0" y="4166756"/>
                  </a:lnTo>
                  <a:lnTo>
                    <a:pt x="18865" y="3793162"/>
                  </a:lnTo>
                  <a:cubicBezTo>
                    <a:pt x="188544" y="2122359"/>
                    <a:pt x="1267428" y="720340"/>
                    <a:pt x="2752954" y="89666"/>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grpSp>
      <p:sp>
        <p:nvSpPr>
          <p:cNvPr id="15" name="Picture Placeholder">
            <a:extLst>
              <a:ext uri="{FF2B5EF4-FFF2-40B4-BE49-F238E27FC236}">
                <a16:creationId xmlns:a16="http://schemas.microsoft.com/office/drawing/2014/main" id="{9FE9D0C2-0C54-472B-99F3-737EBE224261}"/>
              </a:ext>
            </a:extLst>
          </p:cNvPr>
          <p:cNvSpPr>
            <a:spLocks noGrp="1"/>
          </p:cNvSpPr>
          <p:nvPr>
            <p:ph type="pic" sz="quarter" idx="13"/>
          </p:nvPr>
        </p:nvSpPr>
        <p:spPr>
          <a:xfrm>
            <a:off x="6719888" y="-374"/>
            <a:ext cx="6719888" cy="7210800"/>
          </a:xfrm>
        </p:spPr>
        <p:txBody>
          <a:bodyPr/>
          <a:lstStyle>
            <a:lvl1pPr marL="0" indent="0">
              <a:buNone/>
              <a:defRPr/>
            </a:lvl1pPr>
          </a:lstStyle>
          <a:p>
            <a:r>
              <a:rPr lang="en-US"/>
              <a:t>Click icon to add picture</a:t>
            </a:r>
            <a:endParaRPr lang="en-GB" dirty="0"/>
          </a:p>
        </p:txBody>
      </p:sp>
    </p:spTree>
    <p:extLst>
      <p:ext uri="{BB962C8B-B14F-4D97-AF65-F5344CB8AC3E}">
        <p14:creationId xmlns:p14="http://schemas.microsoft.com/office/powerpoint/2010/main" val="2534349870"/>
      </p:ext>
    </p:extLst>
  </p:cSld>
  <p:clrMapOvr>
    <a:masterClrMapping/>
  </p:clrMapOvr>
  <p:extLst>
    <p:ext uri="{DCECCB84-F9BA-43D5-87BE-67443E8EF086}">
      <p15:sldGuideLst xmlns:p15="http://schemas.microsoft.com/office/powerpoint/2012/main">
        <p15:guide id="1" pos="219" userDrawn="1">
          <p15:clr>
            <a:srgbClr val="A4A3A4"/>
          </p15:clr>
        </p15:guide>
        <p15:guide id="2" orient="horz" pos="4326" userDrawn="1">
          <p15:clr>
            <a:srgbClr val="A4A3A4"/>
          </p15:clr>
        </p15:guide>
        <p15:guide id="3" orient="horz" pos="219" userDrawn="1">
          <p15:clr>
            <a:srgbClr val="A4A3A4"/>
          </p15:clr>
        </p15:guide>
        <p15:guide id="4" pos="8248" userDrawn="1">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and Graphics">
    <p:bg>
      <p:bgPr>
        <a:solidFill>
          <a:srgbClr val="C3CDDC"/>
        </a:solidFill>
        <a:effectLst/>
      </p:bgPr>
    </p:bg>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sp>
        <p:nvSpPr>
          <p:cNvPr id="5" name="SHAPE_White">
            <a:extLst>
              <a:ext uri="{FF2B5EF4-FFF2-40B4-BE49-F238E27FC236}">
                <a16:creationId xmlns:a16="http://schemas.microsoft.com/office/drawing/2014/main" id="{353C82EB-C089-4B20-B137-3B3F33076467}"/>
              </a:ext>
            </a:extLst>
          </p:cNvPr>
          <p:cNvSpPr/>
          <p:nvPr userDrawn="1"/>
        </p:nvSpPr>
        <p:spPr>
          <a:xfrm>
            <a:off x="0" y="0"/>
            <a:ext cx="6719888" cy="721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err="1">
              <a:solidFill>
                <a:schemeClr val="tx1"/>
              </a:solidFill>
            </a:endParaRPr>
          </a:p>
        </p:txBody>
      </p:sp>
      <p:grpSp>
        <p:nvGrpSpPr>
          <p:cNvPr id="13" name="GROUP_ARC">
            <a:extLst>
              <a:ext uri="{FF2B5EF4-FFF2-40B4-BE49-F238E27FC236}">
                <a16:creationId xmlns:a16="http://schemas.microsoft.com/office/drawing/2014/main" id="{B698C63E-F3A7-474D-95D0-17B7B1273096}"/>
              </a:ext>
            </a:extLst>
          </p:cNvPr>
          <p:cNvGrpSpPr/>
          <p:nvPr userDrawn="1"/>
        </p:nvGrpSpPr>
        <p:grpSpPr>
          <a:xfrm flipH="1">
            <a:off x="6719888" y="0"/>
            <a:ext cx="6719887" cy="7210800"/>
            <a:chOff x="0" y="0"/>
            <a:chExt cx="6719887" cy="7210800"/>
          </a:xfrm>
        </p:grpSpPr>
        <p:sp>
          <p:nvSpPr>
            <p:cNvPr id="12" name="SHAPE_Arc1">
              <a:extLst>
                <a:ext uri="{FF2B5EF4-FFF2-40B4-BE49-F238E27FC236}">
                  <a16:creationId xmlns:a16="http://schemas.microsoft.com/office/drawing/2014/main" id="{B7010086-CB3F-4FC0-98A3-0733AF044408}"/>
                </a:ext>
              </a:extLst>
            </p:cNvPr>
            <p:cNvSpPr>
              <a:spLocks noChangeAspect="1"/>
            </p:cNvSpPr>
            <p:nvPr/>
          </p:nvSpPr>
          <p:spPr>
            <a:xfrm flipH="1">
              <a:off x="0" y="0"/>
              <a:ext cx="6719887" cy="7210800"/>
            </a:xfrm>
            <a:custGeom>
              <a:avLst/>
              <a:gdLst>
                <a:gd name="connsiteX0" fmla="*/ 6719887 w 6719887"/>
                <a:gd name="connsiteY0" fmla="*/ 0 h 7210800"/>
                <a:gd name="connsiteX1" fmla="*/ 3894073 w 6719887"/>
                <a:gd name="connsiteY1" fmla="*/ 0 h 7210800"/>
                <a:gd name="connsiteX2" fmla="*/ 3465004 w 6719887"/>
                <a:gd name="connsiteY2" fmla="*/ 133800 h 7210800"/>
                <a:gd name="connsiteX3" fmla="*/ 107939 w 6719887"/>
                <a:gd name="connsiteY3" fmla="*/ 2244121 h 7210800"/>
                <a:gd name="connsiteX4" fmla="*/ 0 w 6719887"/>
                <a:gd name="connsiteY4" fmla="*/ 2360812 h 7210800"/>
                <a:gd name="connsiteX5" fmla="*/ 0 w 6719887"/>
                <a:gd name="connsiteY5" fmla="*/ 7210800 h 7210800"/>
                <a:gd name="connsiteX6" fmla="*/ 6719887 w 6719887"/>
                <a:gd name="connsiteY6" fmla="*/ 7210800 h 721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19887" h="7210800">
                  <a:moveTo>
                    <a:pt x="6719887" y="0"/>
                  </a:moveTo>
                  <a:lnTo>
                    <a:pt x="3894073" y="0"/>
                  </a:lnTo>
                  <a:lnTo>
                    <a:pt x="3465004" y="133800"/>
                  </a:lnTo>
                  <a:cubicBezTo>
                    <a:pt x="2184110" y="571668"/>
                    <a:pt x="1038612" y="1301585"/>
                    <a:pt x="107939" y="2244121"/>
                  </a:cubicBezTo>
                  <a:lnTo>
                    <a:pt x="0" y="2360812"/>
                  </a:lnTo>
                  <a:lnTo>
                    <a:pt x="0" y="7210800"/>
                  </a:lnTo>
                  <a:lnTo>
                    <a:pt x="6719887" y="721080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sp>
          <p:nvSpPr>
            <p:cNvPr id="8" name="SHAPE_Arc2">
              <a:extLst>
                <a:ext uri="{FF2B5EF4-FFF2-40B4-BE49-F238E27FC236}">
                  <a16:creationId xmlns:a16="http://schemas.microsoft.com/office/drawing/2014/main" id="{ED368E19-D375-4517-9B41-788E2228D90F}"/>
                </a:ext>
              </a:extLst>
            </p:cNvPr>
            <p:cNvSpPr>
              <a:spLocks noChangeAspect="1"/>
            </p:cNvSpPr>
            <p:nvPr/>
          </p:nvSpPr>
          <p:spPr>
            <a:xfrm flipH="1">
              <a:off x="2" y="0"/>
              <a:ext cx="5609370" cy="7210800"/>
            </a:xfrm>
            <a:custGeom>
              <a:avLst/>
              <a:gdLst>
                <a:gd name="connsiteX0" fmla="*/ 2987291 w 3241371"/>
                <a:gd name="connsiteY0" fmla="*/ 0 h 4166756"/>
                <a:gd name="connsiteX1" fmla="*/ 3241371 w 3241371"/>
                <a:gd name="connsiteY1" fmla="*/ 0 h 4166756"/>
                <a:gd name="connsiteX2" fmla="*/ 3241371 w 3241371"/>
                <a:gd name="connsiteY2" fmla="*/ 4166756 h 4166756"/>
                <a:gd name="connsiteX3" fmla="*/ 0 w 3241371"/>
                <a:gd name="connsiteY3" fmla="*/ 4166756 h 4166756"/>
                <a:gd name="connsiteX4" fmla="*/ 18865 w 3241371"/>
                <a:gd name="connsiteY4" fmla="*/ 3793162 h 4166756"/>
                <a:gd name="connsiteX5" fmla="*/ 2752954 w 3241371"/>
                <a:gd name="connsiteY5" fmla="*/ 89666 h 4166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1371" h="4166756">
                  <a:moveTo>
                    <a:pt x="2987291" y="0"/>
                  </a:moveTo>
                  <a:lnTo>
                    <a:pt x="3241371" y="0"/>
                  </a:lnTo>
                  <a:lnTo>
                    <a:pt x="3241371" y="4166756"/>
                  </a:lnTo>
                  <a:lnTo>
                    <a:pt x="0" y="4166756"/>
                  </a:lnTo>
                  <a:lnTo>
                    <a:pt x="18865" y="3793162"/>
                  </a:lnTo>
                  <a:cubicBezTo>
                    <a:pt x="188544" y="2122359"/>
                    <a:pt x="1267428" y="720340"/>
                    <a:pt x="2752954" y="89666"/>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944"/>
            </a:p>
          </p:txBody>
        </p:sp>
      </p:grpSp>
      <p:sp>
        <p:nvSpPr>
          <p:cNvPr id="15" name="Picture Placeholder">
            <a:extLst>
              <a:ext uri="{FF2B5EF4-FFF2-40B4-BE49-F238E27FC236}">
                <a16:creationId xmlns:a16="http://schemas.microsoft.com/office/drawing/2014/main" id="{9FE9D0C2-0C54-472B-99F3-737EBE224261}"/>
              </a:ext>
            </a:extLst>
          </p:cNvPr>
          <p:cNvSpPr>
            <a:spLocks noGrp="1"/>
          </p:cNvSpPr>
          <p:nvPr>
            <p:ph type="pic" sz="quarter" idx="13"/>
          </p:nvPr>
        </p:nvSpPr>
        <p:spPr>
          <a:xfrm>
            <a:off x="0" y="-374"/>
            <a:ext cx="6719888" cy="7210800"/>
          </a:xfrm>
        </p:spPr>
        <p:txBody>
          <a:bodyPr/>
          <a:lstStyle>
            <a:lvl1pPr marL="0" indent="0">
              <a:buNone/>
              <a:defRPr/>
            </a:lvl1pPr>
          </a:lstStyle>
          <a:p>
            <a:r>
              <a:rPr lang="en-US"/>
              <a:t>Click icon to add picture</a:t>
            </a:r>
            <a:endParaRPr lang="en-GB"/>
          </a:p>
        </p:txBody>
      </p:sp>
    </p:spTree>
    <p:extLst>
      <p:ext uri="{BB962C8B-B14F-4D97-AF65-F5344CB8AC3E}">
        <p14:creationId xmlns:p14="http://schemas.microsoft.com/office/powerpoint/2010/main" val="3602627229"/>
      </p:ext>
    </p:extLst>
  </p:cSld>
  <p:clrMapOvr>
    <a:masterClrMapping/>
  </p:clrMapOvr>
  <p:extLst>
    <p:ext uri="{DCECCB84-F9BA-43D5-87BE-67443E8EF086}">
      <p15:sldGuideLst xmlns:p15="http://schemas.microsoft.com/office/powerpoint/2012/main">
        <p15:guide id="1" pos="219" userDrawn="1">
          <p15:clr>
            <a:srgbClr val="A4A3A4"/>
          </p15:clr>
        </p15:guide>
        <p15:guide id="2" orient="horz" pos="4328" userDrawn="1">
          <p15:clr>
            <a:srgbClr val="A4A3A4"/>
          </p15:clr>
        </p15:guide>
        <p15:guide id="3" orient="horz" pos="219" userDrawn="1">
          <p15:clr>
            <a:srgbClr val="A4A3A4"/>
          </p15:clr>
        </p15:guide>
        <p15:guide id="4" pos="8249" userDrawn="1">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rved Image and Text">
    <p:bg>
      <p:bgPr>
        <a:solidFill>
          <a:srgbClr val="C3CDDC"/>
        </a:solidFill>
        <a:effectLst/>
      </p:bgPr>
    </p:bg>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sp>
        <p:nvSpPr>
          <p:cNvPr id="36" name="Picture Placeholder">
            <a:extLst>
              <a:ext uri="{FF2B5EF4-FFF2-40B4-BE49-F238E27FC236}">
                <a16:creationId xmlns:a16="http://schemas.microsoft.com/office/drawing/2014/main" id="{A6E159CA-E8E3-48ED-A99B-AE3999CE8083}"/>
              </a:ext>
            </a:extLst>
          </p:cNvPr>
          <p:cNvSpPr>
            <a:spLocks noGrp="1"/>
          </p:cNvSpPr>
          <p:nvPr>
            <p:ph type="pic" sz="quarter" idx="13"/>
          </p:nvPr>
        </p:nvSpPr>
        <p:spPr>
          <a:xfrm>
            <a:off x="0" y="0"/>
            <a:ext cx="6523532" cy="7210425"/>
          </a:xfrm>
          <a:custGeom>
            <a:avLst/>
            <a:gdLst>
              <a:gd name="connsiteX0" fmla="*/ 0 w 6523532"/>
              <a:gd name="connsiteY0" fmla="*/ 0 h 7210425"/>
              <a:gd name="connsiteX1" fmla="*/ 6523532 w 6523532"/>
              <a:gd name="connsiteY1" fmla="*/ 0 h 7210425"/>
              <a:gd name="connsiteX2" fmla="*/ 6481531 w 6523532"/>
              <a:gd name="connsiteY2" fmla="*/ 96234 h 7210425"/>
              <a:gd name="connsiteX3" fmla="*/ 5798308 w 6523532"/>
              <a:gd name="connsiteY3" fmla="*/ 3410001 h 7210425"/>
              <a:gd name="connsiteX4" fmla="*/ 6340099 w 6523532"/>
              <a:gd name="connsiteY4" fmla="*/ 6741302 h 7210425"/>
              <a:gd name="connsiteX5" fmla="*/ 6522587 w 6523532"/>
              <a:gd name="connsiteY5" fmla="*/ 7210425 h 7210425"/>
              <a:gd name="connsiteX6" fmla="*/ 0 w 6523532"/>
              <a:gd name="connsiteY6" fmla="*/ 7210425 h 721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3532" h="7210425">
                <a:moveTo>
                  <a:pt x="0" y="0"/>
                </a:moveTo>
                <a:lnTo>
                  <a:pt x="6523532" y="0"/>
                </a:lnTo>
                <a:lnTo>
                  <a:pt x="6481531" y="96234"/>
                </a:lnTo>
                <a:cubicBezTo>
                  <a:pt x="6061127" y="1140123"/>
                  <a:pt x="5822934" y="2252989"/>
                  <a:pt x="5798308" y="3410001"/>
                </a:cubicBezTo>
                <a:cubicBezTo>
                  <a:pt x="5773682" y="4567012"/>
                  <a:pt x="5964372" y="5686017"/>
                  <a:pt x="6340099" y="6741302"/>
                </a:cubicBezTo>
                <a:lnTo>
                  <a:pt x="6522587" y="7210425"/>
                </a:lnTo>
                <a:lnTo>
                  <a:pt x="0" y="7210425"/>
                </a:lnTo>
                <a:close/>
              </a:path>
            </a:pathLst>
          </a:custGeom>
          <a:noFill/>
        </p:spPr>
        <p:txBody>
          <a:bodyPr wrap="square">
            <a:noAutofit/>
          </a:bodyPr>
          <a:lstStyle>
            <a:lvl1pPr marL="0" indent="0">
              <a:buNone/>
              <a:defRPr/>
            </a:lvl1pPr>
          </a:lstStyle>
          <a:p>
            <a:r>
              <a:rPr lang="en-US"/>
              <a:t>Click icon to add picture</a:t>
            </a:r>
            <a:endParaRPr lang="en-GB" dirty="0"/>
          </a:p>
        </p:txBody>
      </p:sp>
      <p:sp>
        <p:nvSpPr>
          <p:cNvPr id="32" name="SHAPE_White">
            <a:extLst>
              <a:ext uri="{FF2B5EF4-FFF2-40B4-BE49-F238E27FC236}">
                <a16:creationId xmlns:a16="http://schemas.microsoft.com/office/drawing/2014/main" id="{55BAE0C8-BE0C-4483-8B26-29FBAC6C5612}"/>
              </a:ext>
            </a:extLst>
          </p:cNvPr>
          <p:cNvSpPr>
            <a:spLocks noChangeAspect="1"/>
          </p:cNvSpPr>
          <p:nvPr userDrawn="1"/>
        </p:nvSpPr>
        <p:spPr>
          <a:xfrm>
            <a:off x="5779395" y="0"/>
            <a:ext cx="7660380" cy="7210800"/>
          </a:xfrm>
          <a:custGeom>
            <a:avLst/>
            <a:gdLst>
              <a:gd name="connsiteX0" fmla="*/ 727506 w 7660380"/>
              <a:gd name="connsiteY0" fmla="*/ 0 h 7210800"/>
              <a:gd name="connsiteX1" fmla="*/ 5307664 w 7660380"/>
              <a:gd name="connsiteY1" fmla="*/ 0 h 7210800"/>
              <a:gd name="connsiteX2" fmla="*/ 7445376 w 7660380"/>
              <a:gd name="connsiteY2" fmla="*/ 0 h 7210800"/>
              <a:gd name="connsiteX3" fmla="*/ 7660380 w 7660380"/>
              <a:gd name="connsiteY3" fmla="*/ 0 h 7210800"/>
              <a:gd name="connsiteX4" fmla="*/ 7660380 w 7660380"/>
              <a:gd name="connsiteY4" fmla="*/ 7210425 h 7210800"/>
              <a:gd name="connsiteX5" fmla="*/ 7445376 w 7660380"/>
              <a:gd name="connsiteY5" fmla="*/ 7210425 h 7210800"/>
              <a:gd name="connsiteX6" fmla="*/ 7445376 w 7660380"/>
              <a:gd name="connsiteY6" fmla="*/ 7210800 h 7210800"/>
              <a:gd name="connsiteX7" fmla="*/ 726398 w 7660380"/>
              <a:gd name="connsiteY7" fmla="*/ 7210800 h 7210800"/>
              <a:gd name="connsiteX8" fmla="*/ 543909 w 7660380"/>
              <a:gd name="connsiteY8" fmla="*/ 6741677 h 7210800"/>
              <a:gd name="connsiteX9" fmla="*/ 2119 w 7660380"/>
              <a:gd name="connsiteY9" fmla="*/ 3410376 h 7210800"/>
              <a:gd name="connsiteX10" fmla="*/ 685342 w 7660380"/>
              <a:gd name="connsiteY10" fmla="*/ 96609 h 721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0380" h="7210800">
                <a:moveTo>
                  <a:pt x="727506" y="0"/>
                </a:moveTo>
                <a:lnTo>
                  <a:pt x="5307664" y="0"/>
                </a:lnTo>
                <a:lnTo>
                  <a:pt x="7445376" y="0"/>
                </a:lnTo>
                <a:lnTo>
                  <a:pt x="7660380" y="0"/>
                </a:lnTo>
                <a:lnTo>
                  <a:pt x="7660380" y="7210425"/>
                </a:lnTo>
                <a:lnTo>
                  <a:pt x="7445376" y="7210425"/>
                </a:lnTo>
                <a:lnTo>
                  <a:pt x="7445376" y="7210800"/>
                </a:lnTo>
                <a:lnTo>
                  <a:pt x="726398" y="7210800"/>
                </a:lnTo>
                <a:lnTo>
                  <a:pt x="543909" y="6741677"/>
                </a:lnTo>
                <a:cubicBezTo>
                  <a:pt x="168183" y="5686392"/>
                  <a:pt x="-22507" y="4567387"/>
                  <a:pt x="2119" y="3410376"/>
                </a:cubicBezTo>
                <a:cubicBezTo>
                  <a:pt x="26745" y="2253364"/>
                  <a:pt x="264938" y="1140498"/>
                  <a:pt x="685342" y="966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600" dirty="0" err="1">
              <a:solidFill>
                <a:schemeClr val="tx1"/>
              </a:solidFill>
            </a:endParaRPr>
          </a:p>
        </p:txBody>
      </p:sp>
    </p:spTree>
    <p:extLst>
      <p:ext uri="{BB962C8B-B14F-4D97-AF65-F5344CB8AC3E}">
        <p14:creationId xmlns:p14="http://schemas.microsoft.com/office/powerpoint/2010/main" val="1662841119"/>
      </p:ext>
    </p:extLst>
  </p:cSld>
  <p:clrMapOvr>
    <a:masterClrMapping/>
  </p:clrMapOvr>
  <p:extLst>
    <p:ext uri="{DCECCB84-F9BA-43D5-87BE-67443E8EF086}">
      <p15:sldGuideLst xmlns:p15="http://schemas.microsoft.com/office/powerpoint/2012/main">
        <p15:guide id="1" pos="4370" userDrawn="1">
          <p15:clr>
            <a:srgbClr val="A4A3A4"/>
          </p15:clr>
        </p15:guide>
        <p15:guide id="2" orient="horz" pos="4328" userDrawn="1">
          <p15:clr>
            <a:srgbClr val="A4A3A4"/>
          </p15:clr>
        </p15:guide>
        <p15:guide id="3" pos="8249" userDrawn="1">
          <p15:clr>
            <a:srgbClr val="A4A3A4"/>
          </p15:clr>
        </p15:guide>
        <p15:guide id="4" orient="horz" pos="219" userDrawn="1">
          <p15:clr>
            <a:srgbClr val="A4A3A4"/>
          </p15:clr>
        </p15:guide>
        <p15:guide id="5" pos="219" userDrawn="1">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Dark Background)">
    <p:bg>
      <p:bgPr>
        <a:solidFill>
          <a:srgbClr val="6E7896"/>
        </a:solidFill>
        <a:effectLst/>
      </p:bgPr>
    </p:bg>
    <p:spTree>
      <p:nvGrpSpPr>
        <p:cNvPr id="1" name=""/>
        <p:cNvGrpSpPr/>
        <p:nvPr/>
      </p:nvGrpSpPr>
      <p:grpSpPr>
        <a:xfrm>
          <a:off x="0" y="0"/>
          <a:ext cx="0" cy="0"/>
          <a:chOff x="0" y="0"/>
          <a:chExt cx="0" cy="0"/>
        </a:xfrm>
      </p:grpSpPr>
      <p:sp>
        <p:nvSpPr>
          <p:cNvPr id="29" name="Oval Bottom Right 2">
            <a:extLst>
              <a:ext uri="{FF2B5EF4-FFF2-40B4-BE49-F238E27FC236}">
                <a16:creationId xmlns:a16="http://schemas.microsoft.com/office/drawing/2014/main" id="{5A3A8CFF-C5AA-47ED-A781-792508E58D36}"/>
              </a:ext>
            </a:extLst>
          </p:cNvPr>
          <p:cNvSpPr>
            <a:spLocks noChangeAspect="1"/>
          </p:cNvSpPr>
          <p:nvPr userDrawn="1"/>
        </p:nvSpPr>
        <p:spPr>
          <a:xfrm>
            <a:off x="4572000" y="1909463"/>
            <a:ext cx="17537071" cy="5650212"/>
          </a:xfrm>
          <a:custGeom>
            <a:avLst/>
            <a:gdLst>
              <a:gd name="connsiteX0" fmla="*/ 8031120 w 16062239"/>
              <a:gd name="connsiteY0" fmla="*/ 0 h 5175041"/>
              <a:gd name="connsiteX1" fmla="*/ 15981371 w 16062239"/>
              <a:gd name="connsiteY1" fmla="*/ 4996166 h 5175041"/>
              <a:gd name="connsiteX2" fmla="*/ 16062239 w 16062239"/>
              <a:gd name="connsiteY2" fmla="*/ 5175041 h 5175041"/>
              <a:gd name="connsiteX3" fmla="*/ 0 w 16062239"/>
              <a:gd name="connsiteY3" fmla="*/ 5175041 h 5175041"/>
              <a:gd name="connsiteX4" fmla="*/ 80868 w 16062239"/>
              <a:gd name="connsiteY4" fmla="*/ 4996166 h 5175041"/>
              <a:gd name="connsiteX5" fmla="*/ 8031120 w 16062239"/>
              <a:gd name="connsiteY5" fmla="*/ 0 h 5175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2239" h="5175041">
                <a:moveTo>
                  <a:pt x="8031120" y="0"/>
                </a:moveTo>
                <a:cubicBezTo>
                  <a:pt x="11532259" y="0"/>
                  <a:pt x="14556936" y="2039982"/>
                  <a:pt x="15981371" y="4996166"/>
                </a:cubicBezTo>
                <a:lnTo>
                  <a:pt x="16062239" y="5175041"/>
                </a:lnTo>
                <a:lnTo>
                  <a:pt x="0" y="5175041"/>
                </a:lnTo>
                <a:lnTo>
                  <a:pt x="80868" y="4996166"/>
                </a:lnTo>
                <a:cubicBezTo>
                  <a:pt x="1505303" y="2039982"/>
                  <a:pt x="4529980" y="0"/>
                  <a:pt x="8031120" y="0"/>
                </a:cubicBezTo>
                <a:close/>
              </a:path>
            </a:pathLst>
          </a:custGeom>
          <a:solidFill>
            <a:schemeClr val="bg1">
              <a:alpha val="10000"/>
            </a:schemeClr>
          </a:solidFill>
          <a:ln>
            <a:noFill/>
          </a:ln>
        </p:spPr>
        <p:txBody>
          <a:bodyPr vert="horz" wrap="square" lIns="91441" tIns="45720" rIns="91441" bIns="45720" numCol="1" anchor="t" anchorCtr="0" compatLnSpc="1">
            <a:prstTxWarp prst="textNoShape">
              <a:avLst/>
            </a:prstTxWarp>
            <a:noAutofit/>
          </a:bodyPr>
          <a:lstStyle/>
          <a:p>
            <a:endParaRPr lang="en-GB" sz="1800" dirty="0">
              <a:solidFill>
                <a:schemeClr val="tx1"/>
              </a:solidFill>
            </a:endParaRPr>
          </a:p>
        </p:txBody>
      </p:sp>
      <p:sp>
        <p:nvSpPr>
          <p:cNvPr id="30" name="Oval Bottom Right 1">
            <a:extLst>
              <a:ext uri="{FF2B5EF4-FFF2-40B4-BE49-F238E27FC236}">
                <a16:creationId xmlns:a16="http://schemas.microsoft.com/office/drawing/2014/main" id="{C4FC2056-C48E-4939-A863-C12FEC45B0DD}"/>
              </a:ext>
            </a:extLst>
          </p:cNvPr>
          <p:cNvSpPr>
            <a:spLocks noChangeAspect="1"/>
          </p:cNvSpPr>
          <p:nvPr userDrawn="1"/>
        </p:nvSpPr>
        <p:spPr>
          <a:xfrm>
            <a:off x="7631404" y="1915751"/>
            <a:ext cx="8561096" cy="5643924"/>
          </a:xfrm>
          <a:custGeom>
            <a:avLst/>
            <a:gdLst>
              <a:gd name="connsiteX0" fmla="*/ 6154368 w 7745294"/>
              <a:gd name="connsiteY0" fmla="*/ 0 h 5106105"/>
              <a:gd name="connsiteX1" fmla="*/ 7531514 w 7745294"/>
              <a:gd name="connsiteY1" fmla="*/ 151819 h 5106105"/>
              <a:gd name="connsiteX2" fmla="*/ 7745294 w 7745294"/>
              <a:gd name="connsiteY2" fmla="*/ 204689 h 5106105"/>
              <a:gd name="connsiteX3" fmla="*/ 7745294 w 7745294"/>
              <a:gd name="connsiteY3" fmla="*/ 5106105 h 5106105"/>
              <a:gd name="connsiteX4" fmla="*/ 0 w 7745294"/>
              <a:gd name="connsiteY4" fmla="*/ 5106105 h 5106105"/>
              <a:gd name="connsiteX5" fmla="*/ 15713 w 7745294"/>
              <a:gd name="connsiteY5" fmla="*/ 5003149 h 5106105"/>
              <a:gd name="connsiteX6" fmla="*/ 6154368 w 7745294"/>
              <a:gd name="connsiteY6" fmla="*/ 0 h 510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5294" h="5106105">
                <a:moveTo>
                  <a:pt x="6154368" y="0"/>
                </a:moveTo>
                <a:cubicBezTo>
                  <a:pt x="6627496" y="0"/>
                  <a:pt x="7088376" y="52438"/>
                  <a:pt x="7531514" y="151819"/>
                </a:cubicBezTo>
                <a:lnTo>
                  <a:pt x="7745294" y="204689"/>
                </a:lnTo>
                <a:lnTo>
                  <a:pt x="7745294" y="5106105"/>
                </a:lnTo>
                <a:lnTo>
                  <a:pt x="0" y="5106105"/>
                </a:lnTo>
                <a:lnTo>
                  <a:pt x="15713" y="5003149"/>
                </a:lnTo>
                <a:cubicBezTo>
                  <a:pt x="599990" y="2147858"/>
                  <a:pt x="3126350" y="0"/>
                  <a:pt x="6154368" y="0"/>
                </a:cubicBezTo>
                <a:close/>
              </a:path>
            </a:pathLst>
          </a:custGeom>
          <a:solidFill>
            <a:schemeClr val="bg1">
              <a:alpha val="10000"/>
            </a:schemeClr>
          </a:solidFill>
          <a:ln>
            <a:noFill/>
          </a:ln>
        </p:spPr>
        <p:txBody>
          <a:bodyPr vert="horz" wrap="square" lIns="91441" tIns="45720" rIns="91441" bIns="45720" numCol="1" anchor="t" anchorCtr="0" compatLnSpc="1">
            <a:prstTxWarp prst="textNoShape">
              <a:avLst/>
            </a:prstTxWarp>
            <a:noAutofit/>
          </a:bodyPr>
          <a:lstStyle/>
          <a:p>
            <a:endParaRPr lang="en-GB" sz="1800" dirty="0">
              <a:solidFill>
                <a:schemeClr val="tx1"/>
              </a:solidFill>
            </a:endParaRPr>
          </a:p>
        </p:txBody>
      </p:sp>
      <p:sp>
        <p:nvSpPr>
          <p:cNvPr id="31" name="Oval Top Left">
            <a:extLst>
              <a:ext uri="{FF2B5EF4-FFF2-40B4-BE49-F238E27FC236}">
                <a16:creationId xmlns:a16="http://schemas.microsoft.com/office/drawing/2014/main" id="{5FBD6F17-FB59-4561-BD60-469951BE92FE}"/>
              </a:ext>
            </a:extLst>
          </p:cNvPr>
          <p:cNvSpPr>
            <a:spLocks noChangeAspect="1"/>
          </p:cNvSpPr>
          <p:nvPr userDrawn="1"/>
        </p:nvSpPr>
        <p:spPr>
          <a:xfrm>
            <a:off x="-5229364" y="-1790701"/>
            <a:ext cx="12714518" cy="5498277"/>
          </a:xfrm>
          <a:custGeom>
            <a:avLst/>
            <a:gdLst>
              <a:gd name="connsiteX0" fmla="*/ 0 w 11897826"/>
              <a:gd name="connsiteY0" fmla="*/ 0 h 5145106"/>
              <a:gd name="connsiteX1" fmla="*/ 11897826 w 11897826"/>
              <a:gd name="connsiteY1" fmla="*/ 0 h 5145106"/>
              <a:gd name="connsiteX2" fmla="*/ 11891641 w 11897826"/>
              <a:gd name="connsiteY2" fmla="*/ 48674 h 5145106"/>
              <a:gd name="connsiteX3" fmla="*/ 5948914 w 11897826"/>
              <a:gd name="connsiteY3" fmla="*/ 5145106 h 5145106"/>
              <a:gd name="connsiteX4" fmla="*/ 6185 w 11897826"/>
              <a:gd name="connsiteY4" fmla="*/ 48674 h 5145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826" h="5145106">
                <a:moveTo>
                  <a:pt x="0" y="0"/>
                </a:moveTo>
                <a:lnTo>
                  <a:pt x="11897826" y="0"/>
                </a:lnTo>
                <a:lnTo>
                  <a:pt x="11891641" y="48674"/>
                </a:lnTo>
                <a:cubicBezTo>
                  <a:pt x="11450700" y="2934472"/>
                  <a:pt x="8957968" y="5145106"/>
                  <a:pt x="5948914" y="5145106"/>
                </a:cubicBezTo>
                <a:cubicBezTo>
                  <a:pt x="2939859" y="5145106"/>
                  <a:pt x="447126" y="2934472"/>
                  <a:pt x="6185" y="48674"/>
                </a:cubicBezTo>
                <a:close/>
              </a:path>
            </a:pathLst>
          </a:custGeom>
          <a:solidFill>
            <a:schemeClr val="bg1">
              <a:alpha val="10000"/>
            </a:schemeClr>
          </a:solidFill>
          <a:ln>
            <a:noFill/>
          </a:ln>
        </p:spPr>
        <p:txBody>
          <a:bodyPr vert="horz" wrap="square" lIns="91441" tIns="45720" rIns="91441" bIns="45720" numCol="1" anchor="t" anchorCtr="0" compatLnSpc="1">
            <a:prstTxWarp prst="textNoShape">
              <a:avLst/>
            </a:prstTxWarp>
            <a:noAutofit/>
          </a:bodyPr>
          <a:lstStyle/>
          <a:p>
            <a:endParaRPr lang="en-GB" sz="1800" dirty="0">
              <a:solidFill>
                <a:schemeClr val="tx1"/>
              </a:solidFill>
            </a:endParaRPr>
          </a:p>
        </p:txBody>
      </p:sp>
      <p:pic>
        <p:nvPicPr>
          <p:cNvPr id="26" name="Logo">
            <a:extLst>
              <a:ext uri="{FF2B5EF4-FFF2-40B4-BE49-F238E27FC236}">
                <a16:creationId xmlns:a16="http://schemas.microsoft.com/office/drawing/2014/main" id="{061F7724-707A-41C0-AC7C-03793ABDFE71}"/>
              </a:ext>
            </a:extLst>
          </p:cNvPr>
          <p:cNvPicPr>
            <a:picLocks noChangeAspect="1"/>
          </p:cNvPicPr>
          <p:nvPr userDrawn="1"/>
        </p:nvPicPr>
        <p:blipFill>
          <a:blip r:embed="rId2"/>
          <a:stretch>
            <a:fillRect/>
          </a:stretch>
        </p:blipFill>
        <p:spPr>
          <a:xfrm>
            <a:off x="11480800" y="445914"/>
            <a:ext cx="1533957" cy="1711553"/>
          </a:xfrm>
          <a:prstGeom prst="rect">
            <a:avLst/>
          </a:prstGeom>
        </p:spPr>
      </p:pic>
      <p:sp>
        <p:nvSpPr>
          <p:cNvPr id="17" name="TB_Website">
            <a:extLst>
              <a:ext uri="{FF2B5EF4-FFF2-40B4-BE49-F238E27FC236}">
                <a16:creationId xmlns:a16="http://schemas.microsoft.com/office/drawing/2014/main" id="{FFAD1559-456F-4C7F-8B70-74036E42550A}"/>
              </a:ext>
            </a:extLst>
          </p:cNvPr>
          <p:cNvSpPr/>
          <p:nvPr userDrawn="1"/>
        </p:nvSpPr>
        <p:spPr>
          <a:xfrm>
            <a:off x="432000" y="6850676"/>
            <a:ext cx="2141612" cy="276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spAutoFit/>
          </a:bodyPr>
          <a:lstStyle/>
          <a:p>
            <a:pPr marL="0" indent="0" algn="l">
              <a:buNone/>
            </a:pPr>
            <a:r>
              <a:rPr lang="en-GB" sz="1800" b="0" dirty="0">
                <a:solidFill>
                  <a:schemeClr val="bg1"/>
                </a:solidFill>
              </a:rPr>
              <a:t>nestpensions.org.uk</a:t>
            </a:r>
          </a:p>
        </p:txBody>
      </p:sp>
      <p:cxnSp>
        <p:nvCxnSpPr>
          <p:cNvPr id="22" name="ColouredLine">
            <a:extLst>
              <a:ext uri="{FF2B5EF4-FFF2-40B4-BE49-F238E27FC236}">
                <a16:creationId xmlns:a16="http://schemas.microsoft.com/office/drawing/2014/main" id="{68DAE92A-0B95-46E7-AF35-C87124D3ABCB}"/>
              </a:ext>
            </a:extLst>
          </p:cNvPr>
          <p:cNvCxnSpPr/>
          <p:nvPr userDrawn="1"/>
        </p:nvCxnSpPr>
        <p:spPr>
          <a:xfrm>
            <a:off x="432000" y="6767694"/>
            <a:ext cx="2066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Date Placeholder">
            <a:extLst>
              <a:ext uri="{FF2B5EF4-FFF2-40B4-BE49-F238E27FC236}">
                <a16:creationId xmlns:a16="http://schemas.microsoft.com/office/drawing/2014/main" id="{4E9ABEC9-48D0-4A93-8FB9-1C4423CDF394}"/>
              </a:ext>
            </a:extLst>
          </p:cNvPr>
          <p:cNvSpPr>
            <a:spLocks noGrp="1"/>
          </p:cNvSpPr>
          <p:nvPr>
            <p:ph type="dt" sz="half" idx="12"/>
          </p:nvPr>
        </p:nvSpPr>
        <p:spPr>
          <a:xfrm>
            <a:off x="432000" y="5935663"/>
            <a:ext cx="9180000" cy="246221"/>
          </a:xfrm>
          <a:prstGeom prst="rect">
            <a:avLst/>
          </a:prstGeom>
        </p:spPr>
        <p:txBody>
          <a:bodyPr lIns="0" tIns="0" rIns="0" bIns="0">
            <a:spAutoFit/>
          </a:bodyPr>
          <a:lstStyle>
            <a:lvl1pPr marL="0" indent="0">
              <a:buNone/>
              <a:defRPr>
                <a:solidFill>
                  <a:schemeClr val="bg1"/>
                </a:solidFill>
              </a:defRPr>
            </a:lvl1pPr>
          </a:lstStyle>
          <a:p>
            <a:endParaRPr lang="en-GB" dirty="0"/>
          </a:p>
        </p:txBody>
      </p:sp>
      <p:sp>
        <p:nvSpPr>
          <p:cNvPr id="23" name="Text Placeholder">
            <a:extLst>
              <a:ext uri="{FF2B5EF4-FFF2-40B4-BE49-F238E27FC236}">
                <a16:creationId xmlns:a16="http://schemas.microsoft.com/office/drawing/2014/main" id="{5658062D-995D-47E2-8802-74BA7DA23522}"/>
              </a:ext>
            </a:extLst>
          </p:cNvPr>
          <p:cNvSpPr>
            <a:spLocks noGrp="1"/>
          </p:cNvSpPr>
          <p:nvPr>
            <p:ph type="body" sz="quarter" idx="13" hasCustomPrompt="1"/>
          </p:nvPr>
        </p:nvSpPr>
        <p:spPr>
          <a:xfrm>
            <a:off x="432000" y="5340677"/>
            <a:ext cx="9180000" cy="252000"/>
          </a:xfrm>
        </p:spPr>
        <p:txBody>
          <a:bodyPr/>
          <a:lstStyle>
            <a:lvl1pPr marL="0" indent="0">
              <a:spcBef>
                <a:spcPts val="0"/>
              </a:spcBef>
              <a:buNone/>
              <a:defRPr sz="1800" b="0">
                <a:solidFill>
                  <a:schemeClr val="bg1"/>
                </a:solidFill>
              </a:defRPr>
            </a:lvl1pPr>
            <a:lvl2pPr marL="0" indent="0">
              <a:buNone/>
              <a:defRPr/>
            </a:lvl2pPr>
            <a:lvl3pPr marL="0" indent="0">
              <a:buNone/>
              <a:defRPr/>
            </a:lvl3pPr>
            <a:lvl4pPr marL="0" indent="0">
              <a:buNone/>
              <a:defRPr/>
            </a:lvl4pPr>
            <a:lvl5pPr marL="0" indent="0">
              <a:buNone/>
              <a:defRPr/>
            </a:lvl5pPr>
            <a:lvl6pPr marL="0" indent="0">
              <a:buNone/>
              <a:defRPr/>
            </a:lvl6pPr>
            <a:lvl7pPr marL="0" indent="0">
              <a:buNone/>
              <a:defRPr/>
            </a:lvl7pPr>
            <a:lvl8pPr marL="0" indent="0">
              <a:buNone/>
              <a:defRPr/>
            </a:lvl8pPr>
            <a:lvl9pPr marL="0" indent="0">
              <a:buNone/>
              <a:defRPr/>
            </a:lvl9pPr>
          </a:lstStyle>
          <a:p>
            <a:pPr lvl="0"/>
            <a:r>
              <a:rPr lang="en-GB" dirty="0"/>
              <a:t>Job title or organization in full</a:t>
            </a:r>
          </a:p>
        </p:txBody>
      </p:sp>
      <p:sp>
        <p:nvSpPr>
          <p:cNvPr id="3" name="Subtitle">
            <a:extLst>
              <a:ext uri="{FF2B5EF4-FFF2-40B4-BE49-F238E27FC236}">
                <a16:creationId xmlns:a16="http://schemas.microsoft.com/office/drawing/2014/main" id="{1D8F0F59-1C5D-4962-A045-A9C50F97C8BD}"/>
              </a:ext>
            </a:extLst>
          </p:cNvPr>
          <p:cNvSpPr>
            <a:spLocks noGrp="1"/>
          </p:cNvSpPr>
          <p:nvPr>
            <p:ph type="subTitle" idx="1"/>
          </p:nvPr>
        </p:nvSpPr>
        <p:spPr>
          <a:xfrm>
            <a:off x="432000" y="4947533"/>
            <a:ext cx="9180000" cy="369332"/>
          </a:xfrm>
        </p:spPr>
        <p:txBody>
          <a:bodyPr anchor="b" anchorCtr="0">
            <a:spAutoFit/>
          </a:bodyPr>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2" name="Title">
            <a:extLst>
              <a:ext uri="{FF2B5EF4-FFF2-40B4-BE49-F238E27FC236}">
                <a16:creationId xmlns:a16="http://schemas.microsoft.com/office/drawing/2014/main" id="{745746C9-AE92-4285-BEDB-BD0F649CCBEA}"/>
              </a:ext>
            </a:extLst>
          </p:cNvPr>
          <p:cNvSpPr>
            <a:spLocks noGrp="1"/>
          </p:cNvSpPr>
          <p:nvPr>
            <p:ph type="ctrTitle"/>
          </p:nvPr>
        </p:nvSpPr>
        <p:spPr>
          <a:xfrm>
            <a:off x="432000" y="1148298"/>
            <a:ext cx="9180000" cy="2631887"/>
          </a:xfrm>
        </p:spPr>
        <p:txBody>
          <a:bodyPr anchor="b"/>
          <a:lstStyle>
            <a:lvl1pPr algn="l">
              <a:defRPr sz="5400">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2824125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 presetClass="entr" presetSubtype="0" fill="hold" grpId="1" nodeType="withEffect">
                                  <p:stCondLst>
                                    <p:cond delay="0"/>
                                  </p:stCondLst>
                                  <p:childTnLst>
                                    <p:set>
                                      <p:cBhvr>
                                        <p:cTn id="9" dur="1" fill="hold">
                                          <p:stCondLst>
                                            <p:cond delay="0"/>
                                          </p:stCondLst>
                                        </p:cTn>
                                        <p:tgtEl>
                                          <p:spTgt spid="31"/>
                                        </p:tgtEl>
                                        <p:attrNameLst>
                                          <p:attrName>style.visibility</p:attrName>
                                        </p:attrNameLst>
                                      </p:cBhvr>
                                      <p:to>
                                        <p:strVal val="visible"/>
                                      </p:to>
                                    </p:set>
                                  </p:childTnLst>
                                </p:cTn>
                              </p:par>
                              <p:par>
                                <p:cTn id="10" presetID="42" presetClass="path" presetSubtype="0" accel="50000" decel="50000" fill="hold" grpId="0" nodeType="withEffect">
                                  <p:stCondLst>
                                    <p:cond delay="0"/>
                                  </p:stCondLst>
                                  <p:childTnLst>
                                    <p:animMotion origin="layout" path="M 1.45666 0.25829 L -4.87125E-6 2.53255E-6 " pathEditMode="relative" rAng="0" ptsTypes="AA">
                                      <p:cBhvr>
                                        <p:cTn id="11" dur="2000" fill="hold"/>
                                        <p:tgtEl>
                                          <p:spTgt spid="31"/>
                                        </p:tgtEl>
                                        <p:attrNameLst>
                                          <p:attrName>ppt_x</p:attrName>
                                          <p:attrName>ppt_y</p:attrName>
                                        </p:attrNameLst>
                                      </p:cBhvr>
                                      <p:rCtr x="-72833" y="-12915"/>
                                    </p:animMotion>
                                  </p:childTnLst>
                                </p:cTn>
                              </p:par>
                              <p:par>
                                <p:cTn id="12" presetID="1" presetClass="entr" presetSubtype="0" fill="hold" grpId="1" nodeType="withEffect">
                                  <p:stCondLst>
                                    <p:cond delay="0"/>
                                  </p:stCondLst>
                                  <p:childTnLst>
                                    <p:set>
                                      <p:cBhvr>
                                        <p:cTn id="13" dur="1" fill="hold">
                                          <p:stCondLst>
                                            <p:cond delay="0"/>
                                          </p:stCondLst>
                                        </p:cTn>
                                        <p:tgtEl>
                                          <p:spTgt spid="29"/>
                                        </p:tgtEl>
                                        <p:attrNameLst>
                                          <p:attrName>style.visibility</p:attrName>
                                        </p:attrNameLst>
                                      </p:cBhvr>
                                      <p:to>
                                        <p:strVal val="visible"/>
                                      </p:to>
                                    </p:set>
                                  </p:childTnLst>
                                </p:cTn>
                              </p:par>
                              <p:par>
                                <p:cTn id="14" presetID="42" presetClass="path" presetSubtype="0" accel="50000" decel="50000" fill="hold" grpId="0" nodeType="withEffect">
                                  <p:stCondLst>
                                    <p:cond delay="0"/>
                                  </p:stCondLst>
                                  <p:childTnLst>
                                    <p:animMotion origin="layout" path="M -1.27593 0.89962 L 1.53083E-6 2.52415E-6 " pathEditMode="relative" rAng="0" ptsTypes="AA">
                                      <p:cBhvr>
                                        <p:cTn id="15" dur="2000" fill="hold"/>
                                        <p:tgtEl>
                                          <p:spTgt spid="29"/>
                                        </p:tgtEl>
                                        <p:attrNameLst>
                                          <p:attrName>ppt_x</p:attrName>
                                          <p:attrName>ppt_y</p:attrName>
                                        </p:attrNameLst>
                                      </p:cBhvr>
                                      <p:rCtr x="63796" y="-44981"/>
                                    </p:animMotion>
                                  </p:childTnLst>
                                </p:cTn>
                              </p:par>
                              <p:par>
                                <p:cTn id="16" presetID="1" presetClass="entr" presetSubtype="0" fill="hold" grpId="1" nodeType="withEffect">
                                  <p:stCondLst>
                                    <p:cond delay="250"/>
                                  </p:stCondLst>
                                  <p:childTnLst>
                                    <p:set>
                                      <p:cBhvr>
                                        <p:cTn id="17" dur="1" fill="hold">
                                          <p:stCondLst>
                                            <p:cond delay="0"/>
                                          </p:stCondLst>
                                        </p:cTn>
                                        <p:tgtEl>
                                          <p:spTgt spid="30"/>
                                        </p:tgtEl>
                                        <p:attrNameLst>
                                          <p:attrName>style.visibility</p:attrName>
                                        </p:attrNameLst>
                                      </p:cBhvr>
                                      <p:to>
                                        <p:strVal val="visible"/>
                                      </p:to>
                                    </p:set>
                                  </p:childTnLst>
                                </p:cTn>
                              </p:par>
                              <p:par>
                                <p:cTn id="18" presetID="42" presetClass="path" presetSubtype="0" accel="50000" decel="50000" fill="hold" grpId="0" nodeType="withEffect">
                                  <p:stCondLst>
                                    <p:cond delay="250"/>
                                  </p:stCondLst>
                                  <p:childTnLst>
                                    <p:animMotion origin="layout" path="M -0.3038 1.16148 L -8.85897E-7 2.53255E-6 " pathEditMode="relative" rAng="0" ptsTypes="AA">
                                      <p:cBhvr>
                                        <p:cTn id="19" dur="2000" fill="hold"/>
                                        <p:tgtEl>
                                          <p:spTgt spid="30"/>
                                        </p:tgtEl>
                                        <p:attrNameLst>
                                          <p:attrName>ppt_x</p:attrName>
                                          <p:attrName>ppt_y</p:attrName>
                                        </p:attrNameLst>
                                      </p:cBhvr>
                                      <p:rCtr x="15190" y="-58085"/>
                                    </p:animMotion>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500"/>
                                        <p:tgtEl>
                                          <p:spTgt spid="3">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xEl>
                                              <p:pRg st="0" end="0"/>
                                            </p:txEl>
                                          </p:spTgt>
                                        </p:tgtEl>
                                        <p:attrNameLst>
                                          <p:attrName>style.visibility</p:attrName>
                                        </p:attrNameLst>
                                      </p:cBhvr>
                                      <p:to>
                                        <p:strVal val="visible"/>
                                      </p:to>
                                    </p:set>
                                    <p:animEffect transition="in" filter="fade">
                                      <p:cBhvr>
                                        <p:cTn id="28" dur="500"/>
                                        <p:tgtEl>
                                          <p:spTgt spid="23">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30" grpId="0" animBg="1"/>
      <p:bldP spid="30" grpId="1" animBg="1"/>
      <p:bldP spid="31" grpId="0" animBg="1"/>
      <p:bldP spid="31" grpId="1" animBg="1"/>
      <p:bldP spid="17" grpId="0"/>
      <p:bldP spid="16" grpId="0"/>
      <p:bldP spid="23" grpId="0" build="p"/>
      <p:bldP spid="3" grpId="0" build="p"/>
      <p:bldP spid="2"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Curved Image">
    <p:bg>
      <p:bgPr>
        <a:solidFill>
          <a:srgbClr val="C3CDDC"/>
        </a:solidFill>
        <a:effectLst/>
      </p:bgPr>
    </p:bg>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sp>
        <p:nvSpPr>
          <p:cNvPr id="12" name="Picture Placeholder">
            <a:extLst>
              <a:ext uri="{FF2B5EF4-FFF2-40B4-BE49-F238E27FC236}">
                <a16:creationId xmlns:a16="http://schemas.microsoft.com/office/drawing/2014/main" id="{95D62BDC-9681-4DA9-A520-7F1E656D6CA4}"/>
              </a:ext>
            </a:extLst>
          </p:cNvPr>
          <p:cNvSpPr>
            <a:spLocks noGrp="1"/>
          </p:cNvSpPr>
          <p:nvPr>
            <p:ph type="pic" sz="quarter" idx="13"/>
          </p:nvPr>
        </p:nvSpPr>
        <p:spPr>
          <a:xfrm>
            <a:off x="6916575" y="0"/>
            <a:ext cx="6523200" cy="7210800"/>
          </a:xfrm>
          <a:custGeom>
            <a:avLst/>
            <a:gdLst>
              <a:gd name="connsiteX0" fmla="*/ 0 w 6523200"/>
              <a:gd name="connsiteY0" fmla="*/ 0 h 7210800"/>
              <a:gd name="connsiteX1" fmla="*/ 6523200 w 6523200"/>
              <a:gd name="connsiteY1" fmla="*/ 0 h 7210800"/>
              <a:gd name="connsiteX2" fmla="*/ 6523200 w 6523200"/>
              <a:gd name="connsiteY2" fmla="*/ 7210800 h 7210800"/>
              <a:gd name="connsiteX3" fmla="*/ 1109 w 6523200"/>
              <a:gd name="connsiteY3" fmla="*/ 7210800 h 7210800"/>
              <a:gd name="connsiteX4" fmla="*/ 183597 w 6523200"/>
              <a:gd name="connsiteY4" fmla="*/ 6741677 h 7210800"/>
              <a:gd name="connsiteX5" fmla="*/ 725387 w 6523200"/>
              <a:gd name="connsiteY5" fmla="*/ 3410376 h 7210800"/>
              <a:gd name="connsiteX6" fmla="*/ 42164 w 6523200"/>
              <a:gd name="connsiteY6" fmla="*/ 96609 h 721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3200" h="7210800">
                <a:moveTo>
                  <a:pt x="0" y="0"/>
                </a:moveTo>
                <a:lnTo>
                  <a:pt x="6523200" y="0"/>
                </a:lnTo>
                <a:lnTo>
                  <a:pt x="6523200" y="7210800"/>
                </a:lnTo>
                <a:lnTo>
                  <a:pt x="1109" y="7210800"/>
                </a:lnTo>
                <a:lnTo>
                  <a:pt x="183597" y="6741677"/>
                </a:lnTo>
                <a:cubicBezTo>
                  <a:pt x="559323" y="5686392"/>
                  <a:pt x="750013" y="4567387"/>
                  <a:pt x="725387" y="3410376"/>
                </a:cubicBezTo>
                <a:cubicBezTo>
                  <a:pt x="700761" y="2253364"/>
                  <a:pt x="462568" y="1140498"/>
                  <a:pt x="42164" y="96609"/>
                </a:cubicBezTo>
                <a:close/>
              </a:path>
            </a:pathLst>
          </a:custGeom>
          <a:noFill/>
        </p:spPr>
        <p:txBody>
          <a:bodyPr wrap="square">
            <a:noAutofit/>
          </a:bodyPr>
          <a:lstStyle>
            <a:lvl1pPr marL="0" indent="0">
              <a:buNone/>
              <a:defRPr/>
            </a:lvl1pPr>
          </a:lstStyle>
          <a:p>
            <a:r>
              <a:rPr lang="en-US"/>
              <a:t>Click icon to add picture</a:t>
            </a:r>
            <a:endParaRPr lang="en-GB" dirty="0"/>
          </a:p>
        </p:txBody>
      </p:sp>
      <p:sp>
        <p:nvSpPr>
          <p:cNvPr id="7" name="SHAPE_White">
            <a:extLst>
              <a:ext uri="{FF2B5EF4-FFF2-40B4-BE49-F238E27FC236}">
                <a16:creationId xmlns:a16="http://schemas.microsoft.com/office/drawing/2014/main" id="{D3446D32-0D6C-44E8-B7B3-5393303C94BF}"/>
              </a:ext>
            </a:extLst>
          </p:cNvPr>
          <p:cNvSpPr>
            <a:spLocks noChangeAspect="1"/>
          </p:cNvSpPr>
          <p:nvPr userDrawn="1"/>
        </p:nvSpPr>
        <p:spPr>
          <a:xfrm flipH="1">
            <a:off x="0" y="0"/>
            <a:ext cx="7660380" cy="7210800"/>
          </a:xfrm>
          <a:custGeom>
            <a:avLst/>
            <a:gdLst>
              <a:gd name="connsiteX0" fmla="*/ 727506 w 7660380"/>
              <a:gd name="connsiteY0" fmla="*/ 0 h 7210800"/>
              <a:gd name="connsiteX1" fmla="*/ 5307664 w 7660380"/>
              <a:gd name="connsiteY1" fmla="*/ 0 h 7210800"/>
              <a:gd name="connsiteX2" fmla="*/ 7445376 w 7660380"/>
              <a:gd name="connsiteY2" fmla="*/ 0 h 7210800"/>
              <a:gd name="connsiteX3" fmla="*/ 7660380 w 7660380"/>
              <a:gd name="connsiteY3" fmla="*/ 0 h 7210800"/>
              <a:gd name="connsiteX4" fmla="*/ 7660380 w 7660380"/>
              <a:gd name="connsiteY4" fmla="*/ 7210425 h 7210800"/>
              <a:gd name="connsiteX5" fmla="*/ 7445376 w 7660380"/>
              <a:gd name="connsiteY5" fmla="*/ 7210425 h 7210800"/>
              <a:gd name="connsiteX6" fmla="*/ 7445376 w 7660380"/>
              <a:gd name="connsiteY6" fmla="*/ 7210800 h 7210800"/>
              <a:gd name="connsiteX7" fmla="*/ 726398 w 7660380"/>
              <a:gd name="connsiteY7" fmla="*/ 7210800 h 7210800"/>
              <a:gd name="connsiteX8" fmla="*/ 543909 w 7660380"/>
              <a:gd name="connsiteY8" fmla="*/ 6741677 h 7210800"/>
              <a:gd name="connsiteX9" fmla="*/ 2119 w 7660380"/>
              <a:gd name="connsiteY9" fmla="*/ 3410376 h 7210800"/>
              <a:gd name="connsiteX10" fmla="*/ 685342 w 7660380"/>
              <a:gd name="connsiteY10" fmla="*/ 96609 h 721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0380" h="7210800">
                <a:moveTo>
                  <a:pt x="727506" y="0"/>
                </a:moveTo>
                <a:lnTo>
                  <a:pt x="5307664" y="0"/>
                </a:lnTo>
                <a:lnTo>
                  <a:pt x="7445376" y="0"/>
                </a:lnTo>
                <a:lnTo>
                  <a:pt x="7660380" y="0"/>
                </a:lnTo>
                <a:lnTo>
                  <a:pt x="7660380" y="7210425"/>
                </a:lnTo>
                <a:lnTo>
                  <a:pt x="7445376" y="7210425"/>
                </a:lnTo>
                <a:lnTo>
                  <a:pt x="7445376" y="7210800"/>
                </a:lnTo>
                <a:lnTo>
                  <a:pt x="726398" y="7210800"/>
                </a:lnTo>
                <a:lnTo>
                  <a:pt x="543909" y="6741677"/>
                </a:lnTo>
                <a:cubicBezTo>
                  <a:pt x="168183" y="5686392"/>
                  <a:pt x="-22507" y="4567387"/>
                  <a:pt x="2119" y="3410376"/>
                </a:cubicBezTo>
                <a:cubicBezTo>
                  <a:pt x="26745" y="2253364"/>
                  <a:pt x="264938" y="1140498"/>
                  <a:pt x="685342" y="966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600" dirty="0" err="1">
              <a:solidFill>
                <a:schemeClr val="tx1"/>
              </a:solidFill>
            </a:endParaRPr>
          </a:p>
        </p:txBody>
      </p:sp>
    </p:spTree>
    <p:extLst>
      <p:ext uri="{BB962C8B-B14F-4D97-AF65-F5344CB8AC3E}">
        <p14:creationId xmlns:p14="http://schemas.microsoft.com/office/powerpoint/2010/main" val="777054771"/>
      </p:ext>
    </p:extLst>
  </p:cSld>
  <p:clrMapOvr>
    <a:masterClrMapping/>
  </p:clrMapOvr>
  <p:extLst>
    <p:ext uri="{DCECCB84-F9BA-43D5-87BE-67443E8EF086}">
      <p15:sldGuideLst xmlns:p15="http://schemas.microsoft.com/office/powerpoint/2012/main">
        <p15:guide id="1" pos="4098" userDrawn="1">
          <p15:clr>
            <a:srgbClr val="A4A3A4"/>
          </p15:clr>
        </p15:guide>
        <p15:guide id="2" orient="horz" pos="219" userDrawn="1">
          <p15:clr>
            <a:srgbClr val="A4A3A4"/>
          </p15:clr>
        </p15:guide>
        <p15:guide id="3" orient="horz" pos="4328" userDrawn="1">
          <p15:clr>
            <a:srgbClr val="A4A3A4"/>
          </p15:clr>
        </p15:guide>
        <p15:guide id="4" pos="219" userDrawn="1">
          <p15:clr>
            <a:srgbClr val="A4A3A4"/>
          </p15:clr>
        </p15:guide>
        <p15:guide id="5" pos="8249" userDrawn="1">
          <p15:clr>
            <a:srgbClr val="A4A3A4"/>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a:extLst>
              <a:ext uri="{FF2B5EF4-FFF2-40B4-BE49-F238E27FC236}">
                <a16:creationId xmlns:a16="http://schemas.microsoft.com/office/drawing/2014/main" id="{490EB294-AD22-4D78-B644-EC20155AB315}"/>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4" name="Footer Placeholder">
            <a:extLst>
              <a:ext uri="{FF2B5EF4-FFF2-40B4-BE49-F238E27FC236}">
                <a16:creationId xmlns:a16="http://schemas.microsoft.com/office/drawing/2014/main" id="{2C7C73DA-3090-48E0-98C0-84AC09D1CFB5}"/>
              </a:ext>
            </a:extLst>
          </p:cNvPr>
          <p:cNvSpPr>
            <a:spLocks noGrp="1"/>
          </p:cNvSpPr>
          <p:nvPr>
            <p:ph type="ftr" sz="quarter" idx="11"/>
          </p:nvPr>
        </p:nvSpPr>
        <p:spPr/>
        <p:txBody>
          <a:bodyPr/>
          <a:lstStyle/>
          <a:p>
            <a:endParaRPr lang="en-GB"/>
          </a:p>
        </p:txBody>
      </p:sp>
      <p:sp>
        <p:nvSpPr>
          <p:cNvPr id="7" name="Subtitle">
            <a:extLst>
              <a:ext uri="{FF2B5EF4-FFF2-40B4-BE49-F238E27FC236}">
                <a16:creationId xmlns:a16="http://schemas.microsoft.com/office/drawing/2014/main" id="{6D177E88-A8BB-475C-970C-E7992C2B4662}"/>
              </a:ext>
            </a:extLst>
          </p:cNvPr>
          <p:cNvSpPr>
            <a:spLocks noGrp="1"/>
          </p:cNvSpPr>
          <p:nvPr>
            <p:ph type="body" sz="quarter" idx="13" hasCustomPrompt="1"/>
          </p:nvPr>
        </p:nvSpPr>
        <p:spPr>
          <a:xfrm>
            <a:off x="349250" y="963612"/>
            <a:ext cx="12744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6" name="Title">
            <a:extLst>
              <a:ext uri="{FF2B5EF4-FFF2-40B4-BE49-F238E27FC236}">
                <a16:creationId xmlns:a16="http://schemas.microsoft.com/office/drawing/2014/main" id="{0EB99D44-97D9-4040-A707-CB93B1E0934E}"/>
              </a:ext>
            </a:extLst>
          </p:cNvPr>
          <p:cNvSpPr>
            <a:spLocks noGrp="1"/>
          </p:cNvSpPr>
          <p:nvPr>
            <p:ph type="title" hasCustomPrompt="1"/>
          </p:nvPr>
        </p:nvSpPr>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3930213518"/>
      </p:ext>
    </p:extLst>
  </p:cSld>
  <p:clrMapOvr>
    <a:masterClrMapping/>
  </p:clrMapOvr>
  <p:extLst>
    <p:ext uri="{DCECCB84-F9BA-43D5-87BE-67443E8EF086}">
      <p15:sldGuideLst xmlns:p15="http://schemas.microsoft.com/office/powerpoint/2012/main">
        <p15:guide id="1" pos="219" userDrawn="1">
          <p15:clr>
            <a:srgbClr val="A4A3A4"/>
          </p15:clr>
        </p15:guide>
        <p15:guide id="2" pos="8249" userDrawn="1">
          <p15:clr>
            <a:srgbClr val="A4A3A4"/>
          </p15:clr>
        </p15:guide>
        <p15:guide id="3" orient="horz" pos="4328" userDrawn="1">
          <p15:clr>
            <a:srgbClr val="A4A3A4"/>
          </p15:clr>
        </p15:guide>
        <p15:guide id="4" orient="horz" pos="945" userDrawn="1">
          <p15:clr>
            <a:srgbClr val="A4A3A4"/>
          </p15:clr>
        </p15:guide>
        <p15:guide id="5" orient="horz" pos="834" userDrawn="1">
          <p15:clr>
            <a:srgbClr val="A4A3A4"/>
          </p15:clr>
        </p15:guide>
        <p15:guide id="6" orient="horz" pos="606" userDrawn="1">
          <p15:clr>
            <a:srgbClr val="A4A3A4"/>
          </p15:clr>
        </p15:guide>
        <p15:guide id="7" orient="horz" pos="561" userDrawn="1">
          <p15:clr>
            <a:srgbClr val="A4A3A4"/>
          </p15:clr>
        </p15:guide>
        <p15:guide id="8" orient="horz" pos="219" userDrawn="1">
          <p15:clr>
            <a:srgbClr val="A4A3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127C45F2-6A9A-4310-A80E-C938AE6BBD1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3" name="Footer Placeholder">
            <a:extLst>
              <a:ext uri="{FF2B5EF4-FFF2-40B4-BE49-F238E27FC236}">
                <a16:creationId xmlns:a16="http://schemas.microsoft.com/office/drawing/2014/main" id="{C29E2219-1810-45E1-8131-A01514D146F7}"/>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921029229"/>
      </p:ext>
    </p:extLst>
  </p:cSld>
  <p:clrMapOvr>
    <a:masterClrMapping/>
  </p:clrMapOvr>
  <p:extLst>
    <p:ext uri="{DCECCB84-F9BA-43D5-87BE-67443E8EF086}">
      <p15:sldGuideLst xmlns:p15="http://schemas.microsoft.com/office/powerpoint/2012/main">
        <p15:guide id="1" pos="8249">
          <p15:clr>
            <a:srgbClr val="A4A3A4"/>
          </p15:clr>
        </p15:guide>
        <p15:guide id="2" orient="horz" pos="4328">
          <p15:clr>
            <a:srgbClr val="A4A3A4"/>
          </p15:clr>
        </p15:guide>
        <p15:guide id="3" pos="219">
          <p15:clr>
            <a:srgbClr val="A4A3A4"/>
          </p15:clr>
        </p15:guide>
        <p15:guide id="4" orient="horz" pos="219">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ack Slide">
    <p:spTree>
      <p:nvGrpSpPr>
        <p:cNvPr id="1" name=""/>
        <p:cNvGrpSpPr/>
        <p:nvPr/>
      </p:nvGrpSpPr>
      <p:grpSpPr>
        <a:xfrm>
          <a:off x="0" y="0"/>
          <a:ext cx="0" cy="0"/>
          <a:chOff x="0" y="0"/>
          <a:chExt cx="0" cy="0"/>
        </a:xfrm>
      </p:grpSpPr>
      <p:pic>
        <p:nvPicPr>
          <p:cNvPr id="28" name="Logo">
            <a:extLst>
              <a:ext uri="{FF2B5EF4-FFF2-40B4-BE49-F238E27FC236}">
                <a16:creationId xmlns:a16="http://schemas.microsoft.com/office/drawing/2014/main" id="{03C0276D-8780-45CE-93E4-5B8FA6D0B452}"/>
              </a:ext>
            </a:extLst>
          </p:cNvPr>
          <p:cNvPicPr>
            <a:picLocks noChangeAspect="1"/>
          </p:cNvPicPr>
          <p:nvPr userDrawn="1"/>
        </p:nvPicPr>
        <p:blipFill>
          <a:blip r:embed="rId2"/>
          <a:stretch>
            <a:fillRect/>
          </a:stretch>
        </p:blipFill>
        <p:spPr>
          <a:xfrm>
            <a:off x="11480800" y="445914"/>
            <a:ext cx="1533957" cy="1711553"/>
          </a:xfrm>
          <a:prstGeom prst="rect">
            <a:avLst/>
          </a:prstGeom>
        </p:spPr>
      </p:pic>
      <p:sp>
        <p:nvSpPr>
          <p:cNvPr id="29" name="Text Placeholder">
            <a:extLst>
              <a:ext uri="{FF2B5EF4-FFF2-40B4-BE49-F238E27FC236}">
                <a16:creationId xmlns:a16="http://schemas.microsoft.com/office/drawing/2014/main" id="{400A29FC-2218-4A5A-822C-A1A8B95E737A}"/>
              </a:ext>
            </a:extLst>
          </p:cNvPr>
          <p:cNvSpPr>
            <a:spLocks noGrp="1"/>
          </p:cNvSpPr>
          <p:nvPr>
            <p:ph type="body" sz="quarter" idx="10" hasCustomPrompt="1"/>
          </p:nvPr>
        </p:nvSpPr>
        <p:spPr>
          <a:xfrm>
            <a:off x="347887" y="2710425"/>
            <a:ext cx="12744000" cy="4500000"/>
          </a:xfrm>
        </p:spPr>
        <p:txBody>
          <a:bodyPr anchor="b" anchorCtr="0"/>
          <a:lstStyle>
            <a:lvl1pPr marL="0" indent="0" algn="just">
              <a:spcBef>
                <a:spcPts val="600"/>
              </a:spcBef>
              <a:buNone/>
              <a:defRPr sz="1200"/>
            </a:lvl1pPr>
            <a:lvl2pPr marL="0" indent="0">
              <a:spcBef>
                <a:spcPts val="600"/>
              </a:spcBef>
              <a:buNone/>
              <a:defRPr/>
            </a:lvl2pPr>
            <a:lvl3pPr marL="0" indent="0">
              <a:spcBef>
                <a:spcPts val="600"/>
              </a:spcBef>
              <a:buNone/>
              <a:defRPr/>
            </a:lvl3pPr>
            <a:lvl4pPr marL="0" indent="0">
              <a:spcBef>
                <a:spcPts val="600"/>
              </a:spcBef>
              <a:buNone/>
              <a:defRPr/>
            </a:lvl4pPr>
            <a:lvl5pPr marL="0" indent="0">
              <a:spcBef>
                <a:spcPts val="600"/>
              </a:spcBef>
              <a:buNone/>
              <a:defRPr/>
            </a:lvl5pPr>
            <a:lvl6pPr marL="0" indent="0">
              <a:spcBef>
                <a:spcPts val="600"/>
              </a:spcBef>
              <a:buNone/>
              <a:defRPr/>
            </a:lvl6pPr>
            <a:lvl7pPr marL="0" indent="0">
              <a:spcBef>
                <a:spcPts val="600"/>
              </a:spcBef>
              <a:buNone/>
              <a:defRPr/>
            </a:lvl7pPr>
            <a:lvl8pPr marL="0" indent="0">
              <a:spcBef>
                <a:spcPts val="600"/>
              </a:spcBef>
              <a:buNone/>
              <a:defRPr/>
            </a:lvl8pPr>
            <a:lvl9pPr marL="0" indent="0">
              <a:spcBef>
                <a:spcPts val="600"/>
              </a:spcBef>
              <a:buNone/>
              <a:defRPr/>
            </a:lvl9pPr>
          </a:lstStyle>
          <a:p>
            <a:pPr lvl="0"/>
            <a:r>
              <a:rPr lang="en-US" dirty="0"/>
              <a:t>Add disclaimer text</a:t>
            </a:r>
          </a:p>
        </p:txBody>
      </p:sp>
    </p:spTree>
    <p:extLst>
      <p:ext uri="{BB962C8B-B14F-4D97-AF65-F5344CB8AC3E}">
        <p14:creationId xmlns:p14="http://schemas.microsoft.com/office/powerpoint/2010/main" val="30049285"/>
      </p:ext>
    </p:extLst>
  </p:cSld>
  <p:clrMapOvr>
    <a:masterClrMapping/>
  </p:clrMapOvr>
  <p:extLst>
    <p:ext uri="{DCECCB84-F9BA-43D5-87BE-67443E8EF086}">
      <p15:sldGuideLst xmlns:p15="http://schemas.microsoft.com/office/powerpoint/2012/main">
        <p15:guide id="1" pos="8249">
          <p15:clr>
            <a:srgbClr val="A4A3A4"/>
          </p15:clr>
        </p15:guide>
        <p15:guide id="2" orient="horz" pos="4542" userDrawn="1">
          <p15:clr>
            <a:srgbClr val="A4A3A4"/>
          </p15:clr>
        </p15:guide>
        <p15:guide id="3" pos="219">
          <p15:clr>
            <a:srgbClr val="A4A3A4"/>
          </p15:clr>
        </p15:guide>
        <p15:guide id="4" orient="horz" pos="219">
          <p15:clr>
            <a:srgbClr val="A4A3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Pr>
        <a:gradFill>
          <a:gsLst>
            <a:gs pos="60000">
              <a:srgbClr val="D5DCE7"/>
            </a:gs>
            <a:gs pos="31000">
              <a:srgbClr val="E1E6ED"/>
            </a:gs>
            <a:gs pos="90000">
              <a:srgbClr val="C3CDDC"/>
            </a:gs>
          </a:gsLst>
          <a:lin ang="5400000" scaled="1"/>
        </a:gradFill>
        <a:effectLst/>
      </p:bgPr>
    </p:bg>
    <p:spTree>
      <p:nvGrpSpPr>
        <p:cNvPr id="1" name=""/>
        <p:cNvGrpSpPr/>
        <p:nvPr/>
      </p:nvGrpSpPr>
      <p:grpSpPr>
        <a:xfrm>
          <a:off x="0" y="0"/>
          <a:ext cx="0" cy="0"/>
          <a:chOff x="0" y="0"/>
          <a:chExt cx="0" cy="0"/>
        </a:xfrm>
      </p:grpSpPr>
      <p:sp>
        <p:nvSpPr>
          <p:cNvPr id="14" name="White Shape">
            <a:extLst>
              <a:ext uri="{FF2B5EF4-FFF2-40B4-BE49-F238E27FC236}">
                <a16:creationId xmlns:a16="http://schemas.microsoft.com/office/drawing/2014/main" id="{469547E6-5E00-491A-B2A6-9D5FF425899F}"/>
              </a:ext>
            </a:extLst>
          </p:cNvPr>
          <p:cNvSpPr/>
          <p:nvPr userDrawn="1"/>
        </p:nvSpPr>
        <p:spPr>
          <a:xfrm>
            <a:off x="1" y="0"/>
            <a:ext cx="9142979" cy="7559675"/>
          </a:xfrm>
          <a:custGeom>
            <a:avLst/>
            <a:gdLst>
              <a:gd name="connsiteX0" fmla="*/ 0 w 8294127"/>
              <a:gd name="connsiteY0" fmla="*/ 0 h 6858000"/>
              <a:gd name="connsiteX1" fmla="*/ 8294127 w 8294127"/>
              <a:gd name="connsiteY1" fmla="*/ 0 h 6858000"/>
              <a:gd name="connsiteX2" fmla="*/ 8262663 w 8294127"/>
              <a:gd name="connsiteY2" fmla="*/ 92989 h 6858000"/>
              <a:gd name="connsiteX3" fmla="*/ 2909805 w 8294127"/>
              <a:gd name="connsiteY3" fmla="*/ 6598501 h 6858000"/>
              <a:gd name="connsiteX4" fmla="*/ 2461843 w 8294127"/>
              <a:gd name="connsiteY4" fmla="*/ 6856073 h 6858000"/>
              <a:gd name="connsiteX5" fmla="*/ 2461843 w 8294127"/>
              <a:gd name="connsiteY5" fmla="*/ 6858000 h 6858000"/>
              <a:gd name="connsiteX6" fmla="*/ 0 w 829412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94127" h="6858000">
                <a:moveTo>
                  <a:pt x="0" y="0"/>
                </a:moveTo>
                <a:lnTo>
                  <a:pt x="8294127" y="0"/>
                </a:lnTo>
                <a:lnTo>
                  <a:pt x="8262663" y="92989"/>
                </a:lnTo>
                <a:cubicBezTo>
                  <a:pt x="7263903" y="2820730"/>
                  <a:pt x="5357768" y="5111081"/>
                  <a:pt x="2909805" y="6598501"/>
                </a:cubicBezTo>
                <a:lnTo>
                  <a:pt x="2461843" y="6856073"/>
                </a:lnTo>
                <a:lnTo>
                  <a:pt x="246184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17" name="TB_Website">
            <a:extLst>
              <a:ext uri="{FF2B5EF4-FFF2-40B4-BE49-F238E27FC236}">
                <a16:creationId xmlns:a16="http://schemas.microsoft.com/office/drawing/2014/main" id="{FFAD1559-456F-4C7F-8B70-74036E42550A}"/>
              </a:ext>
            </a:extLst>
          </p:cNvPr>
          <p:cNvSpPr/>
          <p:nvPr userDrawn="1"/>
        </p:nvSpPr>
        <p:spPr>
          <a:xfrm>
            <a:off x="432000" y="6850676"/>
            <a:ext cx="2141612" cy="276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spAutoFit/>
          </a:bodyPr>
          <a:lstStyle/>
          <a:p>
            <a:pPr marL="0" indent="0" algn="l">
              <a:buNone/>
            </a:pPr>
            <a:r>
              <a:rPr lang="en-GB" sz="1800" b="0" dirty="0">
                <a:solidFill>
                  <a:srgbClr val="28465F"/>
                </a:solidFill>
              </a:rPr>
              <a:t>nestpensions.org.uk</a:t>
            </a:r>
          </a:p>
        </p:txBody>
      </p:sp>
      <p:cxnSp>
        <p:nvCxnSpPr>
          <p:cNvPr id="22" name="ColouredLine">
            <a:extLst>
              <a:ext uri="{FF2B5EF4-FFF2-40B4-BE49-F238E27FC236}">
                <a16:creationId xmlns:a16="http://schemas.microsoft.com/office/drawing/2014/main" id="{68DAE92A-0B95-46E7-AF35-C87124D3ABCB}"/>
              </a:ext>
            </a:extLst>
          </p:cNvPr>
          <p:cNvCxnSpPr/>
          <p:nvPr userDrawn="1"/>
        </p:nvCxnSpPr>
        <p:spPr>
          <a:xfrm>
            <a:off x="432000" y="6767694"/>
            <a:ext cx="2066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Date Placeholder">
            <a:extLst>
              <a:ext uri="{FF2B5EF4-FFF2-40B4-BE49-F238E27FC236}">
                <a16:creationId xmlns:a16="http://schemas.microsoft.com/office/drawing/2014/main" id="{4E9ABEC9-48D0-4A93-8FB9-1C4423CDF394}"/>
              </a:ext>
            </a:extLst>
          </p:cNvPr>
          <p:cNvSpPr>
            <a:spLocks noGrp="1"/>
          </p:cNvSpPr>
          <p:nvPr>
            <p:ph type="dt" sz="half" idx="12"/>
          </p:nvPr>
        </p:nvSpPr>
        <p:spPr>
          <a:xfrm>
            <a:off x="432000" y="4932000"/>
            <a:ext cx="5220000" cy="246221"/>
          </a:xfrm>
          <a:prstGeom prst="rect">
            <a:avLst/>
          </a:prstGeom>
        </p:spPr>
        <p:txBody>
          <a:bodyPr wrap="square" lIns="0" tIns="0" rIns="0" bIns="0">
            <a:spAutoFit/>
          </a:bodyPr>
          <a:lstStyle>
            <a:lvl1pPr marL="0" indent="0">
              <a:buNone/>
              <a:defRPr>
                <a:solidFill>
                  <a:srgbClr val="28465F"/>
                </a:solidFill>
              </a:defRPr>
            </a:lvl1pPr>
          </a:lstStyle>
          <a:p>
            <a:endParaRPr lang="en-GB" dirty="0"/>
          </a:p>
        </p:txBody>
      </p:sp>
      <p:sp>
        <p:nvSpPr>
          <p:cNvPr id="23" name="Text Placeholder">
            <a:extLst>
              <a:ext uri="{FF2B5EF4-FFF2-40B4-BE49-F238E27FC236}">
                <a16:creationId xmlns:a16="http://schemas.microsoft.com/office/drawing/2014/main" id="{5658062D-995D-47E2-8802-74BA7DA23522}"/>
              </a:ext>
            </a:extLst>
          </p:cNvPr>
          <p:cNvSpPr>
            <a:spLocks noGrp="1"/>
          </p:cNvSpPr>
          <p:nvPr>
            <p:ph type="body" sz="quarter" idx="13" hasCustomPrompt="1"/>
          </p:nvPr>
        </p:nvSpPr>
        <p:spPr>
          <a:xfrm>
            <a:off x="432000" y="3830081"/>
            <a:ext cx="6120000" cy="252000"/>
          </a:xfrm>
        </p:spPr>
        <p:txBody>
          <a:bodyPr/>
          <a:lstStyle>
            <a:lvl1pPr marL="0" indent="0">
              <a:spcBef>
                <a:spcPts val="0"/>
              </a:spcBef>
              <a:buNone/>
              <a:defRPr sz="1800" b="0">
                <a:solidFill>
                  <a:srgbClr val="28465F"/>
                </a:solidFill>
              </a:defRPr>
            </a:lvl1pPr>
            <a:lvl2pPr marL="0" indent="0">
              <a:buNone/>
              <a:defRPr/>
            </a:lvl2pPr>
            <a:lvl3pPr marL="0" indent="0">
              <a:buNone/>
              <a:defRPr/>
            </a:lvl3pPr>
            <a:lvl4pPr marL="0" indent="0">
              <a:buNone/>
              <a:defRPr/>
            </a:lvl4pPr>
            <a:lvl5pPr marL="0" indent="0">
              <a:buNone/>
              <a:defRPr/>
            </a:lvl5pPr>
            <a:lvl6pPr marL="0" indent="0">
              <a:buNone/>
              <a:defRPr/>
            </a:lvl6pPr>
            <a:lvl7pPr marL="0" indent="0">
              <a:buNone/>
              <a:defRPr/>
            </a:lvl7pPr>
            <a:lvl8pPr marL="0" indent="0">
              <a:buNone/>
              <a:defRPr/>
            </a:lvl8pPr>
            <a:lvl9pPr marL="0" indent="0">
              <a:buNone/>
              <a:defRPr/>
            </a:lvl9pPr>
          </a:lstStyle>
          <a:p>
            <a:pPr lvl="0"/>
            <a:r>
              <a:rPr lang="en-GB" dirty="0"/>
              <a:t>Job title or organization in full</a:t>
            </a:r>
          </a:p>
        </p:txBody>
      </p:sp>
      <p:sp>
        <p:nvSpPr>
          <p:cNvPr id="3" name="Subtitle">
            <a:extLst>
              <a:ext uri="{FF2B5EF4-FFF2-40B4-BE49-F238E27FC236}">
                <a16:creationId xmlns:a16="http://schemas.microsoft.com/office/drawing/2014/main" id="{1D8F0F59-1C5D-4962-A045-A9C50F97C8BD}"/>
              </a:ext>
            </a:extLst>
          </p:cNvPr>
          <p:cNvSpPr>
            <a:spLocks noGrp="1"/>
          </p:cNvSpPr>
          <p:nvPr>
            <p:ph type="subTitle" idx="1"/>
          </p:nvPr>
        </p:nvSpPr>
        <p:spPr>
          <a:xfrm>
            <a:off x="432000" y="3436937"/>
            <a:ext cx="6120000" cy="369332"/>
          </a:xfrm>
        </p:spPr>
        <p:txBody>
          <a:bodyPr wrap="square" anchor="b" anchorCtr="0">
            <a:spAutoFit/>
          </a:bodyPr>
          <a:lstStyle>
            <a:lvl1pPr marL="0" indent="0" algn="l">
              <a:buNone/>
              <a:defRPr sz="2400" b="1">
                <a:solidFill>
                  <a:srgbClr val="28465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2" name="Title">
            <a:extLst>
              <a:ext uri="{FF2B5EF4-FFF2-40B4-BE49-F238E27FC236}">
                <a16:creationId xmlns:a16="http://schemas.microsoft.com/office/drawing/2014/main" id="{745746C9-AE92-4285-BEDB-BD0F649CCBEA}"/>
              </a:ext>
            </a:extLst>
          </p:cNvPr>
          <p:cNvSpPr>
            <a:spLocks noGrp="1"/>
          </p:cNvSpPr>
          <p:nvPr>
            <p:ph type="ctrTitle"/>
          </p:nvPr>
        </p:nvSpPr>
        <p:spPr>
          <a:xfrm>
            <a:off x="431999" y="935999"/>
            <a:ext cx="6336000" cy="2232000"/>
          </a:xfrm>
        </p:spPr>
        <p:txBody>
          <a:bodyPr anchor="t" anchorCtr="0"/>
          <a:lstStyle>
            <a:lvl1pPr algn="l">
              <a:defRPr sz="5400">
                <a:solidFill>
                  <a:srgbClr val="28465F"/>
                </a:solidFill>
              </a:defRPr>
            </a:lvl1pPr>
          </a:lstStyle>
          <a:p>
            <a:r>
              <a:rPr lang="en-US"/>
              <a:t>Click to edit Master title style</a:t>
            </a:r>
            <a:endParaRPr lang="en-GB" dirty="0"/>
          </a:p>
        </p:txBody>
      </p:sp>
      <p:pic>
        <p:nvPicPr>
          <p:cNvPr id="18" name="Logo">
            <a:extLst>
              <a:ext uri="{FF2B5EF4-FFF2-40B4-BE49-F238E27FC236}">
                <a16:creationId xmlns:a16="http://schemas.microsoft.com/office/drawing/2014/main" id="{1628EF72-3D7D-4534-B8A0-07A7DB279BC3}"/>
              </a:ext>
            </a:extLst>
          </p:cNvPr>
          <p:cNvPicPr>
            <a:picLocks noChangeAspect="1"/>
          </p:cNvPicPr>
          <p:nvPr userDrawn="1"/>
        </p:nvPicPr>
        <p:blipFill>
          <a:blip r:embed="rId2"/>
          <a:stretch>
            <a:fillRect/>
          </a:stretch>
        </p:blipFill>
        <p:spPr>
          <a:xfrm>
            <a:off x="11480800" y="445914"/>
            <a:ext cx="1533957" cy="1711553"/>
          </a:xfrm>
          <a:prstGeom prst="rect">
            <a:avLst/>
          </a:prstGeom>
        </p:spPr>
      </p:pic>
    </p:spTree>
    <p:extLst>
      <p:ext uri="{BB962C8B-B14F-4D97-AF65-F5344CB8AC3E}">
        <p14:creationId xmlns:p14="http://schemas.microsoft.com/office/powerpoint/2010/main" val="242876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0-#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23">
                                            <p:txEl>
                                              <p:pRg st="0" end="0"/>
                                            </p:txEl>
                                          </p:spTgt>
                                        </p:tgtEl>
                                        <p:attrNameLst>
                                          <p:attrName>style.visibility</p:attrName>
                                        </p:attrNameLst>
                                      </p:cBhvr>
                                      <p:to>
                                        <p:strVal val="visible"/>
                                      </p:to>
                                    </p:set>
                                    <p:animEffect transition="in" filter="fade">
                                      <p:cBhvr>
                                        <p:cTn id="17" dur="500"/>
                                        <p:tgtEl>
                                          <p:spTgt spid="23">
                                            <p:txEl>
                                              <p:pRg st="0" end="0"/>
                                            </p:txEl>
                                          </p:spTgt>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nodeType="withEffect">
                                  <p:stCondLst>
                                    <p:cond delay="50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p:bldP spid="16" grpId="0"/>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3" grpId="0" build="p">
        <p:tmplLst>
          <p:tmpl lvl="1">
            <p:tnLst>
              <p:par>
                <p:cTn presetID="10" presetClass="entr" presetSubtype="0" fill="hold" nodeType="withEffect">
                  <p:stCondLst>
                    <p:cond delay="50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2F8CEB2B-5EFD-4202-ADAA-0BF2B0BB25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DE82E8-C18D-4E83-9669-12B8CAB28062}"/>
              </a:ext>
            </a:extLst>
          </p:cNvPr>
          <p:cNvSpPr>
            <a:spLocks noGrp="1"/>
          </p:cNvSpPr>
          <p:nvPr>
            <p:ph type="sldNum" sz="quarter" idx="12"/>
          </p:nvPr>
        </p:nvSpPr>
        <p:spPr/>
        <p:txBody>
          <a:bodyPr/>
          <a:lstStyle/>
          <a:p>
            <a:fld id="{C30A1311-C316-4992-B31B-E2EB28E45515}" type="slidenum">
              <a:rPr lang="en-GB" smtClean="0"/>
              <a:t>‹#›</a:t>
            </a:fld>
            <a:endParaRPr lang="en-GB" dirty="0"/>
          </a:p>
        </p:txBody>
      </p:sp>
      <p:sp>
        <p:nvSpPr>
          <p:cNvPr id="12" name="Source">
            <a:extLst>
              <a:ext uri="{FF2B5EF4-FFF2-40B4-BE49-F238E27FC236}">
                <a16:creationId xmlns:a16="http://schemas.microsoft.com/office/drawing/2014/main" id="{038A4FA7-56DE-4709-8E96-EAD27BF8B90D}"/>
              </a:ext>
            </a:extLst>
          </p:cNvPr>
          <p:cNvSpPr>
            <a:spLocks noGrp="1"/>
          </p:cNvSpPr>
          <p:nvPr>
            <p:ph type="body" sz="quarter" idx="14" hasCustomPrompt="1"/>
          </p:nvPr>
        </p:nvSpPr>
        <p:spPr>
          <a:xfrm>
            <a:off x="347927" y="6723579"/>
            <a:ext cx="12744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3" name="Content Placeholder">
            <a:extLst>
              <a:ext uri="{FF2B5EF4-FFF2-40B4-BE49-F238E27FC236}">
                <a16:creationId xmlns:a16="http://schemas.microsoft.com/office/drawing/2014/main" id="{C20D98F5-A6BE-40E9-8279-CF611382ECFA}"/>
              </a:ext>
            </a:extLst>
          </p:cNvPr>
          <p:cNvSpPr>
            <a:spLocks noGrp="1"/>
          </p:cNvSpPr>
          <p:nvPr>
            <p:ph idx="1"/>
          </p:nvPr>
        </p:nvSpPr>
        <p:spPr>
          <a:xfrm>
            <a:off x="349250" y="1501196"/>
            <a:ext cx="12742677"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Subtitle">
            <a:extLst>
              <a:ext uri="{FF2B5EF4-FFF2-40B4-BE49-F238E27FC236}">
                <a16:creationId xmlns:a16="http://schemas.microsoft.com/office/drawing/2014/main" id="{1391C38D-A128-4CF7-85A3-37B34B06F10E}"/>
              </a:ext>
            </a:extLst>
          </p:cNvPr>
          <p:cNvSpPr>
            <a:spLocks noGrp="1"/>
          </p:cNvSpPr>
          <p:nvPr>
            <p:ph type="body" sz="quarter" idx="13" hasCustomPrompt="1"/>
          </p:nvPr>
        </p:nvSpPr>
        <p:spPr>
          <a:xfrm>
            <a:off x="349250" y="963612"/>
            <a:ext cx="12744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2" name="Title">
            <a:extLst>
              <a:ext uri="{FF2B5EF4-FFF2-40B4-BE49-F238E27FC236}">
                <a16:creationId xmlns:a16="http://schemas.microsoft.com/office/drawing/2014/main" id="{C6B241EE-F6A9-45DB-9B0A-5482DDBC5D59}"/>
              </a:ext>
            </a:extLst>
          </p:cNvPr>
          <p:cNvSpPr>
            <a:spLocks noGrp="1"/>
          </p:cNvSpPr>
          <p:nvPr>
            <p:ph type="title" hasCustomPrompt="1"/>
          </p:nvPr>
        </p:nvSpPr>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2965599052"/>
      </p:ext>
    </p:extLst>
  </p:cSld>
  <p:clrMapOvr>
    <a:masterClrMapping/>
  </p:clrMapOvr>
  <p:extLst>
    <p:ext uri="{DCECCB84-F9BA-43D5-87BE-67443E8EF086}">
      <p15:sldGuideLst xmlns:p15="http://schemas.microsoft.com/office/powerpoint/2012/main">
        <p15:guide id="1" pos="8249">
          <p15:clr>
            <a:srgbClr val="A4A3A4"/>
          </p15:clr>
        </p15:guide>
        <p15:guide id="3" orient="horz" pos="4328">
          <p15:clr>
            <a:srgbClr val="A4A3A4"/>
          </p15:clr>
        </p15:guide>
        <p15:guide id="4" orient="horz" pos="945">
          <p15:clr>
            <a:srgbClr val="A4A3A4"/>
          </p15:clr>
        </p15:guide>
        <p15:guide id="5" orient="horz" pos="4235">
          <p15:clr>
            <a:srgbClr val="A4A3A4"/>
          </p15:clr>
        </p15:guide>
        <p15:guide id="6" orient="horz" pos="834">
          <p15:clr>
            <a:srgbClr val="A4A3A4"/>
          </p15:clr>
        </p15:guide>
        <p15:guide id="7" orient="horz" pos="561">
          <p15:clr>
            <a:srgbClr val="A4A3A4"/>
          </p15:clr>
        </p15:guide>
        <p15:guide id="8" orient="horz" pos="219">
          <p15:clr>
            <a:srgbClr val="A4A3A4"/>
          </p15:clr>
        </p15:guide>
        <p15:guide id="9" pos="219">
          <p15:clr>
            <a:srgbClr val="A4A3A4"/>
          </p15:clr>
        </p15:guide>
        <p15:guide id="10" orient="horz" pos="606">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rgbClr val="C3CDDC"/>
        </a:solidFill>
        <a:effectLst/>
      </p:bgPr>
    </p:bg>
    <p:spTree>
      <p:nvGrpSpPr>
        <p:cNvPr id="1" name=""/>
        <p:cNvGrpSpPr/>
        <p:nvPr/>
      </p:nvGrpSpPr>
      <p:grpSpPr>
        <a:xfrm>
          <a:off x="0" y="0"/>
          <a:ext cx="0" cy="0"/>
          <a:chOff x="0" y="0"/>
          <a:chExt cx="0" cy="0"/>
        </a:xfrm>
      </p:grpSpPr>
      <p:grpSp>
        <p:nvGrpSpPr>
          <p:cNvPr id="10" name="GROUP_ARC">
            <a:extLst>
              <a:ext uri="{FF2B5EF4-FFF2-40B4-BE49-F238E27FC236}">
                <a16:creationId xmlns:a16="http://schemas.microsoft.com/office/drawing/2014/main" id="{72135305-DBD1-4D7A-8D72-48CFFAA1DDC9}"/>
              </a:ext>
            </a:extLst>
          </p:cNvPr>
          <p:cNvGrpSpPr>
            <a:grpSpLocks noChangeAspect="1"/>
          </p:cNvGrpSpPr>
          <p:nvPr userDrawn="1"/>
        </p:nvGrpSpPr>
        <p:grpSpPr>
          <a:xfrm>
            <a:off x="-10" y="0"/>
            <a:ext cx="13439785" cy="7560000"/>
            <a:chOff x="0" y="0"/>
            <a:chExt cx="12191806" cy="6858000"/>
          </a:xfrm>
        </p:grpSpPr>
        <p:sp>
          <p:nvSpPr>
            <p:cNvPr id="8" name="Oval Bottom Left">
              <a:extLst>
                <a:ext uri="{FF2B5EF4-FFF2-40B4-BE49-F238E27FC236}">
                  <a16:creationId xmlns:a16="http://schemas.microsoft.com/office/drawing/2014/main" id="{03ADF5DE-6ACA-4304-AE96-C69F3E4C6496}"/>
                </a:ext>
              </a:extLst>
            </p:cNvPr>
            <p:cNvSpPr>
              <a:spLocks noChangeArrowheads="1"/>
            </p:cNvSpPr>
            <p:nvPr userDrawn="1"/>
          </p:nvSpPr>
          <p:spPr bwMode="auto">
            <a:xfrm>
              <a:off x="0" y="0"/>
              <a:ext cx="8535073" cy="6858000"/>
            </a:xfrm>
            <a:custGeom>
              <a:avLst/>
              <a:gdLst>
                <a:gd name="connsiteX0" fmla="*/ 0 w 1084667"/>
                <a:gd name="connsiteY0" fmla="*/ 0 h 871538"/>
                <a:gd name="connsiteX1" fmla="*/ 278570 w 1084667"/>
                <a:gd name="connsiteY1" fmla="*/ 0 h 871538"/>
                <a:gd name="connsiteX2" fmla="*/ 329218 w 1084667"/>
                <a:gd name="connsiteY2" fmla="*/ 29154 h 871538"/>
                <a:gd name="connsiteX3" fmla="*/ 1018488 w 1084667"/>
                <a:gd name="connsiteY3" fmla="*/ 746384 h 871538"/>
                <a:gd name="connsiteX4" fmla="*/ 1084667 w 1084667"/>
                <a:gd name="connsiteY4" fmla="*/ 871538 h 871538"/>
                <a:gd name="connsiteX5" fmla="*/ 0 w 1084667"/>
                <a:gd name="connsiteY5" fmla="*/ 871538 h 871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667" h="871538">
                  <a:moveTo>
                    <a:pt x="0" y="0"/>
                  </a:moveTo>
                  <a:lnTo>
                    <a:pt x="278570" y="0"/>
                  </a:lnTo>
                  <a:lnTo>
                    <a:pt x="329218" y="29154"/>
                  </a:lnTo>
                  <a:cubicBezTo>
                    <a:pt x="613321" y="208477"/>
                    <a:pt x="850564" y="455023"/>
                    <a:pt x="1018488" y="746384"/>
                  </a:cubicBezTo>
                  <a:lnTo>
                    <a:pt x="1084667" y="871538"/>
                  </a:lnTo>
                  <a:lnTo>
                    <a:pt x="0" y="871538"/>
                  </a:lnTo>
                  <a:close/>
                </a:path>
              </a:pathLst>
            </a:custGeom>
            <a:solidFill>
              <a:schemeClr val="bg1">
                <a:alpha val="30000"/>
              </a:schemeClr>
            </a:solidFill>
            <a:ln>
              <a:noFill/>
            </a:ln>
          </p:spPr>
          <p:txBody>
            <a:bodyPr vert="horz" wrap="square" lIns="91441" tIns="45720" rIns="91441" bIns="45720" numCol="1" anchor="t" anchorCtr="0" compatLnSpc="1">
              <a:prstTxWarp prst="textNoShape">
                <a:avLst/>
              </a:prstTxWarp>
              <a:noAutofit/>
            </a:bodyPr>
            <a:lstStyle/>
            <a:p>
              <a:pPr lvl="0"/>
              <a:endParaRPr lang="en-GB" sz="1800" dirty="0"/>
            </a:p>
          </p:txBody>
        </p:sp>
        <p:sp>
          <p:nvSpPr>
            <p:cNvPr id="9" name="Oval Top Right">
              <a:extLst>
                <a:ext uri="{FF2B5EF4-FFF2-40B4-BE49-F238E27FC236}">
                  <a16:creationId xmlns:a16="http://schemas.microsoft.com/office/drawing/2014/main" id="{336B59E9-E2D4-4B2C-9576-CE5377A4B6D6}"/>
                </a:ext>
              </a:extLst>
            </p:cNvPr>
            <p:cNvSpPr>
              <a:spLocks noChangeArrowheads="1"/>
            </p:cNvSpPr>
            <p:nvPr userDrawn="1"/>
          </p:nvSpPr>
          <p:spPr bwMode="auto">
            <a:xfrm>
              <a:off x="4257347" y="0"/>
              <a:ext cx="7934459" cy="3262818"/>
            </a:xfrm>
            <a:custGeom>
              <a:avLst/>
              <a:gdLst>
                <a:gd name="connsiteX0" fmla="*/ 0 w 1008339"/>
                <a:gd name="connsiteY0" fmla="*/ 0 h 414650"/>
                <a:gd name="connsiteX1" fmla="*/ 1008339 w 1008339"/>
                <a:gd name="connsiteY1" fmla="*/ 0 h 414650"/>
                <a:gd name="connsiteX2" fmla="*/ 1008339 w 1008339"/>
                <a:gd name="connsiteY2" fmla="*/ 414650 h 414650"/>
                <a:gd name="connsiteX3" fmla="*/ 951681 w 1008339"/>
                <a:gd name="connsiteY3" fmla="*/ 411795 h 414650"/>
                <a:gd name="connsiteX4" fmla="*/ 78719 w 1008339"/>
                <a:gd name="connsiteY4" fmla="*/ 66005 h 414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339" h="414650">
                  <a:moveTo>
                    <a:pt x="0" y="0"/>
                  </a:moveTo>
                  <a:lnTo>
                    <a:pt x="1008339" y="0"/>
                  </a:lnTo>
                  <a:lnTo>
                    <a:pt x="1008339" y="414650"/>
                  </a:lnTo>
                  <a:lnTo>
                    <a:pt x="951681" y="411795"/>
                  </a:lnTo>
                  <a:cubicBezTo>
                    <a:pt x="625225" y="378718"/>
                    <a:pt x="325657" y="254894"/>
                    <a:pt x="78719" y="66005"/>
                  </a:cubicBezTo>
                  <a:close/>
                </a:path>
              </a:pathLst>
            </a:custGeom>
            <a:solidFill>
              <a:schemeClr val="bg1">
                <a:alpha val="30000"/>
              </a:schemeClr>
            </a:solidFill>
            <a:ln>
              <a:noFill/>
            </a:ln>
          </p:spPr>
          <p:txBody>
            <a:bodyPr vert="horz" wrap="square" lIns="91441" tIns="45720" rIns="91441" bIns="45720" numCol="1" anchor="t" anchorCtr="0" compatLnSpc="1">
              <a:prstTxWarp prst="textNoShape">
                <a:avLst/>
              </a:prstTxWarp>
              <a:noAutofit/>
            </a:bodyPr>
            <a:lstStyle/>
            <a:p>
              <a:pPr lvl="0"/>
              <a:endParaRPr lang="en-GB" sz="1800" dirty="0"/>
            </a:p>
          </p:txBody>
        </p:sp>
      </p:grpSp>
      <p:sp>
        <p:nvSpPr>
          <p:cNvPr id="6" name="Slide Number Placeholder">
            <a:extLst>
              <a:ext uri="{FF2B5EF4-FFF2-40B4-BE49-F238E27FC236}">
                <a16:creationId xmlns:a16="http://schemas.microsoft.com/office/drawing/2014/main" id="{1709F815-4183-410D-AD6B-95F626655896}"/>
              </a:ext>
            </a:extLst>
          </p:cNvPr>
          <p:cNvSpPr>
            <a:spLocks noGrp="1"/>
          </p:cNvSpPr>
          <p:nvPr>
            <p:ph type="sldNum" sz="quarter" idx="12"/>
          </p:nvPr>
        </p:nvSpPr>
        <p:spPr/>
        <p:txBody>
          <a:bodyPr/>
          <a:lstStyle>
            <a:lvl1pPr>
              <a:defRPr>
                <a:solidFill>
                  <a:srgbClr val="28465F"/>
                </a:solidFill>
              </a:defRPr>
            </a:lvl1pPr>
          </a:lstStyle>
          <a:p>
            <a:fld id="{C30A1311-C316-4992-B31B-E2EB28E45515}" type="slidenum">
              <a:rPr lang="en-GB" smtClean="0"/>
              <a:pPr/>
              <a:t>‹#›</a:t>
            </a:fld>
            <a:endParaRPr lang="en-GB"/>
          </a:p>
        </p:txBody>
      </p:sp>
      <p:sp>
        <p:nvSpPr>
          <p:cNvPr id="5" name="Footer Placeholder">
            <a:extLst>
              <a:ext uri="{FF2B5EF4-FFF2-40B4-BE49-F238E27FC236}">
                <a16:creationId xmlns:a16="http://schemas.microsoft.com/office/drawing/2014/main" id="{CC86EF21-AE3E-4698-8F01-5402F1717BA1}"/>
              </a:ext>
            </a:extLst>
          </p:cNvPr>
          <p:cNvSpPr>
            <a:spLocks noGrp="1"/>
          </p:cNvSpPr>
          <p:nvPr>
            <p:ph type="ftr" sz="quarter" idx="11"/>
          </p:nvPr>
        </p:nvSpPr>
        <p:spPr/>
        <p:txBody>
          <a:bodyPr/>
          <a:lstStyle>
            <a:lvl1pPr>
              <a:defRPr>
                <a:solidFill>
                  <a:srgbClr val="28465F"/>
                </a:solidFill>
              </a:defRPr>
            </a:lvl1pPr>
          </a:lstStyle>
          <a:p>
            <a:endParaRPr lang="en-GB"/>
          </a:p>
        </p:txBody>
      </p:sp>
      <p:sp>
        <p:nvSpPr>
          <p:cNvPr id="7" name="Nest">
            <a:extLst>
              <a:ext uri="{FF2B5EF4-FFF2-40B4-BE49-F238E27FC236}">
                <a16:creationId xmlns:a16="http://schemas.microsoft.com/office/drawing/2014/main" id="{CBBB80D1-142E-45E4-A011-23B85A2661F9}"/>
              </a:ext>
            </a:extLst>
          </p:cNvPr>
          <p:cNvSpPr/>
          <p:nvPr userDrawn="1"/>
        </p:nvSpPr>
        <p:spPr>
          <a:xfrm>
            <a:off x="349199" y="7304075"/>
            <a:ext cx="277320" cy="1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noAutofit/>
          </a:bodyPr>
          <a:lstStyle/>
          <a:p>
            <a:pPr marL="0" indent="0" algn="l">
              <a:buNone/>
            </a:pPr>
            <a:r>
              <a:rPr lang="en-GB" sz="1000" b="1" dirty="0">
                <a:solidFill>
                  <a:srgbClr val="28465F"/>
                </a:solidFill>
              </a:rPr>
              <a:t>Nest</a:t>
            </a:r>
          </a:p>
        </p:txBody>
      </p:sp>
      <p:sp>
        <p:nvSpPr>
          <p:cNvPr id="3" name="Text Placeholder">
            <a:extLst>
              <a:ext uri="{FF2B5EF4-FFF2-40B4-BE49-F238E27FC236}">
                <a16:creationId xmlns:a16="http://schemas.microsoft.com/office/drawing/2014/main" id="{BDF69D0B-A7E6-4EB2-9281-D708AAA9F7A3}"/>
              </a:ext>
            </a:extLst>
          </p:cNvPr>
          <p:cNvSpPr>
            <a:spLocks noGrp="1"/>
          </p:cNvSpPr>
          <p:nvPr>
            <p:ph type="body" idx="1"/>
          </p:nvPr>
        </p:nvSpPr>
        <p:spPr>
          <a:xfrm>
            <a:off x="432000" y="4284334"/>
            <a:ext cx="12548038" cy="432000"/>
          </a:xfrm>
        </p:spPr>
        <p:txBody>
          <a:bodyPr/>
          <a:lstStyle>
            <a:lvl1pPr marL="0" indent="0" algn="ctr">
              <a:buNone/>
              <a:defRPr sz="2400">
                <a:solidFill>
                  <a:srgbClr val="28465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a:extLst>
              <a:ext uri="{FF2B5EF4-FFF2-40B4-BE49-F238E27FC236}">
                <a16:creationId xmlns:a16="http://schemas.microsoft.com/office/drawing/2014/main" id="{B1C9E89D-1571-49B6-A680-FCB496F22364}"/>
              </a:ext>
            </a:extLst>
          </p:cNvPr>
          <p:cNvSpPr>
            <a:spLocks noGrp="1"/>
          </p:cNvSpPr>
          <p:nvPr>
            <p:ph type="title"/>
          </p:nvPr>
        </p:nvSpPr>
        <p:spPr>
          <a:xfrm>
            <a:off x="432000" y="2274136"/>
            <a:ext cx="12561994" cy="1800000"/>
          </a:xfrm>
        </p:spPr>
        <p:txBody>
          <a:bodyPr anchor="b"/>
          <a:lstStyle>
            <a:lvl1pPr algn="ctr">
              <a:defRPr sz="4800">
                <a:solidFill>
                  <a:srgbClr val="28465F"/>
                </a:solidFill>
              </a:defRPr>
            </a:lvl1pPr>
          </a:lstStyle>
          <a:p>
            <a:r>
              <a:rPr lang="en-US"/>
              <a:t>Click to edit Master title style</a:t>
            </a:r>
            <a:endParaRPr lang="en-GB" dirty="0"/>
          </a:p>
        </p:txBody>
      </p:sp>
    </p:spTree>
    <p:extLst>
      <p:ext uri="{BB962C8B-B14F-4D97-AF65-F5344CB8AC3E}">
        <p14:creationId xmlns:p14="http://schemas.microsoft.com/office/powerpoint/2010/main" val="4032283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Slide Number Placeholder">
            <a:extLst>
              <a:ext uri="{FF2B5EF4-FFF2-40B4-BE49-F238E27FC236}">
                <a16:creationId xmlns:a16="http://schemas.microsoft.com/office/drawing/2014/main" id="{03735391-746F-43CE-8533-822FDECA146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6" name="Footer Placeholder">
            <a:extLst>
              <a:ext uri="{FF2B5EF4-FFF2-40B4-BE49-F238E27FC236}">
                <a16:creationId xmlns:a16="http://schemas.microsoft.com/office/drawing/2014/main" id="{663C73B5-A260-4311-AA85-BC1C139DBF08}"/>
              </a:ext>
            </a:extLst>
          </p:cNvPr>
          <p:cNvSpPr>
            <a:spLocks noGrp="1"/>
          </p:cNvSpPr>
          <p:nvPr>
            <p:ph type="ftr" sz="quarter" idx="11"/>
          </p:nvPr>
        </p:nvSpPr>
        <p:spPr/>
        <p:txBody>
          <a:bodyPr/>
          <a:lstStyle/>
          <a:p>
            <a:endParaRPr lang="en-GB"/>
          </a:p>
        </p:txBody>
      </p:sp>
      <p:sp>
        <p:nvSpPr>
          <p:cNvPr id="11" name="Source 2">
            <a:extLst>
              <a:ext uri="{FF2B5EF4-FFF2-40B4-BE49-F238E27FC236}">
                <a16:creationId xmlns:a16="http://schemas.microsoft.com/office/drawing/2014/main" id="{33C6A89A-DEEE-407D-8F94-1BAA0FC73BC1}"/>
              </a:ext>
            </a:extLst>
          </p:cNvPr>
          <p:cNvSpPr>
            <a:spLocks noGrp="1"/>
          </p:cNvSpPr>
          <p:nvPr>
            <p:ph type="body" sz="quarter" idx="15" hasCustomPrompt="1"/>
          </p:nvPr>
        </p:nvSpPr>
        <p:spPr>
          <a:xfrm>
            <a:off x="6937250" y="6723579"/>
            <a:ext cx="6156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10" name="Source 1">
            <a:extLst>
              <a:ext uri="{FF2B5EF4-FFF2-40B4-BE49-F238E27FC236}">
                <a16:creationId xmlns:a16="http://schemas.microsoft.com/office/drawing/2014/main" id="{AF5A387F-4A27-48FD-AC53-73730C70AECB}"/>
              </a:ext>
            </a:extLst>
          </p:cNvPr>
          <p:cNvSpPr>
            <a:spLocks noGrp="1"/>
          </p:cNvSpPr>
          <p:nvPr>
            <p:ph type="body" sz="quarter" idx="14" hasCustomPrompt="1"/>
          </p:nvPr>
        </p:nvSpPr>
        <p:spPr>
          <a:xfrm>
            <a:off x="347927" y="6723579"/>
            <a:ext cx="6156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4" name="Content Placeholder 2">
            <a:extLst>
              <a:ext uri="{FF2B5EF4-FFF2-40B4-BE49-F238E27FC236}">
                <a16:creationId xmlns:a16="http://schemas.microsoft.com/office/drawing/2014/main" id="{1C2B7B30-7635-4053-B1F9-E86AA8F868BC}"/>
              </a:ext>
            </a:extLst>
          </p:cNvPr>
          <p:cNvSpPr>
            <a:spLocks noGrp="1"/>
          </p:cNvSpPr>
          <p:nvPr>
            <p:ph sz="half" idx="2"/>
          </p:nvPr>
        </p:nvSpPr>
        <p:spPr>
          <a:xfrm>
            <a:off x="6937250" y="1501196"/>
            <a:ext cx="6156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Content Placeholder 1">
            <a:extLst>
              <a:ext uri="{FF2B5EF4-FFF2-40B4-BE49-F238E27FC236}">
                <a16:creationId xmlns:a16="http://schemas.microsoft.com/office/drawing/2014/main" id="{A95987AD-7CA4-4676-AF39-FA61878E600D}"/>
              </a:ext>
            </a:extLst>
          </p:cNvPr>
          <p:cNvSpPr>
            <a:spLocks noGrp="1"/>
          </p:cNvSpPr>
          <p:nvPr>
            <p:ph sz="half" idx="1"/>
          </p:nvPr>
        </p:nvSpPr>
        <p:spPr>
          <a:xfrm>
            <a:off x="349250" y="1501196"/>
            <a:ext cx="6156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Subtitle">
            <a:extLst>
              <a:ext uri="{FF2B5EF4-FFF2-40B4-BE49-F238E27FC236}">
                <a16:creationId xmlns:a16="http://schemas.microsoft.com/office/drawing/2014/main" id="{7010D391-917F-4136-A93F-C105240E6C07}"/>
              </a:ext>
            </a:extLst>
          </p:cNvPr>
          <p:cNvSpPr>
            <a:spLocks noGrp="1"/>
          </p:cNvSpPr>
          <p:nvPr>
            <p:ph type="body" sz="quarter" idx="13" hasCustomPrompt="1"/>
          </p:nvPr>
        </p:nvSpPr>
        <p:spPr>
          <a:xfrm>
            <a:off x="349250" y="963612"/>
            <a:ext cx="12744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2" name="Title">
            <a:extLst>
              <a:ext uri="{FF2B5EF4-FFF2-40B4-BE49-F238E27FC236}">
                <a16:creationId xmlns:a16="http://schemas.microsoft.com/office/drawing/2014/main" id="{9B0E1B74-16B4-4983-81C8-62914998CFD9}"/>
              </a:ext>
            </a:extLst>
          </p:cNvPr>
          <p:cNvSpPr>
            <a:spLocks noGrp="1"/>
          </p:cNvSpPr>
          <p:nvPr>
            <p:ph type="title" hasCustomPrompt="1"/>
          </p:nvPr>
        </p:nvSpPr>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1050389119"/>
      </p:ext>
    </p:extLst>
  </p:cSld>
  <p:clrMapOvr>
    <a:masterClrMapping/>
  </p:clrMapOvr>
  <p:extLst>
    <p:ext uri="{DCECCB84-F9BA-43D5-87BE-67443E8EF086}">
      <p15:sldGuideLst xmlns:p15="http://schemas.microsoft.com/office/powerpoint/2012/main">
        <p15:guide id="1" pos="219">
          <p15:clr>
            <a:srgbClr val="A4A3A4"/>
          </p15:clr>
        </p15:guide>
        <p15:guide id="2" orient="horz" pos="219">
          <p15:clr>
            <a:srgbClr val="A4A3A4"/>
          </p15:clr>
        </p15:guide>
        <p15:guide id="3" orient="horz" pos="561">
          <p15:clr>
            <a:srgbClr val="A4A3A4"/>
          </p15:clr>
        </p15:guide>
        <p15:guide id="4" orient="horz" pos="606">
          <p15:clr>
            <a:srgbClr val="A4A3A4"/>
          </p15:clr>
        </p15:guide>
        <p15:guide id="5" orient="horz" pos="834">
          <p15:clr>
            <a:srgbClr val="A4A3A4"/>
          </p15:clr>
        </p15:guide>
        <p15:guide id="6" orient="horz" pos="945">
          <p15:clr>
            <a:srgbClr val="A4A3A4"/>
          </p15:clr>
        </p15:guide>
        <p15:guide id="8" orient="horz" pos="4328">
          <p15:clr>
            <a:srgbClr val="A4A3A4"/>
          </p15:clr>
        </p15:guide>
        <p15:guide id="9" orient="horz" pos="4235">
          <p15:clr>
            <a:srgbClr val="A4A3A4"/>
          </p15:clr>
        </p15:guide>
        <p15:guide id="10" pos="4098">
          <p15:clr>
            <a:srgbClr val="A4A3A4"/>
          </p15:clr>
        </p15:guide>
        <p15:guide id="11" pos="4369">
          <p15:clr>
            <a:srgbClr val="A4A3A4"/>
          </p15:clr>
        </p15:guide>
        <p15:guide id="12" pos="8249">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 Content">
    <p:spTree>
      <p:nvGrpSpPr>
        <p:cNvPr id="1" name=""/>
        <p:cNvGrpSpPr/>
        <p:nvPr/>
      </p:nvGrpSpPr>
      <p:grpSpPr>
        <a:xfrm>
          <a:off x="0" y="0"/>
          <a:ext cx="0" cy="0"/>
          <a:chOff x="0" y="0"/>
          <a:chExt cx="0" cy="0"/>
        </a:xfrm>
      </p:grpSpPr>
      <p:sp>
        <p:nvSpPr>
          <p:cNvPr id="7" name="Slide Number Placeholder">
            <a:extLst>
              <a:ext uri="{FF2B5EF4-FFF2-40B4-BE49-F238E27FC236}">
                <a16:creationId xmlns:a16="http://schemas.microsoft.com/office/drawing/2014/main" id="{03735391-746F-43CE-8533-822FDECA146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6" name="Footer Placeholder">
            <a:extLst>
              <a:ext uri="{FF2B5EF4-FFF2-40B4-BE49-F238E27FC236}">
                <a16:creationId xmlns:a16="http://schemas.microsoft.com/office/drawing/2014/main" id="{663C73B5-A260-4311-AA85-BC1C139DBF08}"/>
              </a:ext>
            </a:extLst>
          </p:cNvPr>
          <p:cNvSpPr>
            <a:spLocks noGrp="1"/>
          </p:cNvSpPr>
          <p:nvPr>
            <p:ph type="ftr" sz="quarter" idx="11"/>
          </p:nvPr>
        </p:nvSpPr>
        <p:spPr/>
        <p:txBody>
          <a:bodyPr/>
          <a:lstStyle/>
          <a:p>
            <a:endParaRPr lang="en-GB"/>
          </a:p>
        </p:txBody>
      </p:sp>
      <p:sp>
        <p:nvSpPr>
          <p:cNvPr id="11" name="Source 2">
            <a:extLst>
              <a:ext uri="{FF2B5EF4-FFF2-40B4-BE49-F238E27FC236}">
                <a16:creationId xmlns:a16="http://schemas.microsoft.com/office/drawing/2014/main" id="{33C6A89A-DEEE-407D-8F94-1BAA0FC73BC1}"/>
              </a:ext>
            </a:extLst>
          </p:cNvPr>
          <p:cNvSpPr>
            <a:spLocks noGrp="1"/>
          </p:cNvSpPr>
          <p:nvPr>
            <p:ph type="body" sz="quarter" idx="15" hasCustomPrompt="1"/>
          </p:nvPr>
        </p:nvSpPr>
        <p:spPr>
          <a:xfrm>
            <a:off x="4740289" y="6723579"/>
            <a:ext cx="8352961"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10" name="Source 1">
            <a:extLst>
              <a:ext uri="{FF2B5EF4-FFF2-40B4-BE49-F238E27FC236}">
                <a16:creationId xmlns:a16="http://schemas.microsoft.com/office/drawing/2014/main" id="{AF5A387F-4A27-48FD-AC53-73730C70AECB}"/>
              </a:ext>
            </a:extLst>
          </p:cNvPr>
          <p:cNvSpPr>
            <a:spLocks noGrp="1"/>
          </p:cNvSpPr>
          <p:nvPr>
            <p:ph type="body" sz="quarter" idx="14" hasCustomPrompt="1"/>
          </p:nvPr>
        </p:nvSpPr>
        <p:spPr>
          <a:xfrm>
            <a:off x="347927" y="6723579"/>
            <a:ext cx="3960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4" name="Content Placeholder 2">
            <a:extLst>
              <a:ext uri="{FF2B5EF4-FFF2-40B4-BE49-F238E27FC236}">
                <a16:creationId xmlns:a16="http://schemas.microsoft.com/office/drawing/2014/main" id="{1C2B7B30-7635-4053-B1F9-E86AA8F868BC}"/>
              </a:ext>
            </a:extLst>
          </p:cNvPr>
          <p:cNvSpPr>
            <a:spLocks noGrp="1"/>
          </p:cNvSpPr>
          <p:nvPr>
            <p:ph sz="half" idx="2"/>
          </p:nvPr>
        </p:nvSpPr>
        <p:spPr>
          <a:xfrm>
            <a:off x="4740289" y="1501196"/>
            <a:ext cx="8352961"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Content Placeholder 1">
            <a:extLst>
              <a:ext uri="{FF2B5EF4-FFF2-40B4-BE49-F238E27FC236}">
                <a16:creationId xmlns:a16="http://schemas.microsoft.com/office/drawing/2014/main" id="{A95987AD-7CA4-4676-AF39-FA61878E600D}"/>
              </a:ext>
            </a:extLst>
          </p:cNvPr>
          <p:cNvSpPr>
            <a:spLocks noGrp="1"/>
          </p:cNvSpPr>
          <p:nvPr>
            <p:ph sz="half" idx="1"/>
          </p:nvPr>
        </p:nvSpPr>
        <p:spPr>
          <a:xfrm>
            <a:off x="349250" y="1501196"/>
            <a:ext cx="3960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Subtitle">
            <a:extLst>
              <a:ext uri="{FF2B5EF4-FFF2-40B4-BE49-F238E27FC236}">
                <a16:creationId xmlns:a16="http://schemas.microsoft.com/office/drawing/2014/main" id="{7010D391-917F-4136-A93F-C105240E6C07}"/>
              </a:ext>
            </a:extLst>
          </p:cNvPr>
          <p:cNvSpPr>
            <a:spLocks noGrp="1"/>
          </p:cNvSpPr>
          <p:nvPr>
            <p:ph type="body" sz="quarter" idx="13" hasCustomPrompt="1"/>
          </p:nvPr>
        </p:nvSpPr>
        <p:spPr>
          <a:xfrm>
            <a:off x="349250" y="963612"/>
            <a:ext cx="12744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2" name="Title">
            <a:extLst>
              <a:ext uri="{FF2B5EF4-FFF2-40B4-BE49-F238E27FC236}">
                <a16:creationId xmlns:a16="http://schemas.microsoft.com/office/drawing/2014/main" id="{9B0E1B74-16B4-4983-81C8-62914998CFD9}"/>
              </a:ext>
            </a:extLst>
          </p:cNvPr>
          <p:cNvSpPr>
            <a:spLocks noGrp="1"/>
          </p:cNvSpPr>
          <p:nvPr>
            <p:ph type="title" hasCustomPrompt="1"/>
          </p:nvPr>
        </p:nvSpPr>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560249381"/>
      </p:ext>
    </p:extLst>
  </p:cSld>
  <p:clrMapOvr>
    <a:masterClrMapping/>
  </p:clrMapOvr>
  <p:extLst>
    <p:ext uri="{DCECCB84-F9BA-43D5-87BE-67443E8EF086}">
      <p15:sldGuideLst xmlns:p15="http://schemas.microsoft.com/office/powerpoint/2012/main">
        <p15:guide id="1" pos="219" userDrawn="1">
          <p15:clr>
            <a:srgbClr val="A4A3A4"/>
          </p15:clr>
        </p15:guide>
        <p15:guide id="2" orient="horz" pos="219" userDrawn="1">
          <p15:clr>
            <a:srgbClr val="A4A3A4"/>
          </p15:clr>
        </p15:guide>
        <p15:guide id="3" pos="2715" userDrawn="1">
          <p15:clr>
            <a:srgbClr val="A4A3A4"/>
          </p15:clr>
        </p15:guide>
        <p15:guide id="4" pos="2987" userDrawn="1">
          <p15:clr>
            <a:srgbClr val="A4A3A4"/>
          </p15:clr>
        </p15:guide>
        <p15:guide id="5" pos="8249" userDrawn="1">
          <p15:clr>
            <a:srgbClr val="A4A3A4"/>
          </p15:clr>
        </p15:guide>
        <p15:guide id="6" orient="horz" pos="561" userDrawn="1">
          <p15:clr>
            <a:srgbClr val="A4A3A4"/>
          </p15:clr>
        </p15:guide>
        <p15:guide id="7" orient="horz" pos="606" userDrawn="1">
          <p15:clr>
            <a:srgbClr val="A4A3A4"/>
          </p15:clr>
        </p15:guide>
        <p15:guide id="8" orient="horz" pos="834" userDrawn="1">
          <p15:clr>
            <a:srgbClr val="A4A3A4"/>
          </p15:clr>
        </p15:guide>
        <p15:guide id="9" orient="horz" pos="945" userDrawn="1">
          <p15:clr>
            <a:srgbClr val="A4A3A4"/>
          </p15:clr>
        </p15:guide>
        <p15:guide id="10" orient="horz" pos="4235" userDrawn="1">
          <p15:clr>
            <a:srgbClr val="A4A3A4"/>
          </p15:clr>
        </p15:guide>
        <p15:guide id="11" orient="horz" pos="4328" userDrawn="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1 Content">
    <p:spTree>
      <p:nvGrpSpPr>
        <p:cNvPr id="1" name=""/>
        <p:cNvGrpSpPr/>
        <p:nvPr/>
      </p:nvGrpSpPr>
      <p:grpSpPr>
        <a:xfrm>
          <a:off x="0" y="0"/>
          <a:ext cx="0" cy="0"/>
          <a:chOff x="0" y="0"/>
          <a:chExt cx="0" cy="0"/>
        </a:xfrm>
      </p:grpSpPr>
      <p:sp>
        <p:nvSpPr>
          <p:cNvPr id="7" name="Slide Number Placeholder">
            <a:extLst>
              <a:ext uri="{FF2B5EF4-FFF2-40B4-BE49-F238E27FC236}">
                <a16:creationId xmlns:a16="http://schemas.microsoft.com/office/drawing/2014/main" id="{03735391-746F-43CE-8533-822FDECA146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6" name="Footer Placeholder">
            <a:extLst>
              <a:ext uri="{FF2B5EF4-FFF2-40B4-BE49-F238E27FC236}">
                <a16:creationId xmlns:a16="http://schemas.microsoft.com/office/drawing/2014/main" id="{663C73B5-A260-4311-AA85-BC1C139DBF08}"/>
              </a:ext>
            </a:extLst>
          </p:cNvPr>
          <p:cNvSpPr>
            <a:spLocks noGrp="1"/>
          </p:cNvSpPr>
          <p:nvPr>
            <p:ph type="ftr" sz="quarter" idx="11"/>
          </p:nvPr>
        </p:nvSpPr>
        <p:spPr/>
        <p:txBody>
          <a:bodyPr/>
          <a:lstStyle/>
          <a:p>
            <a:endParaRPr lang="en-GB"/>
          </a:p>
        </p:txBody>
      </p:sp>
      <p:sp>
        <p:nvSpPr>
          <p:cNvPr id="11" name="Source 2">
            <a:extLst>
              <a:ext uri="{FF2B5EF4-FFF2-40B4-BE49-F238E27FC236}">
                <a16:creationId xmlns:a16="http://schemas.microsoft.com/office/drawing/2014/main" id="{33C6A89A-DEEE-407D-8F94-1BAA0FC73BC1}"/>
              </a:ext>
            </a:extLst>
          </p:cNvPr>
          <p:cNvSpPr>
            <a:spLocks noGrp="1"/>
          </p:cNvSpPr>
          <p:nvPr>
            <p:ph type="body" sz="quarter" idx="15" hasCustomPrompt="1"/>
          </p:nvPr>
        </p:nvSpPr>
        <p:spPr>
          <a:xfrm>
            <a:off x="9133199" y="6723579"/>
            <a:ext cx="3960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10" name="Source 1">
            <a:extLst>
              <a:ext uri="{FF2B5EF4-FFF2-40B4-BE49-F238E27FC236}">
                <a16:creationId xmlns:a16="http://schemas.microsoft.com/office/drawing/2014/main" id="{AF5A387F-4A27-48FD-AC53-73730C70AECB}"/>
              </a:ext>
            </a:extLst>
          </p:cNvPr>
          <p:cNvSpPr>
            <a:spLocks noGrp="1"/>
          </p:cNvSpPr>
          <p:nvPr>
            <p:ph type="body" sz="quarter" idx="14" hasCustomPrompt="1"/>
          </p:nvPr>
        </p:nvSpPr>
        <p:spPr>
          <a:xfrm>
            <a:off x="347927" y="6723579"/>
            <a:ext cx="8352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4" name="Content Placeholder 2">
            <a:extLst>
              <a:ext uri="{FF2B5EF4-FFF2-40B4-BE49-F238E27FC236}">
                <a16:creationId xmlns:a16="http://schemas.microsoft.com/office/drawing/2014/main" id="{1C2B7B30-7635-4053-B1F9-E86AA8F868BC}"/>
              </a:ext>
            </a:extLst>
          </p:cNvPr>
          <p:cNvSpPr>
            <a:spLocks noGrp="1"/>
          </p:cNvSpPr>
          <p:nvPr>
            <p:ph sz="half" idx="2"/>
          </p:nvPr>
        </p:nvSpPr>
        <p:spPr>
          <a:xfrm>
            <a:off x="9133199" y="1501196"/>
            <a:ext cx="3960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Content Placeholder 1">
            <a:extLst>
              <a:ext uri="{FF2B5EF4-FFF2-40B4-BE49-F238E27FC236}">
                <a16:creationId xmlns:a16="http://schemas.microsoft.com/office/drawing/2014/main" id="{A95987AD-7CA4-4676-AF39-FA61878E600D}"/>
              </a:ext>
            </a:extLst>
          </p:cNvPr>
          <p:cNvSpPr>
            <a:spLocks noGrp="1"/>
          </p:cNvSpPr>
          <p:nvPr>
            <p:ph sz="half" idx="1"/>
          </p:nvPr>
        </p:nvSpPr>
        <p:spPr>
          <a:xfrm>
            <a:off x="349250" y="1501196"/>
            <a:ext cx="8352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Subtitle">
            <a:extLst>
              <a:ext uri="{FF2B5EF4-FFF2-40B4-BE49-F238E27FC236}">
                <a16:creationId xmlns:a16="http://schemas.microsoft.com/office/drawing/2014/main" id="{7010D391-917F-4136-A93F-C105240E6C07}"/>
              </a:ext>
            </a:extLst>
          </p:cNvPr>
          <p:cNvSpPr>
            <a:spLocks noGrp="1"/>
          </p:cNvSpPr>
          <p:nvPr>
            <p:ph type="body" sz="quarter" idx="13" hasCustomPrompt="1"/>
          </p:nvPr>
        </p:nvSpPr>
        <p:spPr>
          <a:xfrm>
            <a:off x="349250" y="963612"/>
            <a:ext cx="12744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2" name="Title">
            <a:extLst>
              <a:ext uri="{FF2B5EF4-FFF2-40B4-BE49-F238E27FC236}">
                <a16:creationId xmlns:a16="http://schemas.microsoft.com/office/drawing/2014/main" id="{9B0E1B74-16B4-4983-81C8-62914998CFD9}"/>
              </a:ext>
            </a:extLst>
          </p:cNvPr>
          <p:cNvSpPr>
            <a:spLocks noGrp="1"/>
          </p:cNvSpPr>
          <p:nvPr>
            <p:ph type="title" hasCustomPrompt="1"/>
          </p:nvPr>
        </p:nvSpPr>
        <p:spPr>
          <a:xfrm>
            <a:off x="349199" y="349200"/>
            <a:ext cx="12744000" cy="539991"/>
          </a:xfrm>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324840720"/>
      </p:ext>
    </p:extLst>
  </p:cSld>
  <p:clrMapOvr>
    <a:masterClrMapping/>
  </p:clrMapOvr>
  <p:extLst>
    <p:ext uri="{DCECCB84-F9BA-43D5-87BE-67443E8EF086}">
      <p15:sldGuideLst xmlns:p15="http://schemas.microsoft.com/office/powerpoint/2012/main">
        <p15:guide id="1" pos="219" userDrawn="1">
          <p15:clr>
            <a:srgbClr val="A4A3A4"/>
          </p15:clr>
        </p15:guide>
        <p15:guide id="2" orient="horz" pos="219" userDrawn="1">
          <p15:clr>
            <a:srgbClr val="A4A3A4"/>
          </p15:clr>
        </p15:guide>
        <p15:guide id="3" pos="8249" userDrawn="1">
          <p15:clr>
            <a:srgbClr val="A4A3A4"/>
          </p15:clr>
        </p15:guide>
        <p15:guide id="4" orient="horz" pos="561" userDrawn="1">
          <p15:clr>
            <a:srgbClr val="A4A3A4"/>
          </p15:clr>
        </p15:guide>
        <p15:guide id="5" orient="horz" pos="606" userDrawn="1">
          <p15:clr>
            <a:srgbClr val="A4A3A4"/>
          </p15:clr>
        </p15:guide>
        <p15:guide id="6" orient="horz" pos="834" userDrawn="1">
          <p15:clr>
            <a:srgbClr val="A4A3A4"/>
          </p15:clr>
        </p15:guide>
        <p15:guide id="7" orient="horz" pos="945" userDrawn="1">
          <p15:clr>
            <a:srgbClr val="A4A3A4"/>
          </p15:clr>
        </p15:guide>
        <p15:guide id="8" orient="horz" pos="4235" userDrawn="1">
          <p15:clr>
            <a:srgbClr val="A4A3A4"/>
          </p15:clr>
        </p15:guide>
        <p15:guide id="9" orient="horz" pos="4328" userDrawn="1">
          <p15:clr>
            <a:srgbClr val="A4A3A4"/>
          </p15:clr>
        </p15:guide>
        <p15:guide id="10" pos="5483" userDrawn="1">
          <p15:clr>
            <a:srgbClr val="A4A3A4"/>
          </p15:clr>
        </p15:guide>
        <p15:guide id="11" pos="5753" userDrawn="1">
          <p15:clr>
            <a:srgbClr val="A4A3A4"/>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7" name="Slide Number Placeholder">
            <a:extLst>
              <a:ext uri="{FF2B5EF4-FFF2-40B4-BE49-F238E27FC236}">
                <a16:creationId xmlns:a16="http://schemas.microsoft.com/office/drawing/2014/main" id="{03735391-746F-43CE-8533-822FDECA1464}"/>
              </a:ext>
            </a:extLst>
          </p:cNvPr>
          <p:cNvSpPr>
            <a:spLocks noGrp="1"/>
          </p:cNvSpPr>
          <p:nvPr>
            <p:ph type="sldNum" sz="quarter" idx="12"/>
          </p:nvPr>
        </p:nvSpPr>
        <p:spPr/>
        <p:txBody>
          <a:bodyPr/>
          <a:lstStyle/>
          <a:p>
            <a:fld id="{C30A1311-C316-4992-B31B-E2EB28E45515}" type="slidenum">
              <a:rPr lang="en-GB" smtClean="0"/>
              <a:t>‹#›</a:t>
            </a:fld>
            <a:endParaRPr lang="en-GB"/>
          </a:p>
        </p:txBody>
      </p:sp>
      <p:sp>
        <p:nvSpPr>
          <p:cNvPr id="6" name="Footer Placeholder">
            <a:extLst>
              <a:ext uri="{FF2B5EF4-FFF2-40B4-BE49-F238E27FC236}">
                <a16:creationId xmlns:a16="http://schemas.microsoft.com/office/drawing/2014/main" id="{663C73B5-A260-4311-AA85-BC1C139DBF08}"/>
              </a:ext>
            </a:extLst>
          </p:cNvPr>
          <p:cNvSpPr>
            <a:spLocks noGrp="1"/>
          </p:cNvSpPr>
          <p:nvPr>
            <p:ph type="ftr" sz="quarter" idx="11"/>
          </p:nvPr>
        </p:nvSpPr>
        <p:spPr/>
        <p:txBody>
          <a:bodyPr/>
          <a:lstStyle/>
          <a:p>
            <a:endParaRPr lang="en-GB"/>
          </a:p>
        </p:txBody>
      </p:sp>
      <p:sp>
        <p:nvSpPr>
          <p:cNvPr id="14" name="Source 3">
            <a:extLst>
              <a:ext uri="{FF2B5EF4-FFF2-40B4-BE49-F238E27FC236}">
                <a16:creationId xmlns:a16="http://schemas.microsoft.com/office/drawing/2014/main" id="{9AF500AB-0F59-4CF7-BEF2-6E30CAB127DD}"/>
              </a:ext>
            </a:extLst>
          </p:cNvPr>
          <p:cNvSpPr>
            <a:spLocks noGrp="1"/>
          </p:cNvSpPr>
          <p:nvPr>
            <p:ph type="body" sz="quarter" idx="17" hasCustomPrompt="1"/>
          </p:nvPr>
        </p:nvSpPr>
        <p:spPr>
          <a:xfrm>
            <a:off x="9133199" y="6723579"/>
            <a:ext cx="3960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11" name="Source 2">
            <a:extLst>
              <a:ext uri="{FF2B5EF4-FFF2-40B4-BE49-F238E27FC236}">
                <a16:creationId xmlns:a16="http://schemas.microsoft.com/office/drawing/2014/main" id="{33C6A89A-DEEE-407D-8F94-1BAA0FC73BC1}"/>
              </a:ext>
            </a:extLst>
          </p:cNvPr>
          <p:cNvSpPr>
            <a:spLocks noGrp="1"/>
          </p:cNvSpPr>
          <p:nvPr>
            <p:ph type="body" sz="quarter" idx="15" hasCustomPrompt="1"/>
          </p:nvPr>
        </p:nvSpPr>
        <p:spPr>
          <a:xfrm>
            <a:off x="4741612" y="6723579"/>
            <a:ext cx="3960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10" name="Source 1">
            <a:extLst>
              <a:ext uri="{FF2B5EF4-FFF2-40B4-BE49-F238E27FC236}">
                <a16:creationId xmlns:a16="http://schemas.microsoft.com/office/drawing/2014/main" id="{AF5A387F-4A27-48FD-AC53-73730C70AECB}"/>
              </a:ext>
            </a:extLst>
          </p:cNvPr>
          <p:cNvSpPr>
            <a:spLocks noGrp="1"/>
          </p:cNvSpPr>
          <p:nvPr>
            <p:ph type="body" sz="quarter" idx="14" hasCustomPrompt="1"/>
          </p:nvPr>
        </p:nvSpPr>
        <p:spPr>
          <a:xfrm>
            <a:off x="347927" y="6723579"/>
            <a:ext cx="3960000" cy="144000"/>
          </a:xfrm>
          <a:noFill/>
        </p:spPr>
        <p:txBody>
          <a:bodyPr anchor="b" anchorCtr="0"/>
          <a:lstStyle>
            <a:lvl1pPr marL="0" indent="0">
              <a:spcBef>
                <a:spcPts val="0"/>
              </a:spcBef>
              <a:buNone/>
              <a:defRPr sz="1000"/>
            </a:lvl1pPr>
            <a:lvl2pPr marL="0" indent="0">
              <a:spcBef>
                <a:spcPts val="0"/>
              </a:spcBef>
              <a:buNone/>
              <a:defRPr sz="1000"/>
            </a:lvl2pPr>
            <a:lvl3pPr marL="0" indent="0">
              <a:spcBef>
                <a:spcPts val="0"/>
              </a:spcBef>
              <a:buNone/>
              <a:defRPr sz="1000"/>
            </a:lvl3pPr>
            <a:lvl4pPr marL="0" indent="0">
              <a:spcBef>
                <a:spcPts val="0"/>
              </a:spcBef>
              <a:buNone/>
              <a:defRPr sz="1000"/>
            </a:lvl4pPr>
            <a:lvl5pPr marL="0" indent="0">
              <a:spcBef>
                <a:spcPts val="0"/>
              </a:spcBef>
              <a:buNone/>
              <a:defRPr sz="1000"/>
            </a:lvl5pPr>
            <a:lvl6pPr marL="0" indent="0">
              <a:spcBef>
                <a:spcPts val="0"/>
              </a:spcBef>
              <a:buNone/>
              <a:defRPr sz="1000"/>
            </a:lvl6pPr>
            <a:lvl7pPr marL="0" indent="0">
              <a:spcBef>
                <a:spcPts val="0"/>
              </a:spcBef>
              <a:buNone/>
              <a:defRPr sz="1000"/>
            </a:lvl7pPr>
            <a:lvl8pPr marL="0" indent="0">
              <a:spcBef>
                <a:spcPts val="0"/>
              </a:spcBef>
              <a:buNone/>
              <a:defRPr sz="1000"/>
            </a:lvl8pPr>
            <a:lvl9pPr marL="0" indent="0">
              <a:spcBef>
                <a:spcPts val="0"/>
              </a:spcBef>
              <a:buNone/>
              <a:defRPr sz="1000"/>
            </a:lvl9pPr>
          </a:lstStyle>
          <a:p>
            <a:pPr lvl="0"/>
            <a:r>
              <a:rPr lang="en-US" dirty="0"/>
              <a:t>Add source or notes</a:t>
            </a:r>
          </a:p>
        </p:txBody>
      </p:sp>
      <p:sp>
        <p:nvSpPr>
          <p:cNvPr id="9" name="Content Placeholder 3">
            <a:extLst>
              <a:ext uri="{FF2B5EF4-FFF2-40B4-BE49-F238E27FC236}">
                <a16:creationId xmlns:a16="http://schemas.microsoft.com/office/drawing/2014/main" id="{05C76C81-0E0A-4F50-A02C-34CC76C54775}"/>
              </a:ext>
            </a:extLst>
          </p:cNvPr>
          <p:cNvSpPr>
            <a:spLocks noGrp="1"/>
          </p:cNvSpPr>
          <p:nvPr>
            <p:ph sz="quarter" idx="16"/>
          </p:nvPr>
        </p:nvSpPr>
        <p:spPr>
          <a:xfrm>
            <a:off x="9133973" y="1501775"/>
            <a:ext cx="3960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2">
            <a:extLst>
              <a:ext uri="{FF2B5EF4-FFF2-40B4-BE49-F238E27FC236}">
                <a16:creationId xmlns:a16="http://schemas.microsoft.com/office/drawing/2014/main" id="{1C2B7B30-7635-4053-B1F9-E86AA8F868BC}"/>
              </a:ext>
            </a:extLst>
          </p:cNvPr>
          <p:cNvSpPr>
            <a:spLocks noGrp="1"/>
          </p:cNvSpPr>
          <p:nvPr>
            <p:ph sz="half" idx="2"/>
          </p:nvPr>
        </p:nvSpPr>
        <p:spPr>
          <a:xfrm>
            <a:off x="4741612" y="1501196"/>
            <a:ext cx="3960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Content Placeholder 1">
            <a:extLst>
              <a:ext uri="{FF2B5EF4-FFF2-40B4-BE49-F238E27FC236}">
                <a16:creationId xmlns:a16="http://schemas.microsoft.com/office/drawing/2014/main" id="{A95987AD-7CA4-4676-AF39-FA61878E600D}"/>
              </a:ext>
            </a:extLst>
          </p:cNvPr>
          <p:cNvSpPr>
            <a:spLocks noGrp="1"/>
          </p:cNvSpPr>
          <p:nvPr>
            <p:ph sz="half" idx="1"/>
          </p:nvPr>
        </p:nvSpPr>
        <p:spPr>
          <a:xfrm>
            <a:off x="349250" y="1501196"/>
            <a:ext cx="3960000" cy="52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Subtitle">
            <a:extLst>
              <a:ext uri="{FF2B5EF4-FFF2-40B4-BE49-F238E27FC236}">
                <a16:creationId xmlns:a16="http://schemas.microsoft.com/office/drawing/2014/main" id="{7010D391-917F-4136-A93F-C105240E6C07}"/>
              </a:ext>
            </a:extLst>
          </p:cNvPr>
          <p:cNvSpPr>
            <a:spLocks noGrp="1"/>
          </p:cNvSpPr>
          <p:nvPr>
            <p:ph type="body" sz="quarter" idx="13" hasCustomPrompt="1"/>
          </p:nvPr>
        </p:nvSpPr>
        <p:spPr>
          <a:xfrm>
            <a:off x="349250" y="963612"/>
            <a:ext cx="12744000" cy="360000"/>
          </a:xfrm>
          <a:noFill/>
        </p:spPr>
        <p:txBody>
          <a:bodyPr/>
          <a:lstStyle>
            <a:lvl1pPr marL="0" indent="0">
              <a:lnSpc>
                <a:spcPct val="90000"/>
              </a:lnSpc>
              <a:spcBef>
                <a:spcPts val="0"/>
              </a:spcBef>
              <a:buNone/>
              <a:defRPr sz="2400">
                <a:solidFill>
                  <a:srgbClr val="28465F"/>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a:t>Add subtitle</a:t>
            </a:r>
          </a:p>
        </p:txBody>
      </p:sp>
      <p:sp>
        <p:nvSpPr>
          <p:cNvPr id="2" name="Title">
            <a:extLst>
              <a:ext uri="{FF2B5EF4-FFF2-40B4-BE49-F238E27FC236}">
                <a16:creationId xmlns:a16="http://schemas.microsoft.com/office/drawing/2014/main" id="{9B0E1B74-16B4-4983-81C8-62914998CFD9}"/>
              </a:ext>
            </a:extLst>
          </p:cNvPr>
          <p:cNvSpPr>
            <a:spLocks noGrp="1"/>
          </p:cNvSpPr>
          <p:nvPr>
            <p:ph type="title" hasCustomPrompt="1"/>
          </p:nvPr>
        </p:nvSpPr>
        <p:spPr>
          <a:xfrm>
            <a:off x="349199" y="349200"/>
            <a:ext cx="12744000" cy="539991"/>
          </a:xfrm>
        </p:spPr>
        <p:txBody>
          <a:bodyPr/>
          <a:lstStyle>
            <a:lvl1pPr>
              <a:defRPr/>
            </a:lvl1pPr>
          </a:lstStyle>
          <a:p>
            <a:r>
              <a:rPr lang="en-US" dirty="0"/>
              <a:t>Add title</a:t>
            </a:r>
            <a:endParaRPr lang="en-GB" dirty="0"/>
          </a:p>
        </p:txBody>
      </p:sp>
    </p:spTree>
    <p:extLst>
      <p:ext uri="{BB962C8B-B14F-4D97-AF65-F5344CB8AC3E}">
        <p14:creationId xmlns:p14="http://schemas.microsoft.com/office/powerpoint/2010/main" val="1232153960"/>
      </p:ext>
    </p:extLst>
  </p:cSld>
  <p:clrMapOvr>
    <a:masterClrMapping/>
  </p:clrMapOvr>
  <p:extLst>
    <p:ext uri="{DCECCB84-F9BA-43D5-87BE-67443E8EF086}">
      <p15:sldGuideLst xmlns:p15="http://schemas.microsoft.com/office/powerpoint/2012/main">
        <p15:guide id="1" pos="219" userDrawn="1">
          <p15:clr>
            <a:srgbClr val="A4A3A4"/>
          </p15:clr>
        </p15:guide>
        <p15:guide id="2" pos="2715" userDrawn="1">
          <p15:clr>
            <a:srgbClr val="A4A3A4"/>
          </p15:clr>
        </p15:guide>
        <p15:guide id="3" pos="2987" userDrawn="1">
          <p15:clr>
            <a:srgbClr val="A4A3A4"/>
          </p15:clr>
        </p15:guide>
        <p15:guide id="4" pos="5483" userDrawn="1">
          <p15:clr>
            <a:srgbClr val="A4A3A4"/>
          </p15:clr>
        </p15:guide>
        <p15:guide id="5" pos="5753" userDrawn="1">
          <p15:clr>
            <a:srgbClr val="A4A3A4"/>
          </p15:clr>
        </p15:guide>
        <p15:guide id="6" pos="8249" userDrawn="1">
          <p15:clr>
            <a:srgbClr val="A4A3A4"/>
          </p15:clr>
        </p15:guide>
        <p15:guide id="7" orient="horz" pos="219" userDrawn="1">
          <p15:clr>
            <a:srgbClr val="A4A3A4"/>
          </p15:clr>
        </p15:guide>
        <p15:guide id="8" orient="horz" pos="561" userDrawn="1">
          <p15:clr>
            <a:srgbClr val="A4A3A4"/>
          </p15:clr>
        </p15:guide>
        <p15:guide id="9" orient="horz" pos="606" userDrawn="1">
          <p15:clr>
            <a:srgbClr val="A4A3A4"/>
          </p15:clr>
        </p15:guide>
        <p15:guide id="10" orient="horz" pos="834" userDrawn="1">
          <p15:clr>
            <a:srgbClr val="A4A3A4"/>
          </p15:clr>
        </p15:guide>
        <p15:guide id="11" orient="horz" pos="945" userDrawn="1">
          <p15:clr>
            <a:srgbClr val="A4A3A4"/>
          </p15:clr>
        </p15:guide>
        <p15:guide id="12" orient="horz" pos="4235" userDrawn="1">
          <p15:clr>
            <a:srgbClr val="A4A3A4"/>
          </p15:clr>
        </p15:guide>
        <p15:guide id="13" orient="horz" pos="4328" userDrawn="1">
          <p15:clr>
            <a:srgbClr val="A4A3A4"/>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Coloured Bar">
            <a:extLst>
              <a:ext uri="{FF2B5EF4-FFF2-40B4-BE49-F238E27FC236}">
                <a16:creationId xmlns:a16="http://schemas.microsoft.com/office/drawing/2014/main" id="{61EE533C-17C4-44EC-BF60-85BB2785637A}"/>
              </a:ext>
            </a:extLst>
          </p:cNvPr>
          <p:cNvSpPr/>
          <p:nvPr userDrawn="1"/>
        </p:nvSpPr>
        <p:spPr>
          <a:xfrm>
            <a:off x="1" y="7210475"/>
            <a:ext cx="13439775" cy="349200"/>
          </a:xfrm>
          <a:prstGeom prst="rect">
            <a:avLst/>
          </a:prstGeom>
          <a:solidFill>
            <a:srgbClr val="F3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noProof="0" dirty="0"/>
          </a:p>
        </p:txBody>
      </p:sp>
      <p:grpSp>
        <p:nvGrpSpPr>
          <p:cNvPr id="228" name="Guide Lines" hidden="1">
            <a:extLst>
              <a:ext uri="{FF2B5EF4-FFF2-40B4-BE49-F238E27FC236}">
                <a16:creationId xmlns:a16="http://schemas.microsoft.com/office/drawing/2014/main" id="{A35D5A55-437D-474B-A124-E90A7F89F5EF}"/>
              </a:ext>
            </a:extLst>
          </p:cNvPr>
          <p:cNvGrpSpPr/>
          <p:nvPr userDrawn="1"/>
        </p:nvGrpSpPr>
        <p:grpSpPr>
          <a:xfrm>
            <a:off x="975" y="-325"/>
            <a:ext cx="13438800" cy="7567144"/>
            <a:chOff x="975" y="-325"/>
            <a:chExt cx="13438800" cy="7567144"/>
          </a:xfrm>
        </p:grpSpPr>
        <p:grpSp>
          <p:nvGrpSpPr>
            <p:cNvPr id="227" name="Horizontal Lines">
              <a:extLst>
                <a:ext uri="{FF2B5EF4-FFF2-40B4-BE49-F238E27FC236}">
                  <a16:creationId xmlns:a16="http://schemas.microsoft.com/office/drawing/2014/main" id="{98AAAAFA-480B-4B33-8FB3-C6C0E472973A}"/>
                </a:ext>
              </a:extLst>
            </p:cNvPr>
            <p:cNvGrpSpPr/>
            <p:nvPr userDrawn="1"/>
          </p:nvGrpSpPr>
          <p:grpSpPr>
            <a:xfrm>
              <a:off x="975" y="346819"/>
              <a:ext cx="13438800" cy="6863656"/>
              <a:chOff x="975" y="346819"/>
              <a:chExt cx="13438800" cy="6863656"/>
            </a:xfrm>
          </p:grpSpPr>
          <p:cxnSp>
            <p:nvCxnSpPr>
              <p:cNvPr id="149" name="H11">
                <a:extLst>
                  <a:ext uri="{FF2B5EF4-FFF2-40B4-BE49-F238E27FC236}">
                    <a16:creationId xmlns:a16="http://schemas.microsoft.com/office/drawing/2014/main" id="{9B20B6B5-4B03-419E-A93B-13858A43759A}"/>
                  </a:ext>
                </a:extLst>
              </p:cNvPr>
              <p:cNvCxnSpPr/>
              <p:nvPr userDrawn="1"/>
            </p:nvCxnSpPr>
            <p:spPr>
              <a:xfrm>
                <a:off x="975" y="7210475"/>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0" name="H10">
                <a:extLst>
                  <a:ext uri="{FF2B5EF4-FFF2-40B4-BE49-F238E27FC236}">
                    <a16:creationId xmlns:a16="http://schemas.microsoft.com/office/drawing/2014/main" id="{E94CAEB3-B228-49BF-AFE3-57DB9B990AAA}"/>
                  </a:ext>
                </a:extLst>
              </p:cNvPr>
              <p:cNvCxnSpPr/>
              <p:nvPr userDrawn="1"/>
            </p:nvCxnSpPr>
            <p:spPr>
              <a:xfrm>
                <a:off x="975" y="6870799"/>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1" name="H9">
                <a:extLst>
                  <a:ext uri="{FF2B5EF4-FFF2-40B4-BE49-F238E27FC236}">
                    <a16:creationId xmlns:a16="http://schemas.microsoft.com/office/drawing/2014/main" id="{9ADD7EFB-309D-48F0-80FA-EEBD004949E3}"/>
                  </a:ext>
                </a:extLst>
              </p:cNvPr>
              <p:cNvCxnSpPr/>
              <p:nvPr userDrawn="1"/>
            </p:nvCxnSpPr>
            <p:spPr>
              <a:xfrm>
                <a:off x="975" y="6722039"/>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2" name="H8">
                <a:extLst>
                  <a:ext uri="{FF2B5EF4-FFF2-40B4-BE49-F238E27FC236}">
                    <a16:creationId xmlns:a16="http://schemas.microsoft.com/office/drawing/2014/main" id="{92AC6CDC-8B89-4F4F-8BCA-C518603FE49D}"/>
                  </a:ext>
                </a:extLst>
              </p:cNvPr>
              <p:cNvCxnSpPr>
                <a:cxnSpLocks/>
              </p:cNvCxnSpPr>
              <p:nvPr userDrawn="1"/>
            </p:nvCxnSpPr>
            <p:spPr>
              <a:xfrm>
                <a:off x="975" y="4399204"/>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3" name="H7">
                <a:extLst>
                  <a:ext uri="{FF2B5EF4-FFF2-40B4-BE49-F238E27FC236}">
                    <a16:creationId xmlns:a16="http://schemas.microsoft.com/office/drawing/2014/main" id="{555ADD62-104A-4F35-B7E6-FE0107026A60}"/>
                  </a:ext>
                </a:extLst>
              </p:cNvPr>
              <p:cNvCxnSpPr>
                <a:cxnSpLocks/>
              </p:cNvCxnSpPr>
              <p:nvPr userDrawn="1"/>
            </p:nvCxnSpPr>
            <p:spPr>
              <a:xfrm>
                <a:off x="975" y="3970579"/>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4" name="H6">
                <a:extLst>
                  <a:ext uri="{FF2B5EF4-FFF2-40B4-BE49-F238E27FC236}">
                    <a16:creationId xmlns:a16="http://schemas.microsoft.com/office/drawing/2014/main" id="{46187B62-54A4-4119-BFF5-ECCFF9819119}"/>
                  </a:ext>
                </a:extLst>
              </p:cNvPr>
              <p:cNvCxnSpPr>
                <a:cxnSpLocks/>
              </p:cNvCxnSpPr>
              <p:nvPr userDrawn="1"/>
            </p:nvCxnSpPr>
            <p:spPr>
              <a:xfrm>
                <a:off x="975" y="3822941"/>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5" name="H5">
                <a:extLst>
                  <a:ext uri="{FF2B5EF4-FFF2-40B4-BE49-F238E27FC236}">
                    <a16:creationId xmlns:a16="http://schemas.microsoft.com/office/drawing/2014/main" id="{7EA5E8F1-603D-4C0A-BC14-9FE022491301}"/>
                  </a:ext>
                </a:extLst>
              </p:cNvPr>
              <p:cNvCxnSpPr>
                <a:cxnSpLocks/>
              </p:cNvCxnSpPr>
              <p:nvPr userDrawn="1"/>
            </p:nvCxnSpPr>
            <p:spPr>
              <a:xfrm>
                <a:off x="975" y="1501199"/>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6" name="H4">
                <a:extLst>
                  <a:ext uri="{FF2B5EF4-FFF2-40B4-BE49-F238E27FC236}">
                    <a16:creationId xmlns:a16="http://schemas.microsoft.com/office/drawing/2014/main" id="{FFA2EB70-9D4A-4CF3-A8B6-43D4EBE03AB5}"/>
                  </a:ext>
                </a:extLst>
              </p:cNvPr>
              <p:cNvCxnSpPr/>
              <p:nvPr userDrawn="1"/>
            </p:nvCxnSpPr>
            <p:spPr>
              <a:xfrm>
                <a:off x="975" y="1323581"/>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7" name="H3">
                <a:extLst>
                  <a:ext uri="{FF2B5EF4-FFF2-40B4-BE49-F238E27FC236}">
                    <a16:creationId xmlns:a16="http://schemas.microsoft.com/office/drawing/2014/main" id="{2D8419DF-618F-42B9-AFAF-EDAE35B6507B}"/>
                  </a:ext>
                </a:extLst>
              </p:cNvPr>
              <p:cNvCxnSpPr/>
              <p:nvPr userDrawn="1"/>
            </p:nvCxnSpPr>
            <p:spPr>
              <a:xfrm>
                <a:off x="975" y="961200"/>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8" name="H2">
                <a:extLst>
                  <a:ext uri="{FF2B5EF4-FFF2-40B4-BE49-F238E27FC236}">
                    <a16:creationId xmlns:a16="http://schemas.microsoft.com/office/drawing/2014/main" id="{62177AC6-C4D5-49A7-A3D2-A3F0AF02CA35}"/>
                  </a:ext>
                </a:extLst>
              </p:cNvPr>
              <p:cNvCxnSpPr/>
              <p:nvPr userDrawn="1"/>
            </p:nvCxnSpPr>
            <p:spPr>
              <a:xfrm>
                <a:off x="975" y="891581"/>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9" name="H1">
                <a:extLst>
                  <a:ext uri="{FF2B5EF4-FFF2-40B4-BE49-F238E27FC236}">
                    <a16:creationId xmlns:a16="http://schemas.microsoft.com/office/drawing/2014/main" id="{CB638FFC-F3F7-4777-80B6-62E72E4BCA04}"/>
                  </a:ext>
                </a:extLst>
              </p:cNvPr>
              <p:cNvCxnSpPr>
                <a:cxnSpLocks/>
              </p:cNvCxnSpPr>
              <p:nvPr userDrawn="1"/>
            </p:nvCxnSpPr>
            <p:spPr>
              <a:xfrm>
                <a:off x="975" y="346819"/>
                <a:ext cx="13438800" cy="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grpSp>
        <p:grpSp>
          <p:nvGrpSpPr>
            <p:cNvPr id="226" name="Vertical Lines">
              <a:extLst>
                <a:ext uri="{FF2B5EF4-FFF2-40B4-BE49-F238E27FC236}">
                  <a16:creationId xmlns:a16="http://schemas.microsoft.com/office/drawing/2014/main" id="{556271D2-3A94-4559-9D14-D92ACE9C50BC}"/>
                </a:ext>
              </a:extLst>
            </p:cNvPr>
            <p:cNvGrpSpPr/>
            <p:nvPr userDrawn="1"/>
          </p:nvGrpSpPr>
          <p:grpSpPr>
            <a:xfrm>
              <a:off x="346818" y="-325"/>
              <a:ext cx="12747450" cy="7567144"/>
              <a:chOff x="346818" y="-325"/>
              <a:chExt cx="12747450" cy="7567144"/>
            </a:xfrm>
          </p:grpSpPr>
          <p:cxnSp>
            <p:nvCxnSpPr>
              <p:cNvPr id="137" name="V12">
                <a:extLst>
                  <a:ext uri="{FF2B5EF4-FFF2-40B4-BE49-F238E27FC236}">
                    <a16:creationId xmlns:a16="http://schemas.microsoft.com/office/drawing/2014/main" id="{26A589B9-8139-4811-BA1F-2215B34400CC}"/>
                  </a:ext>
                </a:extLst>
              </p:cNvPr>
              <p:cNvCxnSpPr/>
              <p:nvPr userDrawn="1"/>
            </p:nvCxnSpPr>
            <p:spPr>
              <a:xfrm>
                <a:off x="13094268"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38" name="V11">
                <a:extLst>
                  <a:ext uri="{FF2B5EF4-FFF2-40B4-BE49-F238E27FC236}">
                    <a16:creationId xmlns:a16="http://schemas.microsoft.com/office/drawing/2014/main" id="{25079B28-6DE3-482E-A6B9-579A97E7FB19}"/>
                  </a:ext>
                </a:extLst>
              </p:cNvPr>
              <p:cNvCxnSpPr/>
              <p:nvPr userDrawn="1"/>
            </p:nvCxnSpPr>
            <p:spPr>
              <a:xfrm>
                <a:off x="10229887"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39" name="V10">
                <a:extLst>
                  <a:ext uri="{FF2B5EF4-FFF2-40B4-BE49-F238E27FC236}">
                    <a16:creationId xmlns:a16="http://schemas.microsoft.com/office/drawing/2014/main" id="{61163A8D-9299-43D9-BC25-D0A085A2875F}"/>
                  </a:ext>
                </a:extLst>
              </p:cNvPr>
              <p:cNvCxnSpPr/>
              <p:nvPr userDrawn="1"/>
            </p:nvCxnSpPr>
            <p:spPr>
              <a:xfrm>
                <a:off x="9800268"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0" name="V9">
                <a:extLst>
                  <a:ext uri="{FF2B5EF4-FFF2-40B4-BE49-F238E27FC236}">
                    <a16:creationId xmlns:a16="http://schemas.microsoft.com/office/drawing/2014/main" id="{6148A019-E3C0-4C81-A1F5-F9DBF027C099}"/>
                  </a:ext>
                </a:extLst>
              </p:cNvPr>
              <p:cNvCxnSpPr/>
              <p:nvPr userDrawn="1"/>
            </p:nvCxnSpPr>
            <p:spPr>
              <a:xfrm>
                <a:off x="9131887"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1" name="V8">
                <a:extLst>
                  <a:ext uri="{FF2B5EF4-FFF2-40B4-BE49-F238E27FC236}">
                    <a16:creationId xmlns:a16="http://schemas.microsoft.com/office/drawing/2014/main" id="{352B87C8-D409-47AF-B872-45F54AF2E115}"/>
                  </a:ext>
                </a:extLst>
              </p:cNvPr>
              <p:cNvCxnSpPr/>
              <p:nvPr userDrawn="1"/>
            </p:nvCxnSpPr>
            <p:spPr>
              <a:xfrm>
                <a:off x="8704649" y="6819"/>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2" name="V7">
                <a:extLst>
                  <a:ext uri="{FF2B5EF4-FFF2-40B4-BE49-F238E27FC236}">
                    <a16:creationId xmlns:a16="http://schemas.microsoft.com/office/drawing/2014/main" id="{F048325D-C0B3-44F0-8AC7-A5AEB668D2BE}"/>
                  </a:ext>
                </a:extLst>
              </p:cNvPr>
              <p:cNvCxnSpPr/>
              <p:nvPr userDrawn="1"/>
            </p:nvCxnSpPr>
            <p:spPr>
              <a:xfrm>
                <a:off x="6935887"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3" name="V6">
                <a:extLst>
                  <a:ext uri="{FF2B5EF4-FFF2-40B4-BE49-F238E27FC236}">
                    <a16:creationId xmlns:a16="http://schemas.microsoft.com/office/drawing/2014/main" id="{7C716FFA-03D6-4D3D-ABBE-5AA1061FF8FE}"/>
                  </a:ext>
                </a:extLst>
              </p:cNvPr>
              <p:cNvCxnSpPr>
                <a:cxnSpLocks/>
              </p:cNvCxnSpPr>
              <p:nvPr userDrawn="1"/>
            </p:nvCxnSpPr>
            <p:spPr>
              <a:xfrm>
                <a:off x="6506268"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4" name="V5">
                <a:extLst>
                  <a:ext uri="{FF2B5EF4-FFF2-40B4-BE49-F238E27FC236}">
                    <a16:creationId xmlns:a16="http://schemas.microsoft.com/office/drawing/2014/main" id="{D6F9B8ED-35ED-4F9C-B2C1-322A71D223B9}"/>
                  </a:ext>
                </a:extLst>
              </p:cNvPr>
              <p:cNvCxnSpPr>
                <a:cxnSpLocks/>
              </p:cNvCxnSpPr>
              <p:nvPr userDrawn="1"/>
            </p:nvCxnSpPr>
            <p:spPr>
              <a:xfrm>
                <a:off x="4739887"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5" name="V4">
                <a:extLst>
                  <a:ext uri="{FF2B5EF4-FFF2-40B4-BE49-F238E27FC236}">
                    <a16:creationId xmlns:a16="http://schemas.microsoft.com/office/drawing/2014/main" id="{38964249-2CCA-45CD-82BB-49E97D5B0CD3}"/>
                  </a:ext>
                </a:extLst>
              </p:cNvPr>
              <p:cNvCxnSpPr/>
              <p:nvPr userDrawn="1"/>
            </p:nvCxnSpPr>
            <p:spPr>
              <a:xfrm>
                <a:off x="4310268"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6" name="V3">
                <a:extLst>
                  <a:ext uri="{FF2B5EF4-FFF2-40B4-BE49-F238E27FC236}">
                    <a16:creationId xmlns:a16="http://schemas.microsoft.com/office/drawing/2014/main" id="{FC81396C-4042-4B6A-B1B5-92A2540C5637}"/>
                  </a:ext>
                </a:extLst>
              </p:cNvPr>
              <p:cNvCxnSpPr>
                <a:cxnSpLocks/>
              </p:cNvCxnSpPr>
              <p:nvPr userDrawn="1"/>
            </p:nvCxnSpPr>
            <p:spPr>
              <a:xfrm>
                <a:off x="3641887"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7" name="V2">
                <a:extLst>
                  <a:ext uri="{FF2B5EF4-FFF2-40B4-BE49-F238E27FC236}">
                    <a16:creationId xmlns:a16="http://schemas.microsoft.com/office/drawing/2014/main" id="{F7FC5669-8494-49A4-83F6-2F5CFFEDBAB4}"/>
                  </a:ext>
                </a:extLst>
              </p:cNvPr>
              <p:cNvCxnSpPr>
                <a:cxnSpLocks/>
              </p:cNvCxnSpPr>
              <p:nvPr userDrawn="1"/>
            </p:nvCxnSpPr>
            <p:spPr>
              <a:xfrm>
                <a:off x="3212268"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48" name="V1">
                <a:extLst>
                  <a:ext uri="{FF2B5EF4-FFF2-40B4-BE49-F238E27FC236}">
                    <a16:creationId xmlns:a16="http://schemas.microsoft.com/office/drawing/2014/main" id="{75B83DFE-084C-4C3E-987C-0455342C7ABE}"/>
                  </a:ext>
                </a:extLst>
              </p:cNvPr>
              <p:cNvCxnSpPr/>
              <p:nvPr userDrawn="1"/>
            </p:nvCxnSpPr>
            <p:spPr>
              <a:xfrm>
                <a:off x="346818" y="-325"/>
                <a:ext cx="0" cy="7560000"/>
              </a:xfrm>
              <a:prstGeom prst="line">
                <a:avLst/>
              </a:prstGeom>
              <a:ln w="3175">
                <a:solidFill>
                  <a:schemeClr val="bg2"/>
                </a:solidFill>
                <a:prstDash val="dash"/>
              </a:ln>
            </p:spPr>
            <p:style>
              <a:lnRef idx="1">
                <a:schemeClr val="accent1"/>
              </a:lnRef>
              <a:fillRef idx="0">
                <a:schemeClr val="accent1"/>
              </a:fillRef>
              <a:effectRef idx="0">
                <a:schemeClr val="accent1"/>
              </a:effectRef>
              <a:fontRef idx="minor">
                <a:schemeClr val="tx1"/>
              </a:fontRef>
            </p:style>
          </p:cxnSp>
        </p:grpSp>
      </p:grpSp>
      <p:sp>
        <p:nvSpPr>
          <p:cNvPr id="6" name="Slide Number Placeholder">
            <a:extLst>
              <a:ext uri="{FF2B5EF4-FFF2-40B4-BE49-F238E27FC236}">
                <a16:creationId xmlns:a16="http://schemas.microsoft.com/office/drawing/2014/main" id="{4E295935-E5B4-47C5-97AB-8E45670807C6}"/>
              </a:ext>
            </a:extLst>
          </p:cNvPr>
          <p:cNvSpPr>
            <a:spLocks noGrp="1"/>
          </p:cNvSpPr>
          <p:nvPr>
            <p:ph type="sldNum" sz="quarter" idx="4"/>
          </p:nvPr>
        </p:nvSpPr>
        <p:spPr>
          <a:xfrm>
            <a:off x="12733199" y="7304075"/>
            <a:ext cx="360000" cy="162000"/>
          </a:xfrm>
          <a:prstGeom prst="rect">
            <a:avLst/>
          </a:prstGeom>
        </p:spPr>
        <p:txBody>
          <a:bodyPr vert="horz" lIns="0" tIns="0" rIns="0" bIns="0" rtlCol="0" anchor="ctr" anchorCtr="0">
            <a:noAutofit/>
          </a:bodyPr>
          <a:lstStyle>
            <a:lvl1pPr marL="0" indent="0" algn="r">
              <a:buNone/>
              <a:defRPr sz="1000">
                <a:solidFill>
                  <a:schemeClr val="tx1"/>
                </a:solidFill>
              </a:defRPr>
            </a:lvl1pPr>
          </a:lstStyle>
          <a:p>
            <a:fld id="{C30A1311-C316-4992-B31B-E2EB28E45515}" type="slidenum">
              <a:rPr lang="en-GB" smtClean="0"/>
              <a:pPr/>
              <a:t>‹#›</a:t>
            </a:fld>
            <a:endParaRPr lang="en-GB" dirty="0"/>
          </a:p>
        </p:txBody>
      </p:sp>
      <p:sp>
        <p:nvSpPr>
          <p:cNvPr id="5" name="Footer Placeholder">
            <a:extLst>
              <a:ext uri="{FF2B5EF4-FFF2-40B4-BE49-F238E27FC236}">
                <a16:creationId xmlns:a16="http://schemas.microsoft.com/office/drawing/2014/main" id="{A6CADFEB-95F1-4581-90C4-61943BAC2C2B}"/>
              </a:ext>
            </a:extLst>
          </p:cNvPr>
          <p:cNvSpPr>
            <a:spLocks noGrp="1"/>
          </p:cNvSpPr>
          <p:nvPr>
            <p:ph type="ftr" sz="quarter" idx="3"/>
          </p:nvPr>
        </p:nvSpPr>
        <p:spPr>
          <a:xfrm>
            <a:off x="3209887" y="7304075"/>
            <a:ext cx="9523312" cy="162000"/>
          </a:xfrm>
          <a:prstGeom prst="rect">
            <a:avLst/>
          </a:prstGeom>
        </p:spPr>
        <p:txBody>
          <a:bodyPr vert="horz" lIns="0" tIns="0" rIns="0" bIns="0" rtlCol="0" anchor="ctr" anchorCtr="0">
            <a:noAutofit/>
          </a:bodyPr>
          <a:lstStyle>
            <a:lvl1pPr marL="0" indent="0" algn="r">
              <a:buNone/>
              <a:defRPr sz="1000">
                <a:solidFill>
                  <a:schemeClr val="tx1"/>
                </a:solidFill>
              </a:defRPr>
            </a:lvl1pPr>
          </a:lstStyle>
          <a:p>
            <a:endParaRPr lang="en-GB" dirty="0"/>
          </a:p>
        </p:txBody>
      </p:sp>
      <p:sp>
        <p:nvSpPr>
          <p:cNvPr id="19" name="Nest">
            <a:extLst>
              <a:ext uri="{FF2B5EF4-FFF2-40B4-BE49-F238E27FC236}">
                <a16:creationId xmlns:a16="http://schemas.microsoft.com/office/drawing/2014/main" id="{EE691A47-28F0-4CD5-84F7-9A73A1839932}"/>
              </a:ext>
            </a:extLst>
          </p:cNvPr>
          <p:cNvSpPr/>
          <p:nvPr userDrawn="1"/>
        </p:nvSpPr>
        <p:spPr>
          <a:xfrm>
            <a:off x="349199" y="7304075"/>
            <a:ext cx="277320" cy="1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noAutofit/>
          </a:bodyPr>
          <a:lstStyle/>
          <a:p>
            <a:pPr marL="0" indent="0" algn="l">
              <a:buNone/>
            </a:pPr>
            <a:r>
              <a:rPr lang="en-GB" sz="1000" b="1" dirty="0">
                <a:solidFill>
                  <a:schemeClr val="tx1"/>
                </a:solidFill>
              </a:rPr>
              <a:t>Nest</a:t>
            </a:r>
          </a:p>
        </p:txBody>
      </p:sp>
      <p:sp>
        <p:nvSpPr>
          <p:cNvPr id="3" name="Content Placeholder">
            <a:extLst>
              <a:ext uri="{FF2B5EF4-FFF2-40B4-BE49-F238E27FC236}">
                <a16:creationId xmlns:a16="http://schemas.microsoft.com/office/drawing/2014/main" id="{EDE70222-8AA4-4EB1-AEB8-95499DBA63EF}"/>
              </a:ext>
            </a:extLst>
          </p:cNvPr>
          <p:cNvSpPr>
            <a:spLocks noGrp="1"/>
          </p:cNvSpPr>
          <p:nvPr>
            <p:ph type="body" idx="1"/>
          </p:nvPr>
        </p:nvSpPr>
        <p:spPr>
          <a:xfrm>
            <a:off x="349199" y="1501196"/>
            <a:ext cx="12742677" cy="52200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a:extLst>
              <a:ext uri="{FF2B5EF4-FFF2-40B4-BE49-F238E27FC236}">
                <a16:creationId xmlns:a16="http://schemas.microsoft.com/office/drawing/2014/main" id="{CDB1E62C-07C5-403E-B194-B91482E73F74}"/>
              </a:ext>
            </a:extLst>
          </p:cNvPr>
          <p:cNvSpPr>
            <a:spLocks noGrp="1"/>
          </p:cNvSpPr>
          <p:nvPr>
            <p:ph type="title"/>
          </p:nvPr>
        </p:nvSpPr>
        <p:spPr>
          <a:xfrm>
            <a:off x="349199" y="349200"/>
            <a:ext cx="12744000" cy="539991"/>
          </a:xfrm>
          <a:prstGeom prst="rect">
            <a:avLst/>
          </a:prstGeom>
        </p:spPr>
        <p:txBody>
          <a:bodyPr vert="horz" lIns="0" tIns="0" rIns="0" bIns="0" rtlCol="0" anchor="t" anchorCtr="0">
            <a:noAutofit/>
          </a:bodyPr>
          <a:lstStyle/>
          <a:p>
            <a:r>
              <a:rPr lang="en-US" dirty="0"/>
              <a:t>Add title</a:t>
            </a:r>
            <a:endParaRPr lang="en-GB" dirty="0"/>
          </a:p>
        </p:txBody>
      </p:sp>
    </p:spTree>
    <p:extLst>
      <p:ext uri="{BB962C8B-B14F-4D97-AF65-F5344CB8AC3E}">
        <p14:creationId xmlns:p14="http://schemas.microsoft.com/office/powerpoint/2010/main" val="1574981234"/>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76" r:id="rId3"/>
    <p:sldLayoutId id="2147483650" r:id="rId4"/>
    <p:sldLayoutId id="2147483651" r:id="rId5"/>
    <p:sldLayoutId id="2147483652" r:id="rId6"/>
    <p:sldLayoutId id="2147483669" r:id="rId7"/>
    <p:sldLayoutId id="2147483670" r:id="rId8"/>
    <p:sldLayoutId id="2147483667" r:id="rId9"/>
    <p:sldLayoutId id="2147483668" r:id="rId10"/>
    <p:sldLayoutId id="2147483677" r:id="rId11"/>
    <p:sldLayoutId id="2147483678" r:id="rId12"/>
    <p:sldLayoutId id="2147483679" r:id="rId13"/>
    <p:sldLayoutId id="2147483664" r:id="rId14"/>
    <p:sldLayoutId id="2147483665" r:id="rId15"/>
    <p:sldLayoutId id="2147483666" r:id="rId16"/>
    <p:sldLayoutId id="2147483660" r:id="rId17"/>
    <p:sldLayoutId id="2147483661" r:id="rId18"/>
    <p:sldLayoutId id="2147483662" r:id="rId19"/>
    <p:sldLayoutId id="2147483663" r:id="rId20"/>
    <p:sldLayoutId id="2147483654" r:id="rId21"/>
    <p:sldLayoutId id="2147483655" r:id="rId22"/>
    <p:sldLayoutId id="2147483675" r:id="rId23"/>
  </p:sldLayoutIdLst>
  <p:hf hdr="0" ftr="0" dt="0"/>
  <p:txStyles>
    <p:titleStyle>
      <a:lvl1pPr algn="l" defTabSz="914400" rtl="0" eaLnBrk="1" latinLnBrk="0" hangingPunct="1">
        <a:lnSpc>
          <a:spcPct val="90000"/>
        </a:lnSpc>
        <a:spcBef>
          <a:spcPct val="0"/>
        </a:spcBef>
        <a:buNone/>
        <a:defRPr sz="3600" b="1" kern="1200">
          <a:solidFill>
            <a:srgbClr val="28465F"/>
          </a:solidFill>
          <a:latin typeface="+mj-lt"/>
          <a:ea typeface="+mj-ea"/>
          <a:cs typeface="+mj-cs"/>
        </a:defRPr>
      </a:lvl1pPr>
    </p:titleStyle>
    <p:bodyStyle>
      <a:lvl1pPr marL="27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1pPr>
      <a:lvl2pPr marL="54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2pPr>
      <a:lvl3pPr marL="81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3pPr>
      <a:lvl4pPr marL="108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4pPr>
      <a:lvl5pPr marL="135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5pPr>
      <a:lvl6pPr marL="162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6pPr>
      <a:lvl7pPr marL="189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7pPr>
      <a:lvl8pPr marL="216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8pPr>
      <a:lvl9pPr marL="243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9pPr>
    </p:bodyStyle>
    <p:otherStyle>
      <a:defPPr>
        <a:defRPr lang="en-GB"/>
      </a:defPPr>
      <a:lvl1pPr marL="18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1pPr>
      <a:lvl2pPr marL="36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3pPr>
      <a:lvl4pPr marL="72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4pPr>
      <a:lvl5pPr marL="90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5pPr>
      <a:lvl6pPr marL="108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6pPr>
      <a:lvl7pPr marL="126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7pPr>
      <a:lvl8pPr marL="144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8pPr>
      <a:lvl9pPr marL="1620000" indent="-180000" algn="l" defTabSz="914400" rtl="0" eaLnBrk="1" latinLnBrk="0" hangingPunct="1">
        <a:lnSpc>
          <a:spcPct val="1000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hyperlink" Target="https://www.nestpensions.org.uk/schemeweb/NestWeb/faces/public/MUA/pages/loginPage.xhtml" TargetMode="External"/><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12.png"/><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21.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13.xml.rels><?xml version="1.0" encoding="UTF-8" standalone="yes"?>
<Relationships xmlns="http://schemas.openxmlformats.org/package/2006/relationships"><Relationship Id="rId3" Type="http://schemas.openxmlformats.org/officeDocument/2006/relationships/hyperlink" Target="https://nestpensions.org.uk/schemeweb/nest/retirement.html;PAW_JSESSIONID_NEST=95FD8CC4DA89D8C41C8115000F7DB4F5" TargetMode="External"/><Relationship Id="rId2" Type="http://schemas.openxmlformats.org/officeDocument/2006/relationships/notesSlide" Target="../notesSlides/notesSlide12.xml"/><Relationship Id="rId1" Type="http://schemas.openxmlformats.org/officeDocument/2006/relationships/slideLayout" Target="../slideLayouts/slideLayout21.xml"/><Relationship Id="rId4" Type="http://schemas.openxmlformats.org/officeDocument/2006/relationships/hyperlink" Target="https://www.moneyhelper.org.uk/e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1.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1.xml"/><Relationship Id="rId5" Type="http://schemas.openxmlformats.org/officeDocument/2006/relationships/image" Target="../media/image9.jp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6E4D2"/>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10BDCA3-CF90-499C-9CDA-D4BD7ADE2129}"/>
              </a:ext>
            </a:extLst>
          </p:cNvPr>
          <p:cNvSpPr>
            <a:spLocks noGrp="1"/>
          </p:cNvSpPr>
          <p:nvPr>
            <p:ph type="ctrTitle"/>
          </p:nvPr>
        </p:nvSpPr>
        <p:spPr/>
        <p:txBody>
          <a:bodyPr/>
          <a:lstStyle/>
          <a:p>
            <a:r>
              <a:rPr lang="en-GB" dirty="0">
                <a:solidFill>
                  <a:schemeClr val="accent2"/>
                </a:solidFill>
              </a:rPr>
              <a:t>Your Nest Pension scheme</a:t>
            </a:r>
          </a:p>
        </p:txBody>
      </p:sp>
    </p:spTree>
    <p:extLst>
      <p:ext uri="{BB962C8B-B14F-4D97-AF65-F5344CB8AC3E}">
        <p14:creationId xmlns:p14="http://schemas.microsoft.com/office/powerpoint/2010/main" val="2613234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6E4D2"/>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BA6B0B-56AE-C182-F8DD-ACFDE347C739}"/>
              </a:ext>
            </a:extLst>
          </p:cNvPr>
          <p:cNvSpPr>
            <a:spLocks noGrp="1"/>
          </p:cNvSpPr>
          <p:nvPr>
            <p:ph type="sldNum" sz="quarter" idx="12"/>
          </p:nvPr>
        </p:nvSpPr>
        <p:spPr/>
        <p:txBody>
          <a:bodyPr/>
          <a:lstStyle/>
          <a:p>
            <a:fld id="{C30A1311-C316-4992-B31B-E2EB28E45515}" type="slidenum">
              <a:rPr lang="en-GB" smtClean="0"/>
              <a:t>10</a:t>
            </a:fld>
            <a:endParaRPr lang="en-GB"/>
          </a:p>
        </p:txBody>
      </p:sp>
      <p:grpSp>
        <p:nvGrpSpPr>
          <p:cNvPr id="6" name="Group 5">
            <a:extLst>
              <a:ext uri="{FF2B5EF4-FFF2-40B4-BE49-F238E27FC236}">
                <a16:creationId xmlns:a16="http://schemas.microsoft.com/office/drawing/2014/main" id="{A290DBE0-1CCF-48AC-32F1-BAF33479E9FF}"/>
              </a:ext>
            </a:extLst>
          </p:cNvPr>
          <p:cNvGrpSpPr/>
          <p:nvPr/>
        </p:nvGrpSpPr>
        <p:grpSpPr>
          <a:xfrm>
            <a:off x="677943" y="2444595"/>
            <a:ext cx="5364000" cy="2310808"/>
            <a:chOff x="1052678" y="2449622"/>
            <a:chExt cx="5364000" cy="2310808"/>
          </a:xfrm>
        </p:grpSpPr>
        <p:sp>
          <p:nvSpPr>
            <p:cNvPr id="7" name="TextBox 6">
              <a:extLst>
                <a:ext uri="{FF2B5EF4-FFF2-40B4-BE49-F238E27FC236}">
                  <a16:creationId xmlns:a16="http://schemas.microsoft.com/office/drawing/2014/main" id="{51D169F4-11E6-AB16-AFD4-7FC7901B1959}"/>
                </a:ext>
              </a:extLst>
            </p:cNvPr>
            <p:cNvSpPr txBox="1"/>
            <p:nvPr/>
          </p:nvSpPr>
          <p:spPr>
            <a:xfrm>
              <a:off x="1052678" y="2723026"/>
              <a:ext cx="5364000" cy="1661993"/>
            </a:xfrm>
            <a:prstGeom prst="rect">
              <a:avLst/>
            </a:prstGeom>
            <a:noFill/>
          </p:spPr>
          <p:txBody>
            <a:bodyPr wrap="square" lIns="0" tIns="0" rIns="0" bIns="0" rtlCol="0">
              <a:spAutoFit/>
            </a:bodyPr>
            <a:lstStyle/>
            <a:p>
              <a:pPr marL="0" indent="0" algn="l">
                <a:buNone/>
              </a:pPr>
              <a:r>
                <a:rPr lang="en-GB" sz="5400" dirty="0">
                  <a:solidFill>
                    <a:srgbClr val="00515F"/>
                  </a:solidFill>
                </a:rPr>
                <a:t>How to connect with your pension</a:t>
              </a:r>
            </a:p>
          </p:txBody>
        </p:sp>
        <p:cxnSp>
          <p:nvCxnSpPr>
            <p:cNvPr id="8" name="Straight Connector 7">
              <a:extLst>
                <a:ext uri="{FF2B5EF4-FFF2-40B4-BE49-F238E27FC236}">
                  <a16:creationId xmlns:a16="http://schemas.microsoft.com/office/drawing/2014/main" id="{CDC64B2F-BBF5-7B5E-30CD-8AF868CF8FD5}"/>
                </a:ext>
              </a:extLst>
            </p:cNvPr>
            <p:cNvCxnSpPr>
              <a:cxnSpLocks/>
            </p:cNvCxnSpPr>
            <p:nvPr/>
          </p:nvCxnSpPr>
          <p:spPr>
            <a:xfrm>
              <a:off x="1073943" y="2449622"/>
              <a:ext cx="5256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2522957-C288-4EC2-8520-DB3D297E9769}"/>
                </a:ext>
              </a:extLst>
            </p:cNvPr>
            <p:cNvCxnSpPr>
              <a:cxnSpLocks/>
            </p:cNvCxnSpPr>
            <p:nvPr/>
          </p:nvCxnSpPr>
          <p:spPr>
            <a:xfrm>
              <a:off x="1073943" y="4760430"/>
              <a:ext cx="5256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0" name="Picture 9">
            <a:extLst>
              <a:ext uri="{FF2B5EF4-FFF2-40B4-BE49-F238E27FC236}">
                <a16:creationId xmlns:a16="http://schemas.microsoft.com/office/drawing/2014/main" id="{2E721AFC-57A2-8478-7A3A-5439EEB616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5333" y="1850075"/>
            <a:ext cx="6008367" cy="5335952"/>
          </a:xfrm>
          <a:prstGeom prst="rect">
            <a:avLst/>
          </a:prstGeom>
        </p:spPr>
      </p:pic>
    </p:spTree>
    <p:extLst>
      <p:ext uri="{BB962C8B-B14F-4D97-AF65-F5344CB8AC3E}">
        <p14:creationId xmlns:p14="http://schemas.microsoft.com/office/powerpoint/2010/main" val="2876744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FF02A8-FF91-C5A9-930A-03585C2255DD}"/>
              </a:ext>
            </a:extLst>
          </p:cNvPr>
          <p:cNvSpPr>
            <a:spLocks noGrp="1"/>
          </p:cNvSpPr>
          <p:nvPr>
            <p:ph type="sldNum" sz="quarter" idx="12"/>
          </p:nvPr>
        </p:nvSpPr>
        <p:spPr/>
        <p:txBody>
          <a:bodyPr/>
          <a:lstStyle/>
          <a:p>
            <a:fld id="{C30A1311-C316-4992-B31B-E2EB28E45515}" type="slidenum">
              <a:rPr lang="en-GB" smtClean="0"/>
              <a:t>11</a:t>
            </a:fld>
            <a:endParaRPr lang="en-GB"/>
          </a:p>
        </p:txBody>
      </p:sp>
      <p:sp>
        <p:nvSpPr>
          <p:cNvPr id="4" name="Title 3">
            <a:extLst>
              <a:ext uri="{FF2B5EF4-FFF2-40B4-BE49-F238E27FC236}">
                <a16:creationId xmlns:a16="http://schemas.microsoft.com/office/drawing/2014/main" id="{6127657F-20FC-6DEB-18A0-E16E4C3C59D7}"/>
              </a:ext>
            </a:extLst>
          </p:cNvPr>
          <p:cNvSpPr>
            <a:spLocks noGrp="1"/>
          </p:cNvSpPr>
          <p:nvPr>
            <p:ph type="title"/>
          </p:nvPr>
        </p:nvSpPr>
        <p:spPr>
          <a:xfrm>
            <a:off x="349198" y="349200"/>
            <a:ext cx="6568959" cy="539991"/>
          </a:xfrm>
        </p:spPr>
        <p:txBody>
          <a:bodyPr/>
          <a:lstStyle/>
          <a:p>
            <a:r>
              <a:rPr lang="en-GB" dirty="0"/>
              <a:t>Manage your pension online</a:t>
            </a:r>
          </a:p>
        </p:txBody>
      </p:sp>
      <p:sp>
        <p:nvSpPr>
          <p:cNvPr id="8" name="Content Placeholder 5">
            <a:extLst>
              <a:ext uri="{FF2B5EF4-FFF2-40B4-BE49-F238E27FC236}">
                <a16:creationId xmlns:a16="http://schemas.microsoft.com/office/drawing/2014/main" id="{15CA5011-9FC4-EE42-1419-74845B4C63C0}"/>
              </a:ext>
            </a:extLst>
          </p:cNvPr>
          <p:cNvSpPr txBox="1">
            <a:spLocks/>
          </p:cNvSpPr>
          <p:nvPr/>
        </p:nvSpPr>
        <p:spPr>
          <a:xfrm>
            <a:off x="349250" y="1501196"/>
            <a:ext cx="6156000" cy="5220000"/>
          </a:xfrm>
          <a:prstGeom prst="rect">
            <a:avLst/>
          </a:prstGeom>
        </p:spPr>
        <p:txBody>
          <a:bodyPr/>
          <a:lstStyle>
            <a:lvl1pPr marL="27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1pPr>
            <a:lvl2pPr marL="54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2pPr>
            <a:lvl3pPr marL="81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3pPr>
            <a:lvl4pPr marL="108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4pPr>
            <a:lvl5pPr marL="135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5pPr>
            <a:lvl6pPr marL="162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6pPr>
            <a:lvl7pPr marL="189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7pPr>
            <a:lvl8pPr marL="216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8pPr>
            <a:lvl9pPr marL="243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9pPr>
          </a:lstStyle>
          <a:p>
            <a:r>
              <a:rPr lang="en-GB"/>
              <a:t>Log in to your online account to:</a:t>
            </a:r>
          </a:p>
          <a:p>
            <a:pPr lvl="1"/>
            <a:r>
              <a:rPr lang="en-GB"/>
              <a:t>See how much you’ve saved</a:t>
            </a:r>
          </a:p>
          <a:p>
            <a:pPr lvl="1"/>
            <a:r>
              <a:rPr lang="en-GB"/>
              <a:t>Transfer your pension savings</a:t>
            </a:r>
          </a:p>
          <a:p>
            <a:pPr lvl="1"/>
            <a:r>
              <a:rPr lang="en-GB"/>
              <a:t>Top up your pot</a:t>
            </a:r>
          </a:p>
          <a:p>
            <a:pPr lvl="1"/>
            <a:r>
              <a:rPr lang="en-GB"/>
              <a:t>Keep your contact details up to date</a:t>
            </a:r>
          </a:p>
          <a:p>
            <a:pPr lvl="1"/>
            <a:r>
              <a:rPr lang="en-GB"/>
              <a:t>Tell us who you’d like to inherit your pot</a:t>
            </a:r>
          </a:p>
          <a:p>
            <a:endParaRPr lang="en-GB" dirty="0"/>
          </a:p>
        </p:txBody>
      </p:sp>
      <p:sp>
        <p:nvSpPr>
          <p:cNvPr id="9" name="Rectangle 8">
            <a:hlinkClick r:id="rId3"/>
            <a:extLst>
              <a:ext uri="{FF2B5EF4-FFF2-40B4-BE49-F238E27FC236}">
                <a16:creationId xmlns:a16="http://schemas.microsoft.com/office/drawing/2014/main" id="{7AEFC3A8-EBE4-3B90-A677-D8AC1820DED5}"/>
              </a:ext>
            </a:extLst>
          </p:cNvPr>
          <p:cNvSpPr/>
          <p:nvPr/>
        </p:nvSpPr>
        <p:spPr>
          <a:xfrm>
            <a:off x="349199" y="5221700"/>
            <a:ext cx="6156376" cy="1080000"/>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marL="0" indent="0" algn="ctr">
              <a:buNone/>
            </a:pPr>
            <a:r>
              <a:rPr lang="en-GB" sz="2800" b="1" dirty="0">
                <a:solidFill>
                  <a:srgbClr val="3C515F"/>
                </a:solidFill>
              </a:rPr>
              <a:t>nestpensions.org.uk/login</a:t>
            </a:r>
          </a:p>
        </p:txBody>
      </p:sp>
      <p:grpSp>
        <p:nvGrpSpPr>
          <p:cNvPr id="10" name="Group 9">
            <a:extLst>
              <a:ext uri="{FF2B5EF4-FFF2-40B4-BE49-F238E27FC236}">
                <a16:creationId xmlns:a16="http://schemas.microsoft.com/office/drawing/2014/main" id="{9246ED84-7D24-07B2-9D6F-1654C23DE58C}"/>
              </a:ext>
            </a:extLst>
          </p:cNvPr>
          <p:cNvGrpSpPr/>
          <p:nvPr/>
        </p:nvGrpSpPr>
        <p:grpSpPr>
          <a:xfrm>
            <a:off x="7881568" y="354564"/>
            <a:ext cx="4800491" cy="6527287"/>
            <a:chOff x="7678060" y="198450"/>
            <a:chExt cx="5004000" cy="6804000"/>
          </a:xfrm>
        </p:grpSpPr>
        <p:pic>
          <p:nvPicPr>
            <p:cNvPr id="11" name="Picture 10">
              <a:extLst>
                <a:ext uri="{FF2B5EF4-FFF2-40B4-BE49-F238E27FC236}">
                  <a16:creationId xmlns:a16="http://schemas.microsoft.com/office/drawing/2014/main" id="{2910F938-F125-7EF1-58E2-03EE2F9D846D}"/>
                </a:ext>
              </a:extLst>
            </p:cNvPr>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a:off x="7678060" y="198450"/>
              <a:ext cx="5004000" cy="6804000"/>
            </a:xfrm>
            <a:prstGeom prst="rect">
              <a:avLst/>
            </a:prstGeom>
          </p:spPr>
        </p:pic>
        <p:pic>
          <p:nvPicPr>
            <p:cNvPr id="12" name="Picture 2">
              <a:extLst>
                <a:ext uri="{FF2B5EF4-FFF2-40B4-BE49-F238E27FC236}">
                  <a16:creationId xmlns:a16="http://schemas.microsoft.com/office/drawing/2014/main" id="{F8D32DDA-F23E-7652-184E-9CD61650D8B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71" b="25485"/>
            <a:stretch/>
          </p:blipFill>
          <p:spPr bwMode="auto">
            <a:xfrm>
              <a:off x="8149551" y="779850"/>
              <a:ext cx="4061018" cy="5641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76247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521A96-A52F-A5E3-2BDC-05CF52F69D57}"/>
              </a:ext>
            </a:extLst>
          </p:cNvPr>
          <p:cNvSpPr>
            <a:spLocks noGrp="1"/>
          </p:cNvSpPr>
          <p:nvPr>
            <p:ph type="sldNum" sz="quarter" idx="12"/>
          </p:nvPr>
        </p:nvSpPr>
        <p:spPr/>
        <p:txBody>
          <a:bodyPr/>
          <a:lstStyle/>
          <a:p>
            <a:fld id="{C30A1311-C316-4992-B31B-E2EB28E45515}" type="slidenum">
              <a:rPr lang="en-GB" smtClean="0"/>
              <a:t>12</a:t>
            </a:fld>
            <a:endParaRPr lang="en-GB"/>
          </a:p>
        </p:txBody>
      </p:sp>
      <p:sp>
        <p:nvSpPr>
          <p:cNvPr id="3" name="Text Placeholder 2">
            <a:extLst>
              <a:ext uri="{FF2B5EF4-FFF2-40B4-BE49-F238E27FC236}">
                <a16:creationId xmlns:a16="http://schemas.microsoft.com/office/drawing/2014/main" id="{525CAA1C-D8EC-66B4-0495-E44D7F5E0C7B}"/>
              </a:ext>
            </a:extLst>
          </p:cNvPr>
          <p:cNvSpPr>
            <a:spLocks noGrp="1"/>
          </p:cNvSpPr>
          <p:nvPr>
            <p:ph type="body" sz="quarter" idx="13"/>
          </p:nvPr>
        </p:nvSpPr>
        <p:spPr/>
        <p:txBody>
          <a:bodyPr/>
          <a:lstStyle/>
          <a:p>
            <a:r>
              <a:rPr lang="en-GB" dirty="0"/>
              <a:t>It’s your hard-earned money. So it’s up to you to choose…</a:t>
            </a:r>
          </a:p>
        </p:txBody>
      </p:sp>
      <p:sp>
        <p:nvSpPr>
          <p:cNvPr id="4" name="Title 3">
            <a:extLst>
              <a:ext uri="{FF2B5EF4-FFF2-40B4-BE49-F238E27FC236}">
                <a16:creationId xmlns:a16="http://schemas.microsoft.com/office/drawing/2014/main" id="{34469674-336C-D48B-3B5E-B03359E70283}"/>
              </a:ext>
            </a:extLst>
          </p:cNvPr>
          <p:cNvSpPr>
            <a:spLocks noGrp="1"/>
          </p:cNvSpPr>
          <p:nvPr>
            <p:ph type="title"/>
          </p:nvPr>
        </p:nvSpPr>
        <p:spPr/>
        <p:txBody>
          <a:bodyPr/>
          <a:lstStyle/>
          <a:p>
            <a:r>
              <a:rPr lang="en-GB" dirty="0"/>
              <a:t>What happens to my pension when I die?</a:t>
            </a:r>
          </a:p>
        </p:txBody>
      </p:sp>
      <p:grpSp>
        <p:nvGrpSpPr>
          <p:cNvPr id="5" name="Group 4">
            <a:extLst>
              <a:ext uri="{FF2B5EF4-FFF2-40B4-BE49-F238E27FC236}">
                <a16:creationId xmlns:a16="http://schemas.microsoft.com/office/drawing/2014/main" id="{05406295-B7FE-3870-92D8-49A9EB00CB1F}"/>
              </a:ext>
            </a:extLst>
          </p:cNvPr>
          <p:cNvGrpSpPr/>
          <p:nvPr/>
        </p:nvGrpSpPr>
        <p:grpSpPr>
          <a:xfrm>
            <a:off x="347663" y="1500188"/>
            <a:ext cx="6354000" cy="2667600"/>
            <a:chOff x="347663" y="1500188"/>
            <a:chExt cx="6354000" cy="2667600"/>
          </a:xfrm>
        </p:grpSpPr>
        <p:grpSp>
          <p:nvGrpSpPr>
            <p:cNvPr id="6" name="Group 5">
              <a:extLst>
                <a:ext uri="{FF2B5EF4-FFF2-40B4-BE49-F238E27FC236}">
                  <a16:creationId xmlns:a16="http://schemas.microsoft.com/office/drawing/2014/main" id="{DE30BCB2-B50F-8323-D930-4D04E384139F}"/>
                </a:ext>
              </a:extLst>
            </p:cNvPr>
            <p:cNvGrpSpPr>
              <a:grpSpLocks noChangeAspect="1"/>
            </p:cNvGrpSpPr>
            <p:nvPr/>
          </p:nvGrpSpPr>
          <p:grpSpPr>
            <a:xfrm>
              <a:off x="347663" y="1500188"/>
              <a:ext cx="6354000" cy="2667600"/>
              <a:chOff x="347663" y="1500188"/>
              <a:chExt cx="6354000" cy="2667600"/>
            </a:xfrm>
          </p:grpSpPr>
          <p:sp>
            <p:nvSpPr>
              <p:cNvPr id="8" name="Rectangle 7">
                <a:extLst>
                  <a:ext uri="{FF2B5EF4-FFF2-40B4-BE49-F238E27FC236}">
                    <a16:creationId xmlns:a16="http://schemas.microsoft.com/office/drawing/2014/main" id="{E40E410E-198E-4583-61F8-DC886EE668B9}"/>
                  </a:ext>
                </a:extLst>
              </p:cNvPr>
              <p:cNvSpPr/>
              <p:nvPr/>
            </p:nvSpPr>
            <p:spPr>
              <a:xfrm>
                <a:off x="347663" y="1500188"/>
                <a:ext cx="6354000" cy="2667600"/>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36000" rIns="180000" bIns="180000" rtlCol="0" anchor="t" anchorCtr="0"/>
              <a:lstStyle/>
              <a:p>
                <a:pPr marL="0" indent="0" algn="ctr">
                  <a:buNone/>
                </a:pPr>
                <a:r>
                  <a:rPr lang="en-GB" sz="1800" b="1" dirty="0">
                    <a:solidFill>
                      <a:srgbClr val="00515F"/>
                    </a:solidFill>
                  </a:rPr>
                  <a:t>one individual</a:t>
                </a:r>
              </a:p>
            </p:txBody>
          </p:sp>
          <p:sp>
            <p:nvSpPr>
              <p:cNvPr id="9" name="Oval 8">
                <a:extLst>
                  <a:ext uri="{FF2B5EF4-FFF2-40B4-BE49-F238E27FC236}">
                    <a16:creationId xmlns:a16="http://schemas.microsoft.com/office/drawing/2014/main" id="{358514A0-66C6-EE43-B283-DB5A27C77298}"/>
                  </a:ext>
                </a:extLst>
              </p:cNvPr>
              <p:cNvSpPr/>
              <p:nvPr/>
            </p:nvSpPr>
            <p:spPr>
              <a:xfrm>
                <a:off x="1958663" y="2979505"/>
                <a:ext cx="3132000" cy="1088918"/>
              </a:xfrm>
              <a:prstGeom prst="ellipse">
                <a:avLst/>
              </a:prstGeom>
              <a:solidFill>
                <a:srgbClr val="96E4D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180000" rtlCol="0" anchor="t" anchorCtr="0"/>
              <a:lstStyle/>
              <a:p>
                <a:pPr algn="ctr"/>
                <a:endParaRPr lang="en-GB" dirty="0" err="1">
                  <a:solidFill>
                    <a:schemeClr val="tx1"/>
                  </a:solidFill>
                </a:endParaRPr>
              </a:p>
            </p:txBody>
          </p:sp>
        </p:grpSp>
        <p:pic>
          <p:nvPicPr>
            <p:cNvPr id="7" name="Picture 6">
              <a:extLst>
                <a:ext uri="{FF2B5EF4-FFF2-40B4-BE49-F238E27FC236}">
                  <a16:creationId xmlns:a16="http://schemas.microsoft.com/office/drawing/2014/main" id="{C5EBA1F5-39E4-F823-0F14-6F0DA7B2B0FC}"/>
                </a:ext>
              </a:extLst>
            </p:cNvPr>
            <p:cNvPicPr>
              <a:picLocks noChangeAspect="1"/>
            </p:cNvPicPr>
            <p:nvPr/>
          </p:nvPicPr>
          <p:blipFill>
            <a:blip r:embed="rId3"/>
            <a:stretch>
              <a:fillRect/>
            </a:stretch>
          </p:blipFill>
          <p:spPr>
            <a:xfrm>
              <a:off x="3307026" y="1802829"/>
              <a:ext cx="522732" cy="1801368"/>
            </a:xfrm>
            <a:prstGeom prst="rect">
              <a:avLst/>
            </a:prstGeom>
          </p:spPr>
        </p:pic>
      </p:grpSp>
      <p:grpSp>
        <p:nvGrpSpPr>
          <p:cNvPr id="10" name="Group 9">
            <a:extLst>
              <a:ext uri="{FF2B5EF4-FFF2-40B4-BE49-F238E27FC236}">
                <a16:creationId xmlns:a16="http://schemas.microsoft.com/office/drawing/2014/main" id="{6379697F-E149-8141-98CD-7BE41301DE9A}"/>
              </a:ext>
            </a:extLst>
          </p:cNvPr>
          <p:cNvGrpSpPr/>
          <p:nvPr/>
        </p:nvGrpSpPr>
        <p:grpSpPr>
          <a:xfrm>
            <a:off x="347663" y="4210270"/>
            <a:ext cx="6354000" cy="2667600"/>
            <a:chOff x="347663" y="4210270"/>
            <a:chExt cx="6354000" cy="2667600"/>
          </a:xfrm>
        </p:grpSpPr>
        <p:grpSp>
          <p:nvGrpSpPr>
            <p:cNvPr id="11" name="Group 10">
              <a:extLst>
                <a:ext uri="{FF2B5EF4-FFF2-40B4-BE49-F238E27FC236}">
                  <a16:creationId xmlns:a16="http://schemas.microsoft.com/office/drawing/2014/main" id="{E920321E-F945-23EB-5D05-F8E38A455AD1}"/>
                </a:ext>
              </a:extLst>
            </p:cNvPr>
            <p:cNvGrpSpPr>
              <a:grpSpLocks noChangeAspect="1"/>
            </p:cNvGrpSpPr>
            <p:nvPr/>
          </p:nvGrpSpPr>
          <p:grpSpPr>
            <a:xfrm>
              <a:off x="347663" y="4210270"/>
              <a:ext cx="6354000" cy="2667600"/>
              <a:chOff x="347663" y="1500188"/>
              <a:chExt cx="6354000" cy="2667600"/>
            </a:xfrm>
          </p:grpSpPr>
          <p:sp>
            <p:nvSpPr>
              <p:cNvPr id="13" name="Rectangle 12">
                <a:extLst>
                  <a:ext uri="{FF2B5EF4-FFF2-40B4-BE49-F238E27FC236}">
                    <a16:creationId xmlns:a16="http://schemas.microsoft.com/office/drawing/2014/main" id="{81F4D951-A581-2095-B956-05BA4ED7DDE8}"/>
                  </a:ext>
                </a:extLst>
              </p:cNvPr>
              <p:cNvSpPr/>
              <p:nvPr/>
            </p:nvSpPr>
            <p:spPr>
              <a:xfrm>
                <a:off x="347663" y="1500188"/>
                <a:ext cx="6354000" cy="2667600"/>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36000" rIns="180000" bIns="180000" rtlCol="0" anchor="t" anchorCtr="0"/>
              <a:lstStyle/>
              <a:p>
                <a:pPr marL="0" indent="0" algn="ctr">
                  <a:buNone/>
                </a:pPr>
                <a:r>
                  <a:rPr lang="en-GB" sz="1800" b="1" dirty="0">
                    <a:solidFill>
                      <a:srgbClr val="00515F"/>
                    </a:solidFill>
                  </a:rPr>
                  <a:t>a good cause</a:t>
                </a:r>
              </a:p>
            </p:txBody>
          </p:sp>
          <p:sp>
            <p:nvSpPr>
              <p:cNvPr id="14" name="Oval 13">
                <a:extLst>
                  <a:ext uri="{FF2B5EF4-FFF2-40B4-BE49-F238E27FC236}">
                    <a16:creationId xmlns:a16="http://schemas.microsoft.com/office/drawing/2014/main" id="{60D26987-A538-1785-FFFB-06E5660BE2BE}"/>
                  </a:ext>
                </a:extLst>
              </p:cNvPr>
              <p:cNvSpPr/>
              <p:nvPr/>
            </p:nvSpPr>
            <p:spPr>
              <a:xfrm>
                <a:off x="1958663" y="2979505"/>
                <a:ext cx="3132000" cy="1088918"/>
              </a:xfrm>
              <a:prstGeom prst="ellipse">
                <a:avLst/>
              </a:prstGeom>
              <a:solidFill>
                <a:srgbClr val="96E4D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180000" rtlCol="0" anchor="t" anchorCtr="0"/>
              <a:lstStyle/>
              <a:p>
                <a:pPr algn="ctr"/>
                <a:endParaRPr lang="en-GB" dirty="0" err="1">
                  <a:solidFill>
                    <a:schemeClr val="tx1"/>
                  </a:solidFill>
                </a:endParaRPr>
              </a:p>
            </p:txBody>
          </p:sp>
        </p:grpSp>
        <p:pic>
          <p:nvPicPr>
            <p:cNvPr id="12" name="Picture 11">
              <a:extLst>
                <a:ext uri="{FF2B5EF4-FFF2-40B4-BE49-F238E27FC236}">
                  <a16:creationId xmlns:a16="http://schemas.microsoft.com/office/drawing/2014/main" id="{B5F2FFFA-D8DC-83BB-6336-C472B495779E}"/>
                </a:ext>
              </a:extLst>
            </p:cNvPr>
            <p:cNvPicPr>
              <a:picLocks noChangeAspect="1"/>
            </p:cNvPicPr>
            <p:nvPr/>
          </p:nvPicPr>
          <p:blipFill>
            <a:blip r:embed="rId4"/>
            <a:stretch>
              <a:fillRect/>
            </a:stretch>
          </p:blipFill>
          <p:spPr>
            <a:xfrm>
              <a:off x="2260800" y="4448061"/>
              <a:ext cx="2615184" cy="1932432"/>
            </a:xfrm>
            <a:prstGeom prst="rect">
              <a:avLst/>
            </a:prstGeom>
          </p:spPr>
        </p:pic>
      </p:grpSp>
      <p:grpSp>
        <p:nvGrpSpPr>
          <p:cNvPr id="15" name="Group 14">
            <a:extLst>
              <a:ext uri="{FF2B5EF4-FFF2-40B4-BE49-F238E27FC236}">
                <a16:creationId xmlns:a16="http://schemas.microsoft.com/office/drawing/2014/main" id="{9CC64E79-8959-74B6-6B74-3B9811296D88}"/>
              </a:ext>
            </a:extLst>
          </p:cNvPr>
          <p:cNvGrpSpPr/>
          <p:nvPr/>
        </p:nvGrpSpPr>
        <p:grpSpPr>
          <a:xfrm>
            <a:off x="6743291" y="4210270"/>
            <a:ext cx="6354000" cy="2667600"/>
            <a:chOff x="6743291" y="4210270"/>
            <a:chExt cx="6354000" cy="2667600"/>
          </a:xfrm>
        </p:grpSpPr>
        <p:grpSp>
          <p:nvGrpSpPr>
            <p:cNvPr id="16" name="Group 15">
              <a:extLst>
                <a:ext uri="{FF2B5EF4-FFF2-40B4-BE49-F238E27FC236}">
                  <a16:creationId xmlns:a16="http://schemas.microsoft.com/office/drawing/2014/main" id="{61F93A7C-DB67-6C32-8BBF-0CA5B81164BB}"/>
                </a:ext>
              </a:extLst>
            </p:cNvPr>
            <p:cNvGrpSpPr>
              <a:grpSpLocks noChangeAspect="1"/>
            </p:cNvGrpSpPr>
            <p:nvPr/>
          </p:nvGrpSpPr>
          <p:grpSpPr>
            <a:xfrm>
              <a:off x="6743291" y="4210270"/>
              <a:ext cx="6354000" cy="2667600"/>
              <a:chOff x="347663" y="1500188"/>
              <a:chExt cx="6354000" cy="2667600"/>
            </a:xfrm>
          </p:grpSpPr>
          <p:sp>
            <p:nvSpPr>
              <p:cNvPr id="18" name="Rectangle 17">
                <a:extLst>
                  <a:ext uri="{FF2B5EF4-FFF2-40B4-BE49-F238E27FC236}">
                    <a16:creationId xmlns:a16="http://schemas.microsoft.com/office/drawing/2014/main" id="{228BE06F-EEE4-AD07-C92C-AD9FF1115362}"/>
                  </a:ext>
                </a:extLst>
              </p:cNvPr>
              <p:cNvSpPr/>
              <p:nvPr/>
            </p:nvSpPr>
            <p:spPr>
              <a:xfrm>
                <a:off x="347663" y="1500188"/>
                <a:ext cx="6354000" cy="2667600"/>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36000" rIns="180000" bIns="180000" rtlCol="0" anchor="t" anchorCtr="0"/>
              <a:lstStyle/>
              <a:p>
                <a:pPr marL="0" indent="0" algn="ctr">
                  <a:buNone/>
                </a:pPr>
                <a:r>
                  <a:rPr lang="en-GB" sz="1800" b="1" dirty="0">
                    <a:solidFill>
                      <a:srgbClr val="00515F"/>
                    </a:solidFill>
                  </a:rPr>
                  <a:t>any combination of these</a:t>
                </a:r>
              </a:p>
            </p:txBody>
          </p:sp>
          <p:sp>
            <p:nvSpPr>
              <p:cNvPr id="19" name="Oval 18">
                <a:extLst>
                  <a:ext uri="{FF2B5EF4-FFF2-40B4-BE49-F238E27FC236}">
                    <a16:creationId xmlns:a16="http://schemas.microsoft.com/office/drawing/2014/main" id="{E1E7B6E2-2B35-57C2-CCFA-88EE0B2BF27F}"/>
                  </a:ext>
                </a:extLst>
              </p:cNvPr>
              <p:cNvSpPr/>
              <p:nvPr/>
            </p:nvSpPr>
            <p:spPr>
              <a:xfrm>
                <a:off x="925301" y="2979505"/>
                <a:ext cx="5198724" cy="1088918"/>
              </a:xfrm>
              <a:prstGeom prst="ellipse">
                <a:avLst/>
              </a:prstGeom>
              <a:solidFill>
                <a:srgbClr val="96E4D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180000" rtlCol="0" anchor="t" anchorCtr="0"/>
              <a:lstStyle/>
              <a:p>
                <a:pPr algn="ctr"/>
                <a:endParaRPr lang="en-GB" dirty="0" err="1">
                  <a:solidFill>
                    <a:schemeClr val="tx1"/>
                  </a:solidFill>
                </a:endParaRPr>
              </a:p>
            </p:txBody>
          </p:sp>
        </p:grpSp>
        <p:pic>
          <p:nvPicPr>
            <p:cNvPr id="17" name="Picture 16">
              <a:extLst>
                <a:ext uri="{FF2B5EF4-FFF2-40B4-BE49-F238E27FC236}">
                  <a16:creationId xmlns:a16="http://schemas.microsoft.com/office/drawing/2014/main" id="{9CBAF6BE-244D-BAC5-6196-176C890F64F8}"/>
                </a:ext>
              </a:extLst>
            </p:cNvPr>
            <p:cNvPicPr>
              <a:picLocks noChangeAspect="1"/>
            </p:cNvPicPr>
            <p:nvPr/>
          </p:nvPicPr>
          <p:blipFill>
            <a:blip r:embed="rId5"/>
            <a:stretch>
              <a:fillRect/>
            </a:stretch>
          </p:blipFill>
          <p:spPr>
            <a:xfrm>
              <a:off x="7638281" y="4551600"/>
              <a:ext cx="4881372" cy="2101596"/>
            </a:xfrm>
            <a:prstGeom prst="rect">
              <a:avLst/>
            </a:prstGeom>
          </p:spPr>
        </p:pic>
      </p:grpSp>
      <p:grpSp>
        <p:nvGrpSpPr>
          <p:cNvPr id="20" name="Group 19">
            <a:extLst>
              <a:ext uri="{FF2B5EF4-FFF2-40B4-BE49-F238E27FC236}">
                <a16:creationId xmlns:a16="http://schemas.microsoft.com/office/drawing/2014/main" id="{BFC49C87-62E0-B57B-E170-A9B68A8A26F7}"/>
              </a:ext>
            </a:extLst>
          </p:cNvPr>
          <p:cNvGrpSpPr/>
          <p:nvPr/>
        </p:nvGrpSpPr>
        <p:grpSpPr>
          <a:xfrm>
            <a:off x="6743291" y="1500188"/>
            <a:ext cx="6354000" cy="2667600"/>
            <a:chOff x="6743291" y="1500188"/>
            <a:chExt cx="6354000" cy="2667600"/>
          </a:xfrm>
        </p:grpSpPr>
        <p:grpSp>
          <p:nvGrpSpPr>
            <p:cNvPr id="21" name="Group 20">
              <a:extLst>
                <a:ext uri="{FF2B5EF4-FFF2-40B4-BE49-F238E27FC236}">
                  <a16:creationId xmlns:a16="http://schemas.microsoft.com/office/drawing/2014/main" id="{E7A492A5-53A0-4726-6A16-20CB8E7D4235}"/>
                </a:ext>
              </a:extLst>
            </p:cNvPr>
            <p:cNvGrpSpPr>
              <a:grpSpLocks noChangeAspect="1"/>
            </p:cNvGrpSpPr>
            <p:nvPr/>
          </p:nvGrpSpPr>
          <p:grpSpPr>
            <a:xfrm>
              <a:off x="6743291" y="1500188"/>
              <a:ext cx="6354000" cy="2667600"/>
              <a:chOff x="347663" y="1500188"/>
              <a:chExt cx="6354000" cy="2667600"/>
            </a:xfrm>
          </p:grpSpPr>
          <p:sp>
            <p:nvSpPr>
              <p:cNvPr id="23" name="Rectangle 22">
                <a:extLst>
                  <a:ext uri="{FF2B5EF4-FFF2-40B4-BE49-F238E27FC236}">
                    <a16:creationId xmlns:a16="http://schemas.microsoft.com/office/drawing/2014/main" id="{281BF09F-082A-60CD-9BE7-7983CC11DEC1}"/>
                  </a:ext>
                </a:extLst>
              </p:cNvPr>
              <p:cNvSpPr/>
              <p:nvPr/>
            </p:nvSpPr>
            <p:spPr>
              <a:xfrm>
                <a:off x="347663" y="1500188"/>
                <a:ext cx="6354000" cy="2667600"/>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36000" rIns="180000" bIns="180000" rtlCol="0" anchor="t" anchorCtr="0"/>
              <a:lstStyle/>
              <a:p>
                <a:pPr marL="0" indent="0" algn="ctr">
                  <a:buNone/>
                </a:pPr>
                <a:r>
                  <a:rPr lang="en-GB" sz="1800" b="1" dirty="0">
                    <a:solidFill>
                      <a:srgbClr val="00515F"/>
                    </a:solidFill>
                  </a:rPr>
                  <a:t>several people</a:t>
                </a:r>
              </a:p>
            </p:txBody>
          </p:sp>
          <p:sp>
            <p:nvSpPr>
              <p:cNvPr id="24" name="Oval 23">
                <a:extLst>
                  <a:ext uri="{FF2B5EF4-FFF2-40B4-BE49-F238E27FC236}">
                    <a16:creationId xmlns:a16="http://schemas.microsoft.com/office/drawing/2014/main" id="{65BDC568-6EA3-9164-6693-C3CA63052BF5}"/>
                  </a:ext>
                </a:extLst>
              </p:cNvPr>
              <p:cNvSpPr/>
              <p:nvPr/>
            </p:nvSpPr>
            <p:spPr>
              <a:xfrm>
                <a:off x="1958663" y="2979505"/>
                <a:ext cx="3132000" cy="1088918"/>
              </a:xfrm>
              <a:prstGeom prst="ellipse">
                <a:avLst/>
              </a:prstGeom>
              <a:solidFill>
                <a:srgbClr val="96E4D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180000" rtlCol="0" anchor="t" anchorCtr="0"/>
              <a:lstStyle/>
              <a:p>
                <a:pPr algn="ctr"/>
                <a:endParaRPr lang="en-GB" dirty="0" err="1">
                  <a:solidFill>
                    <a:schemeClr val="tx1"/>
                  </a:solidFill>
                </a:endParaRPr>
              </a:p>
            </p:txBody>
          </p:sp>
        </p:grpSp>
        <p:pic>
          <p:nvPicPr>
            <p:cNvPr id="22" name="Picture 21">
              <a:extLst>
                <a:ext uri="{FF2B5EF4-FFF2-40B4-BE49-F238E27FC236}">
                  <a16:creationId xmlns:a16="http://schemas.microsoft.com/office/drawing/2014/main" id="{0FA8EE96-66D2-B174-52C0-91A3A6B506E2}"/>
                </a:ext>
              </a:extLst>
            </p:cNvPr>
            <p:cNvPicPr>
              <a:picLocks noChangeAspect="1"/>
            </p:cNvPicPr>
            <p:nvPr/>
          </p:nvPicPr>
          <p:blipFill>
            <a:blip r:embed="rId6"/>
            <a:stretch>
              <a:fillRect/>
            </a:stretch>
          </p:blipFill>
          <p:spPr>
            <a:xfrm>
              <a:off x="9068555" y="1885709"/>
              <a:ext cx="2020824" cy="2110740"/>
            </a:xfrm>
            <a:prstGeom prst="rect">
              <a:avLst/>
            </a:prstGeom>
          </p:spPr>
        </p:pic>
      </p:grpSp>
    </p:spTree>
    <p:extLst>
      <p:ext uri="{BB962C8B-B14F-4D97-AF65-F5344CB8AC3E}">
        <p14:creationId xmlns:p14="http://schemas.microsoft.com/office/powerpoint/2010/main" val="1925742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7" name="Group 636">
            <a:extLst>
              <a:ext uri="{FF2B5EF4-FFF2-40B4-BE49-F238E27FC236}">
                <a16:creationId xmlns:a16="http://schemas.microsoft.com/office/drawing/2014/main" id="{9257E905-A39F-2AFA-AA6C-324FB9B07F2E}"/>
              </a:ext>
            </a:extLst>
          </p:cNvPr>
          <p:cNvGrpSpPr>
            <a:grpSpLocks noChangeAspect="1"/>
          </p:cNvGrpSpPr>
          <p:nvPr/>
        </p:nvGrpSpPr>
        <p:grpSpPr>
          <a:xfrm>
            <a:off x="10065822" y="1716285"/>
            <a:ext cx="3204000" cy="2907675"/>
            <a:chOff x="6735763" y="1634395"/>
            <a:chExt cx="3295649" cy="2990849"/>
          </a:xfrm>
        </p:grpSpPr>
        <p:sp>
          <p:nvSpPr>
            <p:cNvPr id="602" name="Oval 488">
              <a:extLst>
                <a:ext uri="{FF2B5EF4-FFF2-40B4-BE49-F238E27FC236}">
                  <a16:creationId xmlns:a16="http://schemas.microsoft.com/office/drawing/2014/main" id="{95B71A72-59A3-EE09-9FD5-EACDE6B1EB31}"/>
                </a:ext>
              </a:extLst>
            </p:cNvPr>
            <p:cNvSpPr>
              <a:spLocks noChangeArrowheads="1"/>
            </p:cNvSpPr>
            <p:nvPr/>
          </p:nvSpPr>
          <p:spPr bwMode="auto">
            <a:xfrm>
              <a:off x="6888163" y="1634395"/>
              <a:ext cx="2989262" cy="2990849"/>
            </a:xfrm>
            <a:prstGeom prst="ellipse">
              <a:avLst/>
            </a:pr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632" name="Group 631">
              <a:extLst>
                <a:ext uri="{FF2B5EF4-FFF2-40B4-BE49-F238E27FC236}">
                  <a16:creationId xmlns:a16="http://schemas.microsoft.com/office/drawing/2014/main" id="{93147F94-F651-7170-CC89-5BA93BEE9EDE}"/>
                </a:ext>
              </a:extLst>
            </p:cNvPr>
            <p:cNvGrpSpPr>
              <a:grpSpLocks noChangeAspect="1"/>
            </p:cNvGrpSpPr>
            <p:nvPr/>
          </p:nvGrpSpPr>
          <p:grpSpPr>
            <a:xfrm>
              <a:off x="6735763" y="2286000"/>
              <a:ext cx="3295649" cy="2225675"/>
              <a:chOff x="6735763" y="2286000"/>
              <a:chExt cx="3295649" cy="2225675"/>
            </a:xfrm>
          </p:grpSpPr>
          <p:sp>
            <p:nvSpPr>
              <p:cNvPr id="603" name="Freeform 489">
                <a:extLst>
                  <a:ext uri="{FF2B5EF4-FFF2-40B4-BE49-F238E27FC236}">
                    <a16:creationId xmlns:a16="http://schemas.microsoft.com/office/drawing/2014/main" id="{F582F343-4ADC-7C5E-1F09-CE5D88CF6E4A}"/>
                  </a:ext>
                </a:extLst>
              </p:cNvPr>
              <p:cNvSpPr>
                <a:spLocks/>
              </p:cNvSpPr>
              <p:nvPr/>
            </p:nvSpPr>
            <p:spPr bwMode="auto">
              <a:xfrm>
                <a:off x="7096125" y="2286000"/>
                <a:ext cx="2574925" cy="2051050"/>
              </a:xfrm>
              <a:custGeom>
                <a:avLst/>
                <a:gdLst>
                  <a:gd name="T0" fmla="*/ 1468 w 1543"/>
                  <a:gd name="T1" fmla="*/ 1229 h 1229"/>
                  <a:gd name="T2" fmla="*/ 75 w 1543"/>
                  <a:gd name="T3" fmla="*/ 1229 h 1229"/>
                  <a:gd name="T4" fmla="*/ 0 w 1543"/>
                  <a:gd name="T5" fmla="*/ 1153 h 1229"/>
                  <a:gd name="T6" fmla="*/ 0 w 1543"/>
                  <a:gd name="T7" fmla="*/ 76 h 1229"/>
                  <a:gd name="T8" fmla="*/ 75 w 1543"/>
                  <a:gd name="T9" fmla="*/ 0 h 1229"/>
                  <a:gd name="T10" fmla="*/ 1468 w 1543"/>
                  <a:gd name="T11" fmla="*/ 0 h 1229"/>
                  <a:gd name="T12" fmla="*/ 1543 w 1543"/>
                  <a:gd name="T13" fmla="*/ 76 h 1229"/>
                  <a:gd name="T14" fmla="*/ 1543 w 1543"/>
                  <a:gd name="T15" fmla="*/ 1153 h 1229"/>
                  <a:gd name="T16" fmla="*/ 1468 w 1543"/>
                  <a:gd name="T17" fmla="*/ 122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3" h="1229">
                    <a:moveTo>
                      <a:pt x="1468" y="1229"/>
                    </a:moveTo>
                    <a:cubicBezTo>
                      <a:pt x="75" y="1229"/>
                      <a:pt x="75" y="1229"/>
                      <a:pt x="75" y="1229"/>
                    </a:cubicBezTo>
                    <a:cubicBezTo>
                      <a:pt x="33" y="1229"/>
                      <a:pt x="0" y="1195"/>
                      <a:pt x="0" y="1153"/>
                    </a:cubicBezTo>
                    <a:cubicBezTo>
                      <a:pt x="0" y="76"/>
                      <a:pt x="0" y="76"/>
                      <a:pt x="0" y="76"/>
                    </a:cubicBezTo>
                    <a:cubicBezTo>
                      <a:pt x="0" y="34"/>
                      <a:pt x="33" y="0"/>
                      <a:pt x="75" y="0"/>
                    </a:cubicBezTo>
                    <a:cubicBezTo>
                      <a:pt x="1468" y="0"/>
                      <a:pt x="1468" y="0"/>
                      <a:pt x="1468" y="0"/>
                    </a:cubicBezTo>
                    <a:cubicBezTo>
                      <a:pt x="1509" y="0"/>
                      <a:pt x="1543" y="34"/>
                      <a:pt x="1543" y="76"/>
                    </a:cubicBezTo>
                    <a:cubicBezTo>
                      <a:pt x="1543" y="1153"/>
                      <a:pt x="1543" y="1153"/>
                      <a:pt x="1543" y="1153"/>
                    </a:cubicBezTo>
                    <a:cubicBezTo>
                      <a:pt x="1543" y="1195"/>
                      <a:pt x="1509" y="1229"/>
                      <a:pt x="1468" y="1229"/>
                    </a:cubicBez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05" name="Freeform 491">
                <a:extLst>
                  <a:ext uri="{FF2B5EF4-FFF2-40B4-BE49-F238E27FC236}">
                    <a16:creationId xmlns:a16="http://schemas.microsoft.com/office/drawing/2014/main" id="{3A3BB61D-8F93-1167-2DF2-D97C14B1D6F0}"/>
                  </a:ext>
                </a:extLst>
              </p:cNvPr>
              <p:cNvSpPr>
                <a:spLocks/>
              </p:cNvSpPr>
              <p:nvPr/>
            </p:nvSpPr>
            <p:spPr bwMode="auto">
              <a:xfrm>
                <a:off x="6735763" y="4119563"/>
                <a:ext cx="3295649" cy="392112"/>
              </a:xfrm>
              <a:custGeom>
                <a:avLst/>
                <a:gdLst>
                  <a:gd name="T0" fmla="*/ 1950 w 1975"/>
                  <a:gd name="T1" fmla="*/ 0 h 235"/>
                  <a:gd name="T2" fmla="*/ 1203 w 1975"/>
                  <a:gd name="T3" fmla="*/ 0 h 235"/>
                  <a:gd name="T4" fmla="*/ 1203 w 1975"/>
                  <a:gd name="T5" fmla="*/ 99 h 235"/>
                  <a:gd name="T6" fmla="*/ 771 w 1975"/>
                  <a:gd name="T7" fmla="*/ 99 h 235"/>
                  <a:gd name="T8" fmla="*/ 771 w 1975"/>
                  <a:gd name="T9" fmla="*/ 0 h 235"/>
                  <a:gd name="T10" fmla="*/ 24 w 1975"/>
                  <a:gd name="T11" fmla="*/ 0 h 235"/>
                  <a:gd name="T12" fmla="*/ 0 w 1975"/>
                  <a:gd name="T13" fmla="*/ 25 h 235"/>
                  <a:gd name="T14" fmla="*/ 0 w 1975"/>
                  <a:gd name="T15" fmla="*/ 161 h 235"/>
                  <a:gd name="T16" fmla="*/ 74 w 1975"/>
                  <a:gd name="T17" fmla="*/ 235 h 235"/>
                  <a:gd name="T18" fmla="*/ 1901 w 1975"/>
                  <a:gd name="T19" fmla="*/ 235 h 235"/>
                  <a:gd name="T20" fmla="*/ 1975 w 1975"/>
                  <a:gd name="T21" fmla="*/ 161 h 235"/>
                  <a:gd name="T22" fmla="*/ 1975 w 1975"/>
                  <a:gd name="T23" fmla="*/ 25 h 235"/>
                  <a:gd name="T24" fmla="*/ 1950 w 1975"/>
                  <a:gd name="T25"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75" h="235">
                    <a:moveTo>
                      <a:pt x="1950" y="0"/>
                    </a:moveTo>
                    <a:cubicBezTo>
                      <a:pt x="1203" y="0"/>
                      <a:pt x="1203" y="0"/>
                      <a:pt x="1203" y="0"/>
                    </a:cubicBezTo>
                    <a:cubicBezTo>
                      <a:pt x="1203" y="99"/>
                      <a:pt x="1203" y="99"/>
                      <a:pt x="1203" y="99"/>
                    </a:cubicBezTo>
                    <a:cubicBezTo>
                      <a:pt x="771" y="99"/>
                      <a:pt x="771" y="99"/>
                      <a:pt x="771" y="99"/>
                    </a:cubicBezTo>
                    <a:cubicBezTo>
                      <a:pt x="771" y="0"/>
                      <a:pt x="771" y="0"/>
                      <a:pt x="771" y="0"/>
                    </a:cubicBezTo>
                    <a:cubicBezTo>
                      <a:pt x="24" y="0"/>
                      <a:pt x="24" y="0"/>
                      <a:pt x="24" y="0"/>
                    </a:cubicBezTo>
                    <a:cubicBezTo>
                      <a:pt x="11" y="0"/>
                      <a:pt x="0" y="11"/>
                      <a:pt x="0" y="25"/>
                    </a:cubicBezTo>
                    <a:cubicBezTo>
                      <a:pt x="0" y="161"/>
                      <a:pt x="0" y="161"/>
                      <a:pt x="0" y="161"/>
                    </a:cubicBezTo>
                    <a:cubicBezTo>
                      <a:pt x="0" y="202"/>
                      <a:pt x="33" y="235"/>
                      <a:pt x="74" y="235"/>
                    </a:cubicBezTo>
                    <a:cubicBezTo>
                      <a:pt x="1901" y="235"/>
                      <a:pt x="1901" y="235"/>
                      <a:pt x="1901" y="235"/>
                    </a:cubicBezTo>
                    <a:cubicBezTo>
                      <a:pt x="1942" y="235"/>
                      <a:pt x="1975" y="202"/>
                      <a:pt x="1975" y="161"/>
                    </a:cubicBezTo>
                    <a:cubicBezTo>
                      <a:pt x="1975" y="25"/>
                      <a:pt x="1975" y="25"/>
                      <a:pt x="1975" y="25"/>
                    </a:cubicBezTo>
                    <a:cubicBezTo>
                      <a:pt x="1975" y="11"/>
                      <a:pt x="1964" y="0"/>
                      <a:pt x="1950" y="0"/>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31" name="Rectangle 630">
                <a:extLst>
                  <a:ext uri="{FF2B5EF4-FFF2-40B4-BE49-F238E27FC236}">
                    <a16:creationId xmlns:a16="http://schemas.microsoft.com/office/drawing/2014/main" id="{8ADDFACD-8082-302E-3DF8-A9B5D65EBEA9}"/>
                  </a:ext>
                </a:extLst>
              </p:cNvPr>
              <p:cNvSpPr/>
              <p:nvPr/>
            </p:nvSpPr>
            <p:spPr>
              <a:xfrm>
                <a:off x="7213587" y="2394609"/>
                <a:ext cx="2340000" cy="16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grpSp>
            <p:nvGrpSpPr>
              <p:cNvPr id="629" name="Group 628">
                <a:extLst>
                  <a:ext uri="{FF2B5EF4-FFF2-40B4-BE49-F238E27FC236}">
                    <a16:creationId xmlns:a16="http://schemas.microsoft.com/office/drawing/2014/main" id="{79EB2B56-3A1D-7209-5CB9-9717A73C1E5C}"/>
                  </a:ext>
                </a:extLst>
              </p:cNvPr>
              <p:cNvGrpSpPr>
                <a:grpSpLocks noChangeAspect="1"/>
              </p:cNvGrpSpPr>
              <p:nvPr/>
            </p:nvGrpSpPr>
            <p:grpSpPr>
              <a:xfrm>
                <a:off x="7429650" y="2519221"/>
                <a:ext cx="1907874" cy="1370777"/>
                <a:chOff x="15122525" y="2547938"/>
                <a:chExt cx="1674813" cy="1203326"/>
              </a:xfrm>
            </p:grpSpPr>
            <p:sp>
              <p:nvSpPr>
                <p:cNvPr id="616" name="Freeform 503">
                  <a:extLst>
                    <a:ext uri="{FF2B5EF4-FFF2-40B4-BE49-F238E27FC236}">
                      <a16:creationId xmlns:a16="http://schemas.microsoft.com/office/drawing/2014/main" id="{2A6CC289-CE39-93F8-AEBE-52A4036CA64F}"/>
                    </a:ext>
                  </a:extLst>
                </p:cNvPr>
                <p:cNvSpPr>
                  <a:spLocks/>
                </p:cNvSpPr>
                <p:nvPr/>
              </p:nvSpPr>
              <p:spPr bwMode="auto">
                <a:xfrm>
                  <a:off x="16463963" y="3346451"/>
                  <a:ext cx="138113" cy="195263"/>
                </a:xfrm>
                <a:custGeom>
                  <a:avLst/>
                  <a:gdLst>
                    <a:gd name="T0" fmla="*/ 50 w 50"/>
                    <a:gd name="T1" fmla="*/ 71 h 71"/>
                    <a:gd name="T2" fmla="*/ 0 w 50"/>
                    <a:gd name="T3" fmla="*/ 20 h 71"/>
                    <a:gd name="T4" fmla="*/ 50 w 50"/>
                    <a:gd name="T5" fmla="*/ 0 h 71"/>
                    <a:gd name="T6" fmla="*/ 50 w 50"/>
                    <a:gd name="T7" fmla="*/ 71 h 71"/>
                  </a:gdLst>
                  <a:ahLst/>
                  <a:cxnLst>
                    <a:cxn ang="0">
                      <a:pos x="T0" y="T1"/>
                    </a:cxn>
                    <a:cxn ang="0">
                      <a:pos x="T2" y="T3"/>
                    </a:cxn>
                    <a:cxn ang="0">
                      <a:pos x="T4" y="T5"/>
                    </a:cxn>
                    <a:cxn ang="0">
                      <a:pos x="T6" y="T7"/>
                    </a:cxn>
                  </a:cxnLst>
                  <a:rect l="0" t="0" r="r" b="b"/>
                  <a:pathLst>
                    <a:path w="50" h="71">
                      <a:moveTo>
                        <a:pt x="50" y="71"/>
                      </a:moveTo>
                      <a:cubicBezTo>
                        <a:pt x="0" y="20"/>
                        <a:pt x="0" y="20"/>
                        <a:pt x="0" y="20"/>
                      </a:cubicBezTo>
                      <a:cubicBezTo>
                        <a:pt x="14" y="6"/>
                        <a:pt x="31" y="0"/>
                        <a:pt x="50" y="0"/>
                      </a:cubicBezTo>
                      <a:lnTo>
                        <a:pt x="50" y="71"/>
                      </a:lnTo>
                      <a:close/>
                    </a:path>
                  </a:pathLst>
                </a:custGeom>
                <a:solidFill>
                  <a:srgbClr val="01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17" name="Freeform 504">
                  <a:extLst>
                    <a:ext uri="{FF2B5EF4-FFF2-40B4-BE49-F238E27FC236}">
                      <a16:creationId xmlns:a16="http://schemas.microsoft.com/office/drawing/2014/main" id="{BDFC349B-F4A9-D81A-862C-A3AD7693BD70}"/>
                    </a:ext>
                  </a:extLst>
                </p:cNvPr>
                <p:cNvSpPr>
                  <a:spLocks/>
                </p:cNvSpPr>
                <p:nvPr/>
              </p:nvSpPr>
              <p:spPr bwMode="auto">
                <a:xfrm>
                  <a:off x="16398875" y="3400426"/>
                  <a:ext cx="227013" cy="350838"/>
                </a:xfrm>
                <a:custGeom>
                  <a:avLst/>
                  <a:gdLst>
                    <a:gd name="T0" fmla="*/ 74 w 83"/>
                    <a:gd name="T1" fmla="*/ 51 h 127"/>
                    <a:gd name="T2" fmla="*/ 83 w 83"/>
                    <a:gd name="T3" fmla="*/ 122 h 127"/>
                    <a:gd name="T4" fmla="*/ 3 w 83"/>
                    <a:gd name="T5" fmla="*/ 61 h 127"/>
                    <a:gd name="T6" fmla="*/ 24 w 83"/>
                    <a:gd name="T7" fmla="*/ 0 h 127"/>
                    <a:gd name="T8" fmla="*/ 74 w 83"/>
                    <a:gd name="T9" fmla="*/ 51 h 127"/>
                  </a:gdLst>
                  <a:ahLst/>
                  <a:cxnLst>
                    <a:cxn ang="0">
                      <a:pos x="T0" y="T1"/>
                    </a:cxn>
                    <a:cxn ang="0">
                      <a:pos x="T2" y="T3"/>
                    </a:cxn>
                    <a:cxn ang="0">
                      <a:pos x="T4" y="T5"/>
                    </a:cxn>
                    <a:cxn ang="0">
                      <a:pos x="T6" y="T7"/>
                    </a:cxn>
                    <a:cxn ang="0">
                      <a:pos x="T8" y="T9"/>
                    </a:cxn>
                  </a:cxnLst>
                  <a:rect l="0" t="0" r="r" b="b"/>
                  <a:pathLst>
                    <a:path w="83" h="127">
                      <a:moveTo>
                        <a:pt x="74" y="51"/>
                      </a:moveTo>
                      <a:cubicBezTo>
                        <a:pt x="83" y="122"/>
                        <a:pt x="83" y="122"/>
                        <a:pt x="83" y="122"/>
                      </a:cubicBezTo>
                      <a:cubicBezTo>
                        <a:pt x="44" y="127"/>
                        <a:pt x="8" y="100"/>
                        <a:pt x="3" y="61"/>
                      </a:cubicBezTo>
                      <a:cubicBezTo>
                        <a:pt x="0" y="37"/>
                        <a:pt x="7" y="16"/>
                        <a:pt x="24" y="0"/>
                      </a:cubicBezTo>
                      <a:lnTo>
                        <a:pt x="74" y="51"/>
                      </a:ln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18" name="Freeform 505">
                  <a:extLst>
                    <a:ext uri="{FF2B5EF4-FFF2-40B4-BE49-F238E27FC236}">
                      <a16:creationId xmlns:a16="http://schemas.microsoft.com/office/drawing/2014/main" id="{352055A7-F6B8-657C-3A2A-FCB41859C7A2}"/>
                    </a:ext>
                  </a:extLst>
                </p:cNvPr>
                <p:cNvSpPr>
                  <a:spLocks/>
                </p:cNvSpPr>
                <p:nvPr/>
              </p:nvSpPr>
              <p:spPr bwMode="auto">
                <a:xfrm>
                  <a:off x="16602075" y="3346451"/>
                  <a:ext cx="195263" cy="390525"/>
                </a:xfrm>
                <a:custGeom>
                  <a:avLst/>
                  <a:gdLst>
                    <a:gd name="T0" fmla="*/ 0 w 71"/>
                    <a:gd name="T1" fmla="*/ 71 h 142"/>
                    <a:gd name="T2" fmla="*/ 0 w 71"/>
                    <a:gd name="T3" fmla="*/ 0 h 142"/>
                    <a:gd name="T4" fmla="*/ 71 w 71"/>
                    <a:gd name="T5" fmla="*/ 71 h 142"/>
                    <a:gd name="T6" fmla="*/ 9 w 71"/>
                    <a:gd name="T7" fmla="*/ 142 h 142"/>
                    <a:gd name="T8" fmla="*/ 0 w 71"/>
                    <a:gd name="T9" fmla="*/ 71 h 142"/>
                  </a:gdLst>
                  <a:ahLst/>
                  <a:cxnLst>
                    <a:cxn ang="0">
                      <a:pos x="T0" y="T1"/>
                    </a:cxn>
                    <a:cxn ang="0">
                      <a:pos x="T2" y="T3"/>
                    </a:cxn>
                    <a:cxn ang="0">
                      <a:pos x="T4" y="T5"/>
                    </a:cxn>
                    <a:cxn ang="0">
                      <a:pos x="T6" y="T7"/>
                    </a:cxn>
                    <a:cxn ang="0">
                      <a:pos x="T8" y="T9"/>
                    </a:cxn>
                  </a:cxnLst>
                  <a:rect l="0" t="0" r="r" b="b"/>
                  <a:pathLst>
                    <a:path w="71" h="142">
                      <a:moveTo>
                        <a:pt x="0" y="71"/>
                      </a:moveTo>
                      <a:cubicBezTo>
                        <a:pt x="0" y="0"/>
                        <a:pt x="0" y="0"/>
                        <a:pt x="0" y="0"/>
                      </a:cubicBezTo>
                      <a:cubicBezTo>
                        <a:pt x="39" y="0"/>
                        <a:pt x="71" y="32"/>
                        <a:pt x="71" y="71"/>
                      </a:cubicBezTo>
                      <a:cubicBezTo>
                        <a:pt x="71" y="107"/>
                        <a:pt x="45" y="136"/>
                        <a:pt x="9" y="142"/>
                      </a:cubicBezTo>
                      <a:lnTo>
                        <a:pt x="0" y="71"/>
                      </a:lnTo>
                      <a:close/>
                    </a:path>
                  </a:pathLst>
                </a:cu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19" name="Oval 506">
                  <a:extLst>
                    <a:ext uri="{FF2B5EF4-FFF2-40B4-BE49-F238E27FC236}">
                      <a16:creationId xmlns:a16="http://schemas.microsoft.com/office/drawing/2014/main" id="{FF913F8B-2AD2-DEFB-51D0-51B68B9F32CA}"/>
                    </a:ext>
                  </a:extLst>
                </p:cNvPr>
                <p:cNvSpPr>
                  <a:spLocks noChangeArrowheads="1"/>
                </p:cNvSpPr>
                <p:nvPr/>
              </p:nvSpPr>
              <p:spPr bwMode="auto">
                <a:xfrm>
                  <a:off x="16483013" y="3422651"/>
                  <a:ext cx="234950" cy="236538"/>
                </a:xfrm>
                <a:prstGeom prst="ellipse">
                  <a:avLst/>
                </a:prstGeom>
                <a:solidFill>
                  <a:srgbClr val="F5F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0" name="Freeform 507">
                  <a:extLst>
                    <a:ext uri="{FF2B5EF4-FFF2-40B4-BE49-F238E27FC236}">
                      <a16:creationId xmlns:a16="http://schemas.microsoft.com/office/drawing/2014/main" id="{A57D2FAE-0786-EF2F-0E9C-3EC7DF0A8ABB}"/>
                    </a:ext>
                  </a:extLst>
                </p:cNvPr>
                <p:cNvSpPr>
                  <a:spLocks/>
                </p:cNvSpPr>
                <p:nvPr/>
              </p:nvSpPr>
              <p:spPr bwMode="auto">
                <a:xfrm>
                  <a:off x="15122525" y="2547938"/>
                  <a:ext cx="263525" cy="284163"/>
                </a:xfrm>
                <a:custGeom>
                  <a:avLst/>
                  <a:gdLst>
                    <a:gd name="T0" fmla="*/ 77 w 96"/>
                    <a:gd name="T1" fmla="*/ 10 h 103"/>
                    <a:gd name="T2" fmla="*/ 80 w 96"/>
                    <a:gd name="T3" fmla="*/ 78 h 103"/>
                    <a:gd name="T4" fmla="*/ 25 w 96"/>
                    <a:gd name="T5" fmla="*/ 94 h 103"/>
                    <a:gd name="T6" fmla="*/ 15 w 96"/>
                    <a:gd name="T7" fmla="*/ 38 h 103"/>
                    <a:gd name="T8" fmla="*/ 77 w 96"/>
                    <a:gd name="T9" fmla="*/ 10 h 103"/>
                  </a:gdLst>
                  <a:ahLst/>
                  <a:cxnLst>
                    <a:cxn ang="0">
                      <a:pos x="T0" y="T1"/>
                    </a:cxn>
                    <a:cxn ang="0">
                      <a:pos x="T2" y="T3"/>
                    </a:cxn>
                    <a:cxn ang="0">
                      <a:pos x="T4" y="T5"/>
                    </a:cxn>
                    <a:cxn ang="0">
                      <a:pos x="T6" y="T7"/>
                    </a:cxn>
                    <a:cxn ang="0">
                      <a:pos x="T8" y="T9"/>
                    </a:cxn>
                  </a:cxnLst>
                  <a:rect l="0" t="0" r="r" b="b"/>
                  <a:pathLst>
                    <a:path w="96" h="103">
                      <a:moveTo>
                        <a:pt x="77" y="10"/>
                      </a:moveTo>
                      <a:cubicBezTo>
                        <a:pt x="95" y="21"/>
                        <a:pt x="96" y="52"/>
                        <a:pt x="80" y="78"/>
                      </a:cubicBezTo>
                      <a:cubicBezTo>
                        <a:pt x="64" y="103"/>
                        <a:pt x="39" y="102"/>
                        <a:pt x="25" y="94"/>
                      </a:cubicBezTo>
                      <a:cubicBezTo>
                        <a:pt x="13" y="86"/>
                        <a:pt x="0" y="64"/>
                        <a:pt x="15" y="38"/>
                      </a:cubicBezTo>
                      <a:cubicBezTo>
                        <a:pt x="31" y="12"/>
                        <a:pt x="59" y="0"/>
                        <a:pt x="77" y="10"/>
                      </a:cubicBezTo>
                      <a:close/>
                    </a:path>
                  </a:pathLst>
                </a:cu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1" name="Oval 508">
                  <a:extLst>
                    <a:ext uri="{FF2B5EF4-FFF2-40B4-BE49-F238E27FC236}">
                      <a16:creationId xmlns:a16="http://schemas.microsoft.com/office/drawing/2014/main" id="{BBF04D5D-B632-5004-C200-8D9A47860378}"/>
                    </a:ext>
                  </a:extLst>
                </p:cNvPr>
                <p:cNvSpPr>
                  <a:spLocks noChangeArrowheads="1"/>
                </p:cNvSpPr>
                <p:nvPr/>
              </p:nvSpPr>
              <p:spPr bwMode="auto">
                <a:xfrm>
                  <a:off x="15144750" y="3403601"/>
                  <a:ext cx="271463" cy="273050"/>
                </a:xfrm>
                <a:prstGeom prst="ellipse">
                  <a:avLst/>
                </a:pr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2" name="Oval 509">
                  <a:extLst>
                    <a:ext uri="{FF2B5EF4-FFF2-40B4-BE49-F238E27FC236}">
                      <a16:creationId xmlns:a16="http://schemas.microsoft.com/office/drawing/2014/main" id="{E597F6AF-A18F-FBE5-C68E-12BDA21F2809}"/>
                    </a:ext>
                  </a:extLst>
                </p:cNvPr>
                <p:cNvSpPr>
                  <a:spLocks noChangeArrowheads="1"/>
                </p:cNvSpPr>
                <p:nvPr/>
              </p:nvSpPr>
              <p:spPr bwMode="auto">
                <a:xfrm>
                  <a:off x="15565438" y="3403601"/>
                  <a:ext cx="274638" cy="273050"/>
                </a:xfrm>
                <a:prstGeom prst="ellipse">
                  <a:avLst/>
                </a:pr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3" name="Oval 510">
                  <a:extLst>
                    <a:ext uri="{FF2B5EF4-FFF2-40B4-BE49-F238E27FC236}">
                      <a16:creationId xmlns:a16="http://schemas.microsoft.com/office/drawing/2014/main" id="{ADF44288-CD75-9F35-4344-820508701AFA}"/>
                    </a:ext>
                  </a:extLst>
                </p:cNvPr>
                <p:cNvSpPr>
                  <a:spLocks noChangeArrowheads="1"/>
                </p:cNvSpPr>
                <p:nvPr/>
              </p:nvSpPr>
              <p:spPr bwMode="auto">
                <a:xfrm>
                  <a:off x="15994063" y="3403601"/>
                  <a:ext cx="274638" cy="273050"/>
                </a:xfrm>
                <a:prstGeom prst="ellipse">
                  <a:avLst/>
                </a:prstGeom>
                <a:solidFill>
                  <a:srgbClr val="01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4" name="Rectangle 511">
                  <a:extLst>
                    <a:ext uri="{FF2B5EF4-FFF2-40B4-BE49-F238E27FC236}">
                      <a16:creationId xmlns:a16="http://schemas.microsoft.com/office/drawing/2014/main" id="{498D908A-45C0-4559-A6E6-6FEFD20D5930}"/>
                    </a:ext>
                  </a:extLst>
                </p:cNvPr>
                <p:cNvSpPr>
                  <a:spLocks noChangeArrowheads="1"/>
                </p:cNvSpPr>
                <p:nvPr/>
              </p:nvSpPr>
              <p:spPr bwMode="auto">
                <a:xfrm>
                  <a:off x="15144750" y="3068638"/>
                  <a:ext cx="642938" cy="82550"/>
                </a:xfrm>
                <a:prstGeom prst="rect">
                  <a:avLst/>
                </a:prstGeom>
                <a:solidFill>
                  <a:srgbClr val="2846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5" name="Rectangle 512">
                  <a:extLst>
                    <a:ext uri="{FF2B5EF4-FFF2-40B4-BE49-F238E27FC236}">
                      <a16:creationId xmlns:a16="http://schemas.microsoft.com/office/drawing/2014/main" id="{531C9F9F-1E74-39FC-6F24-EEE8C76A07A3}"/>
                    </a:ext>
                  </a:extLst>
                </p:cNvPr>
                <p:cNvSpPr>
                  <a:spLocks noChangeArrowheads="1"/>
                </p:cNvSpPr>
                <p:nvPr/>
              </p:nvSpPr>
              <p:spPr bwMode="auto">
                <a:xfrm>
                  <a:off x="15144750" y="3194051"/>
                  <a:ext cx="827088" cy="82550"/>
                </a:xfrm>
                <a:prstGeom prst="rect">
                  <a:avLst/>
                </a:prstGeom>
                <a:solidFill>
                  <a:srgbClr val="2846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6" name="Rectangle 513">
                  <a:extLst>
                    <a:ext uri="{FF2B5EF4-FFF2-40B4-BE49-F238E27FC236}">
                      <a16:creationId xmlns:a16="http://schemas.microsoft.com/office/drawing/2014/main" id="{32808538-6AC0-5276-9926-BE4B5AB81714}"/>
                    </a:ext>
                  </a:extLst>
                </p:cNvPr>
                <p:cNvSpPr>
                  <a:spLocks noChangeArrowheads="1"/>
                </p:cNvSpPr>
                <p:nvPr/>
              </p:nvSpPr>
              <p:spPr bwMode="auto">
                <a:xfrm>
                  <a:off x="15144750" y="2894013"/>
                  <a:ext cx="515938" cy="73025"/>
                </a:xfrm>
                <a:prstGeom prst="rect">
                  <a:avLst/>
                </a:prstGeom>
                <a:solidFill>
                  <a:srgbClr val="E7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7" name="Rectangle 514">
                  <a:extLst>
                    <a:ext uri="{FF2B5EF4-FFF2-40B4-BE49-F238E27FC236}">
                      <a16:creationId xmlns:a16="http://schemas.microsoft.com/office/drawing/2014/main" id="{2DC44CEF-CF1D-C850-EF37-6E7AA1AE49C6}"/>
                    </a:ext>
                  </a:extLst>
                </p:cNvPr>
                <p:cNvSpPr>
                  <a:spLocks noChangeArrowheads="1"/>
                </p:cNvSpPr>
                <p:nvPr/>
              </p:nvSpPr>
              <p:spPr bwMode="auto">
                <a:xfrm>
                  <a:off x="15700375" y="2894013"/>
                  <a:ext cx="515938" cy="73025"/>
                </a:xfrm>
                <a:prstGeom prst="rect">
                  <a:avLst/>
                </a:prstGeom>
                <a:solidFill>
                  <a:srgbClr val="E7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8" name="Rectangle 515">
                  <a:extLst>
                    <a:ext uri="{FF2B5EF4-FFF2-40B4-BE49-F238E27FC236}">
                      <a16:creationId xmlns:a16="http://schemas.microsoft.com/office/drawing/2014/main" id="{4557CF93-BBEB-D26A-79AC-516053460DA0}"/>
                    </a:ext>
                  </a:extLst>
                </p:cNvPr>
                <p:cNvSpPr>
                  <a:spLocks noChangeArrowheads="1"/>
                </p:cNvSpPr>
                <p:nvPr/>
              </p:nvSpPr>
              <p:spPr bwMode="auto">
                <a:xfrm>
                  <a:off x="16257588" y="2894013"/>
                  <a:ext cx="517525" cy="73025"/>
                </a:xfrm>
                <a:prstGeom prst="rect">
                  <a:avLst/>
                </a:prstGeom>
                <a:solidFill>
                  <a:srgbClr val="E7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grpSp>
      <p:sp>
        <p:nvSpPr>
          <p:cNvPr id="2" name="Slide Number Placeholder 1">
            <a:extLst>
              <a:ext uri="{FF2B5EF4-FFF2-40B4-BE49-F238E27FC236}">
                <a16:creationId xmlns:a16="http://schemas.microsoft.com/office/drawing/2014/main" id="{7EA2548F-EB90-66F0-41E3-496C52F9C804}"/>
              </a:ext>
            </a:extLst>
          </p:cNvPr>
          <p:cNvSpPr>
            <a:spLocks noGrp="1"/>
          </p:cNvSpPr>
          <p:nvPr>
            <p:ph type="sldNum" sz="quarter" idx="12"/>
          </p:nvPr>
        </p:nvSpPr>
        <p:spPr/>
        <p:txBody>
          <a:bodyPr/>
          <a:lstStyle/>
          <a:p>
            <a:fld id="{C30A1311-C316-4992-B31B-E2EB28E45515}" type="slidenum">
              <a:rPr lang="en-GB" smtClean="0"/>
              <a:t>13</a:t>
            </a:fld>
            <a:endParaRPr lang="en-GB"/>
          </a:p>
        </p:txBody>
      </p:sp>
      <p:sp>
        <p:nvSpPr>
          <p:cNvPr id="4" name="Title 3">
            <a:extLst>
              <a:ext uri="{FF2B5EF4-FFF2-40B4-BE49-F238E27FC236}">
                <a16:creationId xmlns:a16="http://schemas.microsoft.com/office/drawing/2014/main" id="{14B5694E-457F-6890-D435-07FF66DC823F}"/>
              </a:ext>
            </a:extLst>
          </p:cNvPr>
          <p:cNvSpPr>
            <a:spLocks noGrp="1"/>
          </p:cNvSpPr>
          <p:nvPr>
            <p:ph type="title"/>
          </p:nvPr>
        </p:nvSpPr>
        <p:spPr/>
        <p:txBody>
          <a:bodyPr/>
          <a:lstStyle/>
          <a:p>
            <a:r>
              <a:rPr lang="en-GB" dirty="0"/>
              <a:t>Taking your money out of Nest</a:t>
            </a:r>
          </a:p>
        </p:txBody>
      </p:sp>
      <p:grpSp>
        <p:nvGrpSpPr>
          <p:cNvPr id="46" name="Group 45">
            <a:extLst>
              <a:ext uri="{FF2B5EF4-FFF2-40B4-BE49-F238E27FC236}">
                <a16:creationId xmlns:a16="http://schemas.microsoft.com/office/drawing/2014/main" id="{D735AC4B-C16C-9827-6BD0-C141FB33D30B}"/>
              </a:ext>
            </a:extLst>
          </p:cNvPr>
          <p:cNvGrpSpPr>
            <a:grpSpLocks noChangeAspect="1"/>
          </p:cNvGrpSpPr>
          <p:nvPr/>
        </p:nvGrpSpPr>
        <p:grpSpPr>
          <a:xfrm>
            <a:off x="349249" y="1743580"/>
            <a:ext cx="3024000" cy="2875173"/>
            <a:chOff x="349250" y="1535113"/>
            <a:chExt cx="2935288" cy="2790825"/>
          </a:xfrm>
        </p:grpSpPr>
        <p:sp>
          <p:nvSpPr>
            <p:cNvPr id="12" name="AutoShape 3">
              <a:extLst>
                <a:ext uri="{FF2B5EF4-FFF2-40B4-BE49-F238E27FC236}">
                  <a16:creationId xmlns:a16="http://schemas.microsoft.com/office/drawing/2014/main" id="{517756DF-E93D-C088-93F4-A5B4746307D4}"/>
                </a:ext>
              </a:extLst>
            </p:cNvPr>
            <p:cNvSpPr>
              <a:spLocks noChangeAspect="1" noChangeArrowheads="1" noTextEdit="1"/>
            </p:cNvSpPr>
            <p:nvPr/>
          </p:nvSpPr>
          <p:spPr bwMode="auto">
            <a:xfrm>
              <a:off x="349250" y="1538288"/>
              <a:ext cx="2935288" cy="278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5">
              <a:extLst>
                <a:ext uri="{FF2B5EF4-FFF2-40B4-BE49-F238E27FC236}">
                  <a16:creationId xmlns:a16="http://schemas.microsoft.com/office/drawing/2014/main" id="{AF4F6D7E-9965-9F0E-CFA3-345484896C68}"/>
                </a:ext>
              </a:extLst>
            </p:cNvPr>
            <p:cNvSpPr>
              <a:spLocks/>
            </p:cNvSpPr>
            <p:nvPr/>
          </p:nvSpPr>
          <p:spPr bwMode="auto">
            <a:xfrm>
              <a:off x="1784350" y="2263776"/>
              <a:ext cx="4763" cy="3175"/>
            </a:xfrm>
            <a:custGeom>
              <a:avLst/>
              <a:gdLst>
                <a:gd name="T0" fmla="*/ 0 w 1"/>
                <a:gd name="T1" fmla="*/ 1 h 1"/>
                <a:gd name="T2" fmla="*/ 1 w 1"/>
                <a:gd name="T3" fmla="*/ 0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1" y="0"/>
                    <a:pt x="1" y="0"/>
                    <a:pt x="1" y="0"/>
                  </a:cubicBezTo>
                  <a:cubicBezTo>
                    <a:pt x="1" y="0"/>
                    <a:pt x="1" y="0"/>
                    <a:pt x="1" y="0"/>
                  </a:cubicBezTo>
                  <a:cubicBezTo>
                    <a:pt x="1" y="0"/>
                    <a:pt x="1" y="0"/>
                    <a:pt x="0" y="1"/>
                  </a:cubicBezTo>
                  <a:close/>
                </a:path>
              </a:pathLst>
            </a:custGeom>
            <a:solidFill>
              <a:srgbClr val="E7EB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6">
              <a:extLst>
                <a:ext uri="{FF2B5EF4-FFF2-40B4-BE49-F238E27FC236}">
                  <a16:creationId xmlns:a16="http://schemas.microsoft.com/office/drawing/2014/main" id="{1F0CD9E0-5850-25B5-2A62-4F539D0EF54E}"/>
                </a:ext>
              </a:extLst>
            </p:cNvPr>
            <p:cNvSpPr>
              <a:spLocks/>
            </p:cNvSpPr>
            <p:nvPr/>
          </p:nvSpPr>
          <p:spPr bwMode="auto">
            <a:xfrm>
              <a:off x="1671638" y="2655888"/>
              <a:ext cx="52388" cy="90488"/>
            </a:xfrm>
            <a:custGeom>
              <a:avLst/>
              <a:gdLst>
                <a:gd name="T0" fmla="*/ 0 w 14"/>
                <a:gd name="T1" fmla="*/ 0 h 24"/>
                <a:gd name="T2" fmla="*/ 14 w 14"/>
                <a:gd name="T3" fmla="*/ 24 h 24"/>
                <a:gd name="T4" fmla="*/ 14 w 14"/>
                <a:gd name="T5" fmla="*/ 24 h 24"/>
                <a:gd name="T6" fmla="*/ 2 w 14"/>
                <a:gd name="T7" fmla="*/ 2 h 24"/>
                <a:gd name="T8" fmla="*/ 0 w 14"/>
                <a:gd name="T9" fmla="*/ 0 h 24"/>
              </a:gdLst>
              <a:ahLst/>
              <a:cxnLst>
                <a:cxn ang="0">
                  <a:pos x="T0" y="T1"/>
                </a:cxn>
                <a:cxn ang="0">
                  <a:pos x="T2" y="T3"/>
                </a:cxn>
                <a:cxn ang="0">
                  <a:pos x="T4" y="T5"/>
                </a:cxn>
                <a:cxn ang="0">
                  <a:pos x="T6" y="T7"/>
                </a:cxn>
                <a:cxn ang="0">
                  <a:pos x="T8" y="T9"/>
                </a:cxn>
              </a:cxnLst>
              <a:rect l="0" t="0" r="r" b="b"/>
              <a:pathLst>
                <a:path w="14" h="24">
                  <a:moveTo>
                    <a:pt x="0" y="0"/>
                  </a:moveTo>
                  <a:cubicBezTo>
                    <a:pt x="2" y="2"/>
                    <a:pt x="7" y="12"/>
                    <a:pt x="14" y="24"/>
                  </a:cubicBezTo>
                  <a:cubicBezTo>
                    <a:pt x="14" y="24"/>
                    <a:pt x="14" y="24"/>
                    <a:pt x="14" y="24"/>
                  </a:cubicBezTo>
                  <a:cubicBezTo>
                    <a:pt x="10" y="18"/>
                    <a:pt x="7" y="11"/>
                    <a:pt x="2" y="2"/>
                  </a:cubicBezTo>
                  <a:cubicBezTo>
                    <a:pt x="2" y="1"/>
                    <a:pt x="1" y="1"/>
                    <a:pt x="0" y="0"/>
                  </a:cubicBezTo>
                  <a:close/>
                </a:path>
              </a:pathLst>
            </a:custGeom>
            <a:solidFill>
              <a:srgbClr val="E7EB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7">
              <a:extLst>
                <a:ext uri="{FF2B5EF4-FFF2-40B4-BE49-F238E27FC236}">
                  <a16:creationId xmlns:a16="http://schemas.microsoft.com/office/drawing/2014/main" id="{F2C32E1D-C9EC-0300-5629-9F912385B52E}"/>
                </a:ext>
              </a:extLst>
            </p:cNvPr>
            <p:cNvSpPr>
              <a:spLocks/>
            </p:cNvSpPr>
            <p:nvPr/>
          </p:nvSpPr>
          <p:spPr bwMode="auto">
            <a:xfrm>
              <a:off x="2154238" y="3695701"/>
              <a:ext cx="68263" cy="561975"/>
            </a:xfrm>
            <a:custGeom>
              <a:avLst/>
              <a:gdLst>
                <a:gd name="T0" fmla="*/ 2 w 18"/>
                <a:gd name="T1" fmla="*/ 87 h 149"/>
                <a:gd name="T2" fmla="*/ 1 w 18"/>
                <a:gd name="T3" fmla="*/ 90 h 149"/>
                <a:gd name="T4" fmla="*/ 0 w 18"/>
                <a:gd name="T5" fmla="*/ 149 h 149"/>
                <a:gd name="T6" fmla="*/ 18 w 18"/>
                <a:gd name="T7" fmla="*/ 142 h 149"/>
                <a:gd name="T8" fmla="*/ 4 w 18"/>
                <a:gd name="T9" fmla="*/ 0 h 149"/>
                <a:gd name="T10" fmla="*/ 2 w 18"/>
                <a:gd name="T11" fmla="*/ 87 h 149"/>
              </a:gdLst>
              <a:ahLst/>
              <a:cxnLst>
                <a:cxn ang="0">
                  <a:pos x="T0" y="T1"/>
                </a:cxn>
                <a:cxn ang="0">
                  <a:pos x="T2" y="T3"/>
                </a:cxn>
                <a:cxn ang="0">
                  <a:pos x="T4" y="T5"/>
                </a:cxn>
                <a:cxn ang="0">
                  <a:pos x="T6" y="T7"/>
                </a:cxn>
                <a:cxn ang="0">
                  <a:pos x="T8" y="T9"/>
                </a:cxn>
                <a:cxn ang="0">
                  <a:pos x="T10" y="T11"/>
                </a:cxn>
              </a:cxnLst>
              <a:rect l="0" t="0" r="r" b="b"/>
              <a:pathLst>
                <a:path w="18" h="149">
                  <a:moveTo>
                    <a:pt x="2" y="87"/>
                  </a:moveTo>
                  <a:cubicBezTo>
                    <a:pt x="2" y="88"/>
                    <a:pt x="1" y="89"/>
                    <a:pt x="1" y="90"/>
                  </a:cubicBezTo>
                  <a:cubicBezTo>
                    <a:pt x="0" y="97"/>
                    <a:pt x="0" y="113"/>
                    <a:pt x="0" y="149"/>
                  </a:cubicBezTo>
                  <a:cubicBezTo>
                    <a:pt x="6" y="147"/>
                    <a:pt x="12" y="145"/>
                    <a:pt x="18" y="142"/>
                  </a:cubicBezTo>
                  <a:cubicBezTo>
                    <a:pt x="16" y="127"/>
                    <a:pt x="9" y="66"/>
                    <a:pt x="4" y="0"/>
                  </a:cubicBezTo>
                  <a:cubicBezTo>
                    <a:pt x="3" y="37"/>
                    <a:pt x="2" y="74"/>
                    <a:pt x="2" y="87"/>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8">
              <a:extLst>
                <a:ext uri="{FF2B5EF4-FFF2-40B4-BE49-F238E27FC236}">
                  <a16:creationId xmlns:a16="http://schemas.microsoft.com/office/drawing/2014/main" id="{DE88D739-EC5B-1B72-B9E3-A5A5E04323C1}"/>
                </a:ext>
              </a:extLst>
            </p:cNvPr>
            <p:cNvSpPr>
              <a:spLocks/>
            </p:cNvSpPr>
            <p:nvPr/>
          </p:nvSpPr>
          <p:spPr bwMode="auto">
            <a:xfrm>
              <a:off x="352425" y="1535113"/>
              <a:ext cx="2425700" cy="1616075"/>
            </a:xfrm>
            <a:custGeom>
              <a:avLst/>
              <a:gdLst>
                <a:gd name="T0" fmla="*/ 384 w 642"/>
                <a:gd name="T1" fmla="*/ 0 h 428"/>
                <a:gd name="T2" fmla="*/ 352 w 642"/>
                <a:gd name="T3" fmla="*/ 0 h 428"/>
                <a:gd name="T4" fmla="*/ 4 w 642"/>
                <a:gd name="T5" fmla="*/ 428 h 428"/>
                <a:gd name="T6" fmla="*/ 20 w 642"/>
                <a:gd name="T7" fmla="*/ 374 h 428"/>
                <a:gd name="T8" fmla="*/ 87 w 642"/>
                <a:gd name="T9" fmla="*/ 336 h 428"/>
                <a:gd name="T10" fmla="*/ 93 w 642"/>
                <a:gd name="T11" fmla="*/ 333 h 428"/>
                <a:gd name="T12" fmla="*/ 113 w 642"/>
                <a:gd name="T13" fmla="*/ 324 h 428"/>
                <a:gd name="T14" fmla="*/ 116 w 642"/>
                <a:gd name="T15" fmla="*/ 319 h 428"/>
                <a:gd name="T16" fmla="*/ 101 w 642"/>
                <a:gd name="T17" fmla="*/ 277 h 428"/>
                <a:gd name="T18" fmla="*/ 90 w 642"/>
                <a:gd name="T19" fmla="*/ 254 h 428"/>
                <a:gd name="T20" fmla="*/ 98 w 642"/>
                <a:gd name="T21" fmla="*/ 202 h 428"/>
                <a:gd name="T22" fmla="*/ 130 w 642"/>
                <a:gd name="T23" fmla="*/ 171 h 428"/>
                <a:gd name="T24" fmla="*/ 162 w 642"/>
                <a:gd name="T25" fmla="*/ 180 h 428"/>
                <a:gd name="T26" fmla="*/ 179 w 642"/>
                <a:gd name="T27" fmla="*/ 184 h 428"/>
                <a:gd name="T28" fmla="*/ 196 w 642"/>
                <a:gd name="T29" fmla="*/ 209 h 428"/>
                <a:gd name="T30" fmla="*/ 208 w 642"/>
                <a:gd name="T31" fmla="*/ 246 h 428"/>
                <a:gd name="T32" fmla="*/ 199 w 642"/>
                <a:gd name="T33" fmla="*/ 271 h 428"/>
                <a:gd name="T34" fmla="*/ 183 w 642"/>
                <a:gd name="T35" fmla="*/ 276 h 428"/>
                <a:gd name="T36" fmla="*/ 166 w 642"/>
                <a:gd name="T37" fmla="*/ 303 h 428"/>
                <a:gd name="T38" fmla="*/ 166 w 642"/>
                <a:gd name="T39" fmla="*/ 325 h 428"/>
                <a:gd name="T40" fmla="*/ 167 w 642"/>
                <a:gd name="T41" fmla="*/ 324 h 428"/>
                <a:gd name="T42" fmla="*/ 168 w 642"/>
                <a:gd name="T43" fmla="*/ 324 h 428"/>
                <a:gd name="T44" fmla="*/ 170 w 642"/>
                <a:gd name="T45" fmla="*/ 324 h 428"/>
                <a:gd name="T46" fmla="*/ 201 w 642"/>
                <a:gd name="T47" fmla="*/ 342 h 428"/>
                <a:gd name="T48" fmla="*/ 249 w 642"/>
                <a:gd name="T49" fmla="*/ 381 h 428"/>
                <a:gd name="T50" fmla="*/ 321 w 642"/>
                <a:gd name="T51" fmla="*/ 324 h 428"/>
                <a:gd name="T52" fmla="*/ 349 w 642"/>
                <a:gd name="T53" fmla="*/ 296 h 428"/>
                <a:gd name="T54" fmla="*/ 339 w 642"/>
                <a:gd name="T55" fmla="*/ 270 h 428"/>
                <a:gd name="T56" fmla="*/ 332 w 642"/>
                <a:gd name="T57" fmla="*/ 226 h 428"/>
                <a:gd name="T58" fmla="*/ 366 w 642"/>
                <a:gd name="T59" fmla="*/ 172 h 428"/>
                <a:gd name="T60" fmla="*/ 437 w 642"/>
                <a:gd name="T61" fmla="*/ 233 h 428"/>
                <a:gd name="T62" fmla="*/ 439 w 642"/>
                <a:gd name="T63" fmla="*/ 257 h 428"/>
                <a:gd name="T64" fmla="*/ 417 w 642"/>
                <a:gd name="T65" fmla="*/ 294 h 428"/>
                <a:gd name="T66" fmla="*/ 433 w 642"/>
                <a:gd name="T67" fmla="*/ 321 h 428"/>
                <a:gd name="T68" fmla="*/ 505 w 642"/>
                <a:gd name="T69" fmla="*/ 360 h 428"/>
                <a:gd name="T70" fmla="*/ 538 w 642"/>
                <a:gd name="T71" fmla="*/ 361 h 428"/>
                <a:gd name="T72" fmla="*/ 589 w 642"/>
                <a:gd name="T73" fmla="*/ 335 h 428"/>
                <a:gd name="T74" fmla="*/ 588 w 642"/>
                <a:gd name="T75" fmla="*/ 310 h 428"/>
                <a:gd name="T76" fmla="*/ 573 w 642"/>
                <a:gd name="T77" fmla="*/ 288 h 428"/>
                <a:gd name="T78" fmla="*/ 561 w 642"/>
                <a:gd name="T79" fmla="*/ 264 h 428"/>
                <a:gd name="T80" fmla="*/ 566 w 642"/>
                <a:gd name="T81" fmla="*/ 259 h 428"/>
                <a:gd name="T82" fmla="*/ 566 w 642"/>
                <a:gd name="T83" fmla="*/ 259 h 428"/>
                <a:gd name="T84" fmla="*/ 563 w 642"/>
                <a:gd name="T85" fmla="*/ 215 h 428"/>
                <a:gd name="T86" fmla="*/ 638 w 642"/>
                <a:gd name="T87" fmla="*/ 123 h 428"/>
                <a:gd name="T88" fmla="*/ 384 w 642"/>
                <a:gd name="T89"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2" h="428">
                  <a:moveTo>
                    <a:pt x="384" y="0"/>
                  </a:moveTo>
                  <a:cubicBezTo>
                    <a:pt x="384" y="0"/>
                    <a:pt x="384" y="0"/>
                    <a:pt x="384" y="0"/>
                  </a:cubicBezTo>
                  <a:cubicBezTo>
                    <a:pt x="352" y="0"/>
                    <a:pt x="352" y="0"/>
                    <a:pt x="352" y="0"/>
                  </a:cubicBezTo>
                  <a:cubicBezTo>
                    <a:pt x="352" y="0"/>
                    <a:pt x="352" y="0"/>
                    <a:pt x="352" y="0"/>
                  </a:cubicBezTo>
                  <a:cubicBezTo>
                    <a:pt x="156" y="9"/>
                    <a:pt x="0" y="170"/>
                    <a:pt x="0" y="368"/>
                  </a:cubicBezTo>
                  <a:cubicBezTo>
                    <a:pt x="0" y="389"/>
                    <a:pt x="1" y="409"/>
                    <a:pt x="4" y="428"/>
                  </a:cubicBezTo>
                  <a:cubicBezTo>
                    <a:pt x="5" y="425"/>
                    <a:pt x="6" y="423"/>
                    <a:pt x="7" y="420"/>
                  </a:cubicBezTo>
                  <a:cubicBezTo>
                    <a:pt x="11" y="405"/>
                    <a:pt x="13" y="387"/>
                    <a:pt x="20" y="374"/>
                  </a:cubicBezTo>
                  <a:cubicBezTo>
                    <a:pt x="28" y="361"/>
                    <a:pt x="43" y="357"/>
                    <a:pt x="56" y="350"/>
                  </a:cubicBezTo>
                  <a:cubicBezTo>
                    <a:pt x="67" y="346"/>
                    <a:pt x="77" y="341"/>
                    <a:pt x="87" y="336"/>
                  </a:cubicBezTo>
                  <a:cubicBezTo>
                    <a:pt x="87" y="336"/>
                    <a:pt x="87" y="336"/>
                    <a:pt x="87" y="336"/>
                  </a:cubicBezTo>
                  <a:cubicBezTo>
                    <a:pt x="89" y="335"/>
                    <a:pt x="91" y="334"/>
                    <a:pt x="93" y="333"/>
                  </a:cubicBezTo>
                  <a:cubicBezTo>
                    <a:pt x="99" y="330"/>
                    <a:pt x="105" y="327"/>
                    <a:pt x="111" y="324"/>
                  </a:cubicBezTo>
                  <a:cubicBezTo>
                    <a:pt x="112" y="324"/>
                    <a:pt x="113" y="324"/>
                    <a:pt x="113" y="324"/>
                  </a:cubicBezTo>
                  <a:cubicBezTo>
                    <a:pt x="115" y="324"/>
                    <a:pt x="115" y="325"/>
                    <a:pt x="116" y="326"/>
                  </a:cubicBezTo>
                  <a:cubicBezTo>
                    <a:pt x="116" y="324"/>
                    <a:pt x="116" y="321"/>
                    <a:pt x="116" y="319"/>
                  </a:cubicBezTo>
                  <a:cubicBezTo>
                    <a:pt x="116" y="315"/>
                    <a:pt x="116" y="310"/>
                    <a:pt x="116" y="306"/>
                  </a:cubicBezTo>
                  <a:cubicBezTo>
                    <a:pt x="108" y="297"/>
                    <a:pt x="103" y="286"/>
                    <a:pt x="101" y="277"/>
                  </a:cubicBezTo>
                  <a:cubicBezTo>
                    <a:pt x="98" y="276"/>
                    <a:pt x="96" y="272"/>
                    <a:pt x="94" y="269"/>
                  </a:cubicBezTo>
                  <a:cubicBezTo>
                    <a:pt x="91" y="265"/>
                    <a:pt x="89" y="260"/>
                    <a:pt x="90" y="254"/>
                  </a:cubicBezTo>
                  <a:cubicBezTo>
                    <a:pt x="90" y="251"/>
                    <a:pt x="92" y="248"/>
                    <a:pt x="94" y="247"/>
                  </a:cubicBezTo>
                  <a:cubicBezTo>
                    <a:pt x="92" y="232"/>
                    <a:pt x="91" y="216"/>
                    <a:pt x="98" y="202"/>
                  </a:cubicBezTo>
                  <a:cubicBezTo>
                    <a:pt x="105" y="189"/>
                    <a:pt x="113" y="182"/>
                    <a:pt x="126" y="179"/>
                  </a:cubicBezTo>
                  <a:cubicBezTo>
                    <a:pt x="126" y="176"/>
                    <a:pt x="128" y="174"/>
                    <a:pt x="130" y="171"/>
                  </a:cubicBezTo>
                  <a:cubicBezTo>
                    <a:pt x="135" y="164"/>
                    <a:pt x="145" y="160"/>
                    <a:pt x="154" y="162"/>
                  </a:cubicBezTo>
                  <a:cubicBezTo>
                    <a:pt x="160" y="164"/>
                    <a:pt x="163" y="174"/>
                    <a:pt x="162" y="180"/>
                  </a:cubicBezTo>
                  <a:cubicBezTo>
                    <a:pt x="162" y="180"/>
                    <a:pt x="162" y="180"/>
                    <a:pt x="162" y="180"/>
                  </a:cubicBezTo>
                  <a:cubicBezTo>
                    <a:pt x="169" y="183"/>
                    <a:pt x="173" y="184"/>
                    <a:pt x="179" y="184"/>
                  </a:cubicBezTo>
                  <a:cubicBezTo>
                    <a:pt x="187" y="185"/>
                    <a:pt x="192" y="191"/>
                    <a:pt x="195" y="198"/>
                  </a:cubicBezTo>
                  <a:cubicBezTo>
                    <a:pt x="196" y="202"/>
                    <a:pt x="196" y="205"/>
                    <a:pt x="196" y="209"/>
                  </a:cubicBezTo>
                  <a:cubicBezTo>
                    <a:pt x="196" y="215"/>
                    <a:pt x="197" y="220"/>
                    <a:pt x="200" y="226"/>
                  </a:cubicBezTo>
                  <a:cubicBezTo>
                    <a:pt x="204" y="232"/>
                    <a:pt x="209" y="239"/>
                    <a:pt x="208" y="246"/>
                  </a:cubicBezTo>
                  <a:cubicBezTo>
                    <a:pt x="207" y="251"/>
                    <a:pt x="203" y="254"/>
                    <a:pt x="201" y="258"/>
                  </a:cubicBezTo>
                  <a:cubicBezTo>
                    <a:pt x="200" y="262"/>
                    <a:pt x="201" y="267"/>
                    <a:pt x="199" y="271"/>
                  </a:cubicBezTo>
                  <a:cubicBezTo>
                    <a:pt x="197" y="274"/>
                    <a:pt x="192" y="279"/>
                    <a:pt x="187" y="277"/>
                  </a:cubicBezTo>
                  <a:cubicBezTo>
                    <a:pt x="186" y="278"/>
                    <a:pt x="185" y="277"/>
                    <a:pt x="183" y="276"/>
                  </a:cubicBezTo>
                  <a:cubicBezTo>
                    <a:pt x="182" y="277"/>
                    <a:pt x="181" y="277"/>
                    <a:pt x="180" y="278"/>
                  </a:cubicBezTo>
                  <a:cubicBezTo>
                    <a:pt x="177" y="286"/>
                    <a:pt x="172" y="296"/>
                    <a:pt x="166" y="303"/>
                  </a:cubicBezTo>
                  <a:cubicBezTo>
                    <a:pt x="166" y="311"/>
                    <a:pt x="166" y="318"/>
                    <a:pt x="166" y="325"/>
                  </a:cubicBezTo>
                  <a:cubicBezTo>
                    <a:pt x="166" y="325"/>
                    <a:pt x="166" y="325"/>
                    <a:pt x="166" y="325"/>
                  </a:cubicBezTo>
                  <a:cubicBezTo>
                    <a:pt x="167" y="324"/>
                    <a:pt x="167" y="324"/>
                    <a:pt x="167" y="324"/>
                  </a:cubicBezTo>
                  <a:cubicBezTo>
                    <a:pt x="167" y="324"/>
                    <a:pt x="167" y="324"/>
                    <a:pt x="167" y="324"/>
                  </a:cubicBezTo>
                  <a:cubicBezTo>
                    <a:pt x="167" y="324"/>
                    <a:pt x="167" y="324"/>
                    <a:pt x="167" y="324"/>
                  </a:cubicBezTo>
                  <a:cubicBezTo>
                    <a:pt x="168" y="324"/>
                    <a:pt x="168" y="324"/>
                    <a:pt x="168" y="324"/>
                  </a:cubicBezTo>
                  <a:cubicBezTo>
                    <a:pt x="169" y="324"/>
                    <a:pt x="169" y="324"/>
                    <a:pt x="169" y="324"/>
                  </a:cubicBezTo>
                  <a:cubicBezTo>
                    <a:pt x="170" y="324"/>
                    <a:pt x="170" y="324"/>
                    <a:pt x="170" y="324"/>
                  </a:cubicBezTo>
                  <a:cubicBezTo>
                    <a:pt x="174" y="326"/>
                    <a:pt x="187" y="334"/>
                    <a:pt x="201" y="342"/>
                  </a:cubicBezTo>
                  <a:cubicBezTo>
                    <a:pt x="201" y="342"/>
                    <a:pt x="201" y="342"/>
                    <a:pt x="201" y="342"/>
                  </a:cubicBezTo>
                  <a:cubicBezTo>
                    <a:pt x="218" y="352"/>
                    <a:pt x="236" y="364"/>
                    <a:pt x="241" y="369"/>
                  </a:cubicBezTo>
                  <a:cubicBezTo>
                    <a:pt x="245" y="373"/>
                    <a:pt x="247" y="377"/>
                    <a:pt x="249" y="381"/>
                  </a:cubicBezTo>
                  <a:cubicBezTo>
                    <a:pt x="254" y="359"/>
                    <a:pt x="257" y="360"/>
                    <a:pt x="257" y="360"/>
                  </a:cubicBezTo>
                  <a:cubicBezTo>
                    <a:pt x="262" y="349"/>
                    <a:pt x="296" y="334"/>
                    <a:pt x="321" y="324"/>
                  </a:cubicBezTo>
                  <a:cubicBezTo>
                    <a:pt x="321" y="324"/>
                    <a:pt x="321" y="323"/>
                    <a:pt x="321" y="323"/>
                  </a:cubicBezTo>
                  <a:cubicBezTo>
                    <a:pt x="318" y="322"/>
                    <a:pt x="348" y="297"/>
                    <a:pt x="349" y="296"/>
                  </a:cubicBezTo>
                  <a:cubicBezTo>
                    <a:pt x="347" y="293"/>
                    <a:pt x="345" y="290"/>
                    <a:pt x="343" y="287"/>
                  </a:cubicBezTo>
                  <a:cubicBezTo>
                    <a:pt x="340" y="281"/>
                    <a:pt x="339" y="278"/>
                    <a:pt x="339" y="270"/>
                  </a:cubicBezTo>
                  <a:cubicBezTo>
                    <a:pt x="330" y="276"/>
                    <a:pt x="322" y="261"/>
                    <a:pt x="322" y="249"/>
                  </a:cubicBezTo>
                  <a:cubicBezTo>
                    <a:pt x="321" y="238"/>
                    <a:pt x="324" y="228"/>
                    <a:pt x="332" y="226"/>
                  </a:cubicBezTo>
                  <a:cubicBezTo>
                    <a:pt x="332" y="218"/>
                    <a:pt x="334" y="208"/>
                    <a:pt x="337" y="198"/>
                  </a:cubicBezTo>
                  <a:cubicBezTo>
                    <a:pt x="343" y="181"/>
                    <a:pt x="359" y="173"/>
                    <a:pt x="366" y="172"/>
                  </a:cubicBezTo>
                  <a:cubicBezTo>
                    <a:pt x="367" y="171"/>
                    <a:pt x="367" y="169"/>
                    <a:pt x="369" y="169"/>
                  </a:cubicBezTo>
                  <a:cubicBezTo>
                    <a:pt x="415" y="145"/>
                    <a:pt x="446" y="201"/>
                    <a:pt x="437" y="233"/>
                  </a:cubicBezTo>
                  <a:cubicBezTo>
                    <a:pt x="437" y="234"/>
                    <a:pt x="437" y="236"/>
                    <a:pt x="436" y="237"/>
                  </a:cubicBezTo>
                  <a:cubicBezTo>
                    <a:pt x="440" y="240"/>
                    <a:pt x="442" y="248"/>
                    <a:pt x="439" y="257"/>
                  </a:cubicBezTo>
                  <a:cubicBezTo>
                    <a:pt x="435" y="268"/>
                    <a:pt x="428" y="276"/>
                    <a:pt x="424" y="272"/>
                  </a:cubicBezTo>
                  <a:cubicBezTo>
                    <a:pt x="424" y="272"/>
                    <a:pt x="420" y="289"/>
                    <a:pt x="417" y="294"/>
                  </a:cubicBezTo>
                  <a:cubicBezTo>
                    <a:pt x="415" y="297"/>
                    <a:pt x="413" y="299"/>
                    <a:pt x="411" y="302"/>
                  </a:cubicBezTo>
                  <a:cubicBezTo>
                    <a:pt x="413" y="304"/>
                    <a:pt x="425" y="314"/>
                    <a:pt x="433" y="321"/>
                  </a:cubicBezTo>
                  <a:cubicBezTo>
                    <a:pt x="434" y="321"/>
                    <a:pt x="436" y="321"/>
                    <a:pt x="437" y="322"/>
                  </a:cubicBezTo>
                  <a:cubicBezTo>
                    <a:pt x="463" y="332"/>
                    <a:pt x="501" y="349"/>
                    <a:pt x="505" y="360"/>
                  </a:cubicBezTo>
                  <a:cubicBezTo>
                    <a:pt x="505" y="360"/>
                    <a:pt x="508" y="359"/>
                    <a:pt x="512" y="372"/>
                  </a:cubicBezTo>
                  <a:cubicBezTo>
                    <a:pt x="519" y="366"/>
                    <a:pt x="533" y="363"/>
                    <a:pt x="538" y="361"/>
                  </a:cubicBezTo>
                  <a:cubicBezTo>
                    <a:pt x="556" y="354"/>
                    <a:pt x="574" y="349"/>
                    <a:pt x="587" y="336"/>
                  </a:cubicBezTo>
                  <a:cubicBezTo>
                    <a:pt x="588" y="335"/>
                    <a:pt x="588" y="335"/>
                    <a:pt x="589" y="335"/>
                  </a:cubicBezTo>
                  <a:cubicBezTo>
                    <a:pt x="589" y="333"/>
                    <a:pt x="589" y="332"/>
                    <a:pt x="589" y="330"/>
                  </a:cubicBezTo>
                  <a:cubicBezTo>
                    <a:pt x="588" y="323"/>
                    <a:pt x="588" y="317"/>
                    <a:pt x="588" y="310"/>
                  </a:cubicBezTo>
                  <a:cubicBezTo>
                    <a:pt x="585" y="307"/>
                    <a:pt x="582" y="304"/>
                    <a:pt x="579" y="301"/>
                  </a:cubicBezTo>
                  <a:cubicBezTo>
                    <a:pt x="577" y="297"/>
                    <a:pt x="575" y="293"/>
                    <a:pt x="573" y="288"/>
                  </a:cubicBezTo>
                  <a:cubicBezTo>
                    <a:pt x="571" y="288"/>
                    <a:pt x="569" y="287"/>
                    <a:pt x="568" y="286"/>
                  </a:cubicBezTo>
                  <a:cubicBezTo>
                    <a:pt x="562" y="282"/>
                    <a:pt x="558" y="272"/>
                    <a:pt x="561" y="264"/>
                  </a:cubicBezTo>
                  <a:cubicBezTo>
                    <a:pt x="562" y="262"/>
                    <a:pt x="564" y="260"/>
                    <a:pt x="566" y="259"/>
                  </a:cubicBezTo>
                  <a:cubicBezTo>
                    <a:pt x="566" y="259"/>
                    <a:pt x="566" y="259"/>
                    <a:pt x="566" y="259"/>
                  </a:cubicBezTo>
                  <a:cubicBezTo>
                    <a:pt x="566" y="259"/>
                    <a:pt x="566" y="259"/>
                    <a:pt x="566" y="259"/>
                  </a:cubicBezTo>
                  <a:cubicBezTo>
                    <a:pt x="566" y="259"/>
                    <a:pt x="566" y="259"/>
                    <a:pt x="566" y="259"/>
                  </a:cubicBezTo>
                  <a:cubicBezTo>
                    <a:pt x="566" y="259"/>
                    <a:pt x="565" y="259"/>
                    <a:pt x="565" y="259"/>
                  </a:cubicBezTo>
                  <a:cubicBezTo>
                    <a:pt x="560" y="253"/>
                    <a:pt x="561" y="223"/>
                    <a:pt x="563" y="215"/>
                  </a:cubicBezTo>
                  <a:cubicBezTo>
                    <a:pt x="566" y="206"/>
                    <a:pt x="572" y="197"/>
                    <a:pt x="580" y="192"/>
                  </a:cubicBezTo>
                  <a:cubicBezTo>
                    <a:pt x="585" y="163"/>
                    <a:pt x="612" y="132"/>
                    <a:pt x="638" y="123"/>
                  </a:cubicBezTo>
                  <a:cubicBezTo>
                    <a:pt x="639" y="123"/>
                    <a:pt x="641" y="123"/>
                    <a:pt x="642" y="122"/>
                  </a:cubicBezTo>
                  <a:cubicBezTo>
                    <a:pt x="578" y="51"/>
                    <a:pt x="487" y="5"/>
                    <a:pt x="384" y="0"/>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9">
              <a:extLst>
                <a:ext uri="{FF2B5EF4-FFF2-40B4-BE49-F238E27FC236}">
                  <a16:creationId xmlns:a16="http://schemas.microsoft.com/office/drawing/2014/main" id="{59A94D0C-DF6B-C011-5C3A-05741706A082}"/>
                </a:ext>
              </a:extLst>
            </p:cNvPr>
            <p:cNvSpPr>
              <a:spLocks/>
            </p:cNvSpPr>
            <p:nvPr/>
          </p:nvSpPr>
          <p:spPr bwMode="auto">
            <a:xfrm>
              <a:off x="1338263" y="3717926"/>
              <a:ext cx="109538" cy="566738"/>
            </a:xfrm>
            <a:custGeom>
              <a:avLst/>
              <a:gdLst>
                <a:gd name="T0" fmla="*/ 22 w 29"/>
                <a:gd name="T1" fmla="*/ 87 h 150"/>
                <a:gd name="T2" fmla="*/ 20 w 29"/>
                <a:gd name="T3" fmla="*/ 0 h 150"/>
                <a:gd name="T4" fmla="*/ 6 w 29"/>
                <a:gd name="T5" fmla="*/ 140 h 150"/>
                <a:gd name="T6" fmla="*/ 0 w 29"/>
                <a:gd name="T7" fmla="*/ 140 h 150"/>
                <a:gd name="T8" fmla="*/ 3 w 29"/>
                <a:gd name="T9" fmla="*/ 144 h 150"/>
                <a:gd name="T10" fmla="*/ 29 w 29"/>
                <a:gd name="T11" fmla="*/ 150 h 150"/>
                <a:gd name="T12" fmla="*/ 23 w 29"/>
                <a:gd name="T13" fmla="*/ 90 h 150"/>
                <a:gd name="T14" fmla="*/ 22 w 29"/>
                <a:gd name="T15" fmla="*/ 87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0">
                  <a:moveTo>
                    <a:pt x="22" y="87"/>
                  </a:moveTo>
                  <a:cubicBezTo>
                    <a:pt x="22" y="75"/>
                    <a:pt x="21" y="38"/>
                    <a:pt x="20" y="0"/>
                  </a:cubicBezTo>
                  <a:cubicBezTo>
                    <a:pt x="14" y="75"/>
                    <a:pt x="6" y="140"/>
                    <a:pt x="6" y="140"/>
                  </a:cubicBezTo>
                  <a:cubicBezTo>
                    <a:pt x="6" y="140"/>
                    <a:pt x="6" y="140"/>
                    <a:pt x="0" y="140"/>
                  </a:cubicBezTo>
                  <a:cubicBezTo>
                    <a:pt x="1" y="141"/>
                    <a:pt x="2" y="143"/>
                    <a:pt x="3" y="144"/>
                  </a:cubicBezTo>
                  <a:cubicBezTo>
                    <a:pt x="11" y="146"/>
                    <a:pt x="20" y="149"/>
                    <a:pt x="29" y="150"/>
                  </a:cubicBezTo>
                  <a:cubicBezTo>
                    <a:pt x="26" y="122"/>
                    <a:pt x="24" y="100"/>
                    <a:pt x="23" y="90"/>
                  </a:cubicBezTo>
                  <a:cubicBezTo>
                    <a:pt x="23" y="89"/>
                    <a:pt x="22" y="88"/>
                    <a:pt x="22" y="87"/>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Freeform 10">
              <a:extLst>
                <a:ext uri="{FF2B5EF4-FFF2-40B4-BE49-F238E27FC236}">
                  <a16:creationId xmlns:a16="http://schemas.microsoft.com/office/drawing/2014/main" id="{2750AFC2-12E8-C25B-7F13-50035A9E3269}"/>
                </a:ext>
              </a:extLst>
            </p:cNvPr>
            <p:cNvSpPr>
              <a:spLocks/>
            </p:cNvSpPr>
            <p:nvPr/>
          </p:nvSpPr>
          <p:spPr bwMode="auto">
            <a:xfrm>
              <a:off x="2339975" y="3252788"/>
              <a:ext cx="109538" cy="454025"/>
            </a:xfrm>
            <a:custGeom>
              <a:avLst/>
              <a:gdLst>
                <a:gd name="T0" fmla="*/ 27 w 29"/>
                <a:gd name="T1" fmla="*/ 85 h 120"/>
                <a:gd name="T2" fmla="*/ 16 w 29"/>
                <a:gd name="T3" fmla="*/ 49 h 120"/>
                <a:gd name="T4" fmla="*/ 15 w 29"/>
                <a:gd name="T5" fmla="*/ 27 h 120"/>
                <a:gd name="T6" fmla="*/ 13 w 29"/>
                <a:gd name="T7" fmla="*/ 20 h 120"/>
                <a:gd name="T8" fmla="*/ 9 w 29"/>
                <a:gd name="T9" fmla="*/ 0 h 120"/>
                <a:gd name="T10" fmla="*/ 0 w 29"/>
                <a:gd name="T11" fmla="*/ 15 h 120"/>
                <a:gd name="T12" fmla="*/ 6 w 29"/>
                <a:gd name="T13" fmla="*/ 120 h 120"/>
                <a:gd name="T14" fmla="*/ 29 w 29"/>
                <a:gd name="T15" fmla="*/ 90 h 120"/>
                <a:gd name="T16" fmla="*/ 27 w 29"/>
                <a:gd name="T17" fmla="*/ 85 h 120"/>
                <a:gd name="T18" fmla="*/ 27 w 29"/>
                <a:gd name="T19" fmla="*/ 8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20">
                  <a:moveTo>
                    <a:pt x="27" y="85"/>
                  </a:moveTo>
                  <a:cubicBezTo>
                    <a:pt x="18" y="78"/>
                    <a:pt x="17" y="60"/>
                    <a:pt x="16" y="49"/>
                  </a:cubicBezTo>
                  <a:cubicBezTo>
                    <a:pt x="15" y="42"/>
                    <a:pt x="15" y="35"/>
                    <a:pt x="15" y="27"/>
                  </a:cubicBezTo>
                  <a:cubicBezTo>
                    <a:pt x="14" y="25"/>
                    <a:pt x="14" y="22"/>
                    <a:pt x="13" y="20"/>
                  </a:cubicBezTo>
                  <a:cubicBezTo>
                    <a:pt x="12" y="17"/>
                    <a:pt x="9" y="4"/>
                    <a:pt x="9" y="0"/>
                  </a:cubicBezTo>
                  <a:cubicBezTo>
                    <a:pt x="6" y="4"/>
                    <a:pt x="3" y="9"/>
                    <a:pt x="0" y="15"/>
                  </a:cubicBezTo>
                  <a:cubicBezTo>
                    <a:pt x="2" y="47"/>
                    <a:pt x="5" y="84"/>
                    <a:pt x="6" y="120"/>
                  </a:cubicBezTo>
                  <a:cubicBezTo>
                    <a:pt x="13" y="110"/>
                    <a:pt x="21" y="100"/>
                    <a:pt x="29" y="90"/>
                  </a:cubicBezTo>
                  <a:cubicBezTo>
                    <a:pt x="27" y="85"/>
                    <a:pt x="27" y="85"/>
                    <a:pt x="27" y="85"/>
                  </a:cubicBezTo>
                  <a:cubicBezTo>
                    <a:pt x="27" y="85"/>
                    <a:pt x="27" y="85"/>
                    <a:pt x="27" y="85"/>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11">
              <a:extLst>
                <a:ext uri="{FF2B5EF4-FFF2-40B4-BE49-F238E27FC236}">
                  <a16:creationId xmlns:a16="http://schemas.microsoft.com/office/drawing/2014/main" id="{1AC3098B-04BA-DA84-4B81-AAC232884DA6}"/>
                </a:ext>
              </a:extLst>
            </p:cNvPr>
            <p:cNvSpPr>
              <a:spLocks/>
            </p:cNvSpPr>
            <p:nvPr/>
          </p:nvSpPr>
          <p:spPr bwMode="auto">
            <a:xfrm>
              <a:off x="1887538" y="2686051"/>
              <a:ext cx="11113" cy="19050"/>
            </a:xfrm>
            <a:custGeom>
              <a:avLst/>
              <a:gdLst>
                <a:gd name="T0" fmla="*/ 0 w 3"/>
                <a:gd name="T1" fmla="*/ 5 h 5"/>
                <a:gd name="T2" fmla="*/ 3 w 3"/>
                <a:gd name="T3" fmla="*/ 0 h 5"/>
                <a:gd name="T4" fmla="*/ 1 w 3"/>
                <a:gd name="T5" fmla="*/ 2 h 5"/>
                <a:gd name="T6" fmla="*/ 0 w 3"/>
                <a:gd name="T7" fmla="*/ 5 h 5"/>
              </a:gdLst>
              <a:ahLst/>
              <a:cxnLst>
                <a:cxn ang="0">
                  <a:pos x="T0" y="T1"/>
                </a:cxn>
                <a:cxn ang="0">
                  <a:pos x="T2" y="T3"/>
                </a:cxn>
                <a:cxn ang="0">
                  <a:pos x="T4" y="T5"/>
                </a:cxn>
                <a:cxn ang="0">
                  <a:pos x="T6" y="T7"/>
                </a:cxn>
              </a:cxnLst>
              <a:rect l="0" t="0" r="r" b="b"/>
              <a:pathLst>
                <a:path w="3" h="5">
                  <a:moveTo>
                    <a:pt x="0" y="5"/>
                  </a:moveTo>
                  <a:cubicBezTo>
                    <a:pt x="1" y="3"/>
                    <a:pt x="2" y="1"/>
                    <a:pt x="3" y="0"/>
                  </a:cubicBezTo>
                  <a:cubicBezTo>
                    <a:pt x="2" y="1"/>
                    <a:pt x="1" y="2"/>
                    <a:pt x="1" y="2"/>
                  </a:cubicBezTo>
                  <a:cubicBezTo>
                    <a:pt x="0" y="3"/>
                    <a:pt x="0" y="4"/>
                    <a:pt x="0" y="5"/>
                  </a:cubicBezTo>
                  <a:close/>
                </a:path>
              </a:pathLst>
            </a:custGeom>
            <a:solidFill>
              <a:srgbClr val="E7EB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Freeform 12">
              <a:extLst>
                <a:ext uri="{FF2B5EF4-FFF2-40B4-BE49-F238E27FC236}">
                  <a16:creationId xmlns:a16="http://schemas.microsoft.com/office/drawing/2014/main" id="{CA754E06-EAC8-6E8D-0706-D88DAA3E1DBC}"/>
                </a:ext>
              </a:extLst>
            </p:cNvPr>
            <p:cNvSpPr>
              <a:spLocks/>
            </p:cNvSpPr>
            <p:nvPr/>
          </p:nvSpPr>
          <p:spPr bwMode="auto">
            <a:xfrm>
              <a:off x="2925763" y="3367088"/>
              <a:ext cx="79375" cy="279400"/>
            </a:xfrm>
            <a:custGeom>
              <a:avLst/>
              <a:gdLst>
                <a:gd name="T0" fmla="*/ 9 w 21"/>
                <a:gd name="T1" fmla="*/ 53 h 74"/>
                <a:gd name="T2" fmla="*/ 0 w 21"/>
                <a:gd name="T3" fmla="*/ 67 h 74"/>
                <a:gd name="T4" fmla="*/ 3 w 21"/>
                <a:gd name="T5" fmla="*/ 74 h 74"/>
                <a:gd name="T6" fmla="*/ 21 w 21"/>
                <a:gd name="T7" fmla="*/ 40 h 74"/>
                <a:gd name="T8" fmla="*/ 10 w 21"/>
                <a:gd name="T9" fmla="*/ 0 h 74"/>
                <a:gd name="T10" fmla="*/ 9 w 21"/>
                <a:gd name="T11" fmla="*/ 53 h 74"/>
              </a:gdLst>
              <a:ahLst/>
              <a:cxnLst>
                <a:cxn ang="0">
                  <a:pos x="T0" y="T1"/>
                </a:cxn>
                <a:cxn ang="0">
                  <a:pos x="T2" y="T3"/>
                </a:cxn>
                <a:cxn ang="0">
                  <a:pos x="T4" y="T5"/>
                </a:cxn>
                <a:cxn ang="0">
                  <a:pos x="T6" y="T7"/>
                </a:cxn>
                <a:cxn ang="0">
                  <a:pos x="T8" y="T9"/>
                </a:cxn>
                <a:cxn ang="0">
                  <a:pos x="T10" y="T11"/>
                </a:cxn>
              </a:cxnLst>
              <a:rect l="0" t="0" r="r" b="b"/>
              <a:pathLst>
                <a:path w="21" h="74">
                  <a:moveTo>
                    <a:pt x="9" y="53"/>
                  </a:moveTo>
                  <a:cubicBezTo>
                    <a:pt x="9" y="59"/>
                    <a:pt x="2" y="63"/>
                    <a:pt x="0" y="67"/>
                  </a:cubicBezTo>
                  <a:cubicBezTo>
                    <a:pt x="1" y="69"/>
                    <a:pt x="2" y="72"/>
                    <a:pt x="3" y="74"/>
                  </a:cubicBezTo>
                  <a:cubicBezTo>
                    <a:pt x="9" y="63"/>
                    <a:pt x="15" y="51"/>
                    <a:pt x="21" y="40"/>
                  </a:cubicBezTo>
                  <a:cubicBezTo>
                    <a:pt x="16" y="21"/>
                    <a:pt x="12" y="6"/>
                    <a:pt x="10" y="0"/>
                  </a:cubicBezTo>
                  <a:cubicBezTo>
                    <a:pt x="10" y="2"/>
                    <a:pt x="9" y="52"/>
                    <a:pt x="9" y="53"/>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13">
              <a:extLst>
                <a:ext uri="{FF2B5EF4-FFF2-40B4-BE49-F238E27FC236}">
                  <a16:creationId xmlns:a16="http://schemas.microsoft.com/office/drawing/2014/main" id="{5E6DB88C-D3D9-51AD-47BE-19E3A1F5F6ED}"/>
                </a:ext>
              </a:extLst>
            </p:cNvPr>
            <p:cNvSpPr>
              <a:spLocks/>
            </p:cNvSpPr>
            <p:nvPr/>
          </p:nvSpPr>
          <p:spPr bwMode="auto">
            <a:xfrm>
              <a:off x="2763838" y="2466976"/>
              <a:ext cx="373063" cy="676275"/>
            </a:xfrm>
            <a:custGeom>
              <a:avLst/>
              <a:gdLst>
                <a:gd name="T0" fmla="*/ 78 w 99"/>
                <a:gd name="T1" fmla="*/ 0 h 179"/>
                <a:gd name="T2" fmla="*/ 72 w 99"/>
                <a:gd name="T3" fmla="*/ 0 h 179"/>
                <a:gd name="T4" fmla="*/ 67 w 99"/>
                <a:gd name="T5" fmla="*/ 19 h 179"/>
                <a:gd name="T6" fmla="*/ 54 w 99"/>
                <a:gd name="T7" fmla="*/ 26 h 179"/>
                <a:gd name="T8" fmla="*/ 50 w 99"/>
                <a:gd name="T9" fmla="*/ 39 h 179"/>
                <a:gd name="T10" fmla="*/ 17 w 99"/>
                <a:gd name="T11" fmla="*/ 35 h 179"/>
                <a:gd name="T12" fmla="*/ 16 w 99"/>
                <a:gd name="T13" fmla="*/ 36 h 179"/>
                <a:gd name="T14" fmla="*/ 12 w 99"/>
                <a:gd name="T15" fmla="*/ 39 h 179"/>
                <a:gd name="T16" fmla="*/ 3 w 99"/>
                <a:gd name="T17" fmla="*/ 56 h 179"/>
                <a:gd name="T18" fmla="*/ 0 w 99"/>
                <a:gd name="T19" fmla="*/ 59 h 179"/>
                <a:gd name="T20" fmla="*/ 2 w 99"/>
                <a:gd name="T21" fmla="*/ 86 h 179"/>
                <a:gd name="T22" fmla="*/ 2 w 99"/>
                <a:gd name="T23" fmla="*/ 86 h 179"/>
                <a:gd name="T24" fmla="*/ 5 w 99"/>
                <a:gd name="T25" fmla="*/ 86 h 179"/>
                <a:gd name="T26" fmla="*/ 43 w 99"/>
                <a:gd name="T27" fmla="*/ 112 h 179"/>
                <a:gd name="T28" fmla="*/ 78 w 99"/>
                <a:gd name="T29" fmla="*/ 129 h 179"/>
                <a:gd name="T30" fmla="*/ 94 w 99"/>
                <a:gd name="T31" fmla="*/ 179 h 179"/>
                <a:gd name="T32" fmla="*/ 99 w 99"/>
                <a:gd name="T33" fmla="*/ 121 h 179"/>
                <a:gd name="T34" fmla="*/ 78 w 99"/>
                <a:gd name="T35"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79">
                  <a:moveTo>
                    <a:pt x="78" y="0"/>
                  </a:moveTo>
                  <a:cubicBezTo>
                    <a:pt x="76" y="0"/>
                    <a:pt x="74" y="0"/>
                    <a:pt x="72" y="0"/>
                  </a:cubicBezTo>
                  <a:cubicBezTo>
                    <a:pt x="75" y="6"/>
                    <a:pt x="74" y="12"/>
                    <a:pt x="67" y="19"/>
                  </a:cubicBezTo>
                  <a:cubicBezTo>
                    <a:pt x="63" y="22"/>
                    <a:pt x="59" y="25"/>
                    <a:pt x="54" y="26"/>
                  </a:cubicBezTo>
                  <a:cubicBezTo>
                    <a:pt x="54" y="31"/>
                    <a:pt x="54" y="35"/>
                    <a:pt x="50" y="39"/>
                  </a:cubicBezTo>
                  <a:cubicBezTo>
                    <a:pt x="41" y="50"/>
                    <a:pt x="28" y="45"/>
                    <a:pt x="17" y="35"/>
                  </a:cubicBezTo>
                  <a:cubicBezTo>
                    <a:pt x="16" y="35"/>
                    <a:pt x="16" y="36"/>
                    <a:pt x="16" y="36"/>
                  </a:cubicBezTo>
                  <a:cubicBezTo>
                    <a:pt x="15" y="37"/>
                    <a:pt x="13" y="38"/>
                    <a:pt x="12" y="39"/>
                  </a:cubicBezTo>
                  <a:cubicBezTo>
                    <a:pt x="10" y="45"/>
                    <a:pt x="7" y="51"/>
                    <a:pt x="3" y="56"/>
                  </a:cubicBezTo>
                  <a:cubicBezTo>
                    <a:pt x="2" y="57"/>
                    <a:pt x="1" y="58"/>
                    <a:pt x="0" y="59"/>
                  </a:cubicBezTo>
                  <a:cubicBezTo>
                    <a:pt x="1" y="68"/>
                    <a:pt x="1" y="77"/>
                    <a:pt x="2" y="86"/>
                  </a:cubicBezTo>
                  <a:cubicBezTo>
                    <a:pt x="2" y="86"/>
                    <a:pt x="2" y="86"/>
                    <a:pt x="2" y="86"/>
                  </a:cubicBezTo>
                  <a:cubicBezTo>
                    <a:pt x="3" y="85"/>
                    <a:pt x="4" y="85"/>
                    <a:pt x="5" y="86"/>
                  </a:cubicBezTo>
                  <a:cubicBezTo>
                    <a:pt x="17" y="95"/>
                    <a:pt x="30" y="104"/>
                    <a:pt x="43" y="112"/>
                  </a:cubicBezTo>
                  <a:cubicBezTo>
                    <a:pt x="54" y="118"/>
                    <a:pt x="68" y="122"/>
                    <a:pt x="78" y="129"/>
                  </a:cubicBezTo>
                  <a:cubicBezTo>
                    <a:pt x="81" y="131"/>
                    <a:pt x="88" y="132"/>
                    <a:pt x="94" y="179"/>
                  </a:cubicBezTo>
                  <a:cubicBezTo>
                    <a:pt x="97" y="160"/>
                    <a:pt x="99" y="141"/>
                    <a:pt x="99" y="121"/>
                  </a:cubicBezTo>
                  <a:cubicBezTo>
                    <a:pt x="99" y="79"/>
                    <a:pt x="92" y="38"/>
                    <a:pt x="78" y="0"/>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14">
              <a:extLst>
                <a:ext uri="{FF2B5EF4-FFF2-40B4-BE49-F238E27FC236}">
                  <a16:creationId xmlns:a16="http://schemas.microsoft.com/office/drawing/2014/main" id="{4647CF93-35FB-5397-3FB0-557E5E25CC05}"/>
                </a:ext>
              </a:extLst>
            </p:cNvPr>
            <p:cNvSpPr>
              <a:spLocks/>
            </p:cNvSpPr>
            <p:nvPr/>
          </p:nvSpPr>
          <p:spPr bwMode="auto">
            <a:xfrm>
              <a:off x="1033463" y="2570163"/>
              <a:ext cx="11113" cy="14288"/>
            </a:xfrm>
            <a:custGeom>
              <a:avLst/>
              <a:gdLst>
                <a:gd name="T0" fmla="*/ 2 w 3"/>
                <a:gd name="T1" fmla="*/ 0 h 4"/>
                <a:gd name="T2" fmla="*/ 0 w 3"/>
                <a:gd name="T3" fmla="*/ 4 h 4"/>
                <a:gd name="T4" fmla="*/ 3 w 3"/>
                <a:gd name="T5" fmla="*/ 2 h 4"/>
                <a:gd name="T6" fmla="*/ 2 w 3"/>
                <a:gd name="T7" fmla="*/ 0 h 4"/>
              </a:gdLst>
              <a:ahLst/>
              <a:cxnLst>
                <a:cxn ang="0">
                  <a:pos x="T0" y="T1"/>
                </a:cxn>
                <a:cxn ang="0">
                  <a:pos x="T2" y="T3"/>
                </a:cxn>
                <a:cxn ang="0">
                  <a:pos x="T4" y="T5"/>
                </a:cxn>
                <a:cxn ang="0">
                  <a:pos x="T6" y="T7"/>
                </a:cxn>
              </a:cxnLst>
              <a:rect l="0" t="0" r="r" b="b"/>
              <a:pathLst>
                <a:path w="3" h="4">
                  <a:moveTo>
                    <a:pt x="2" y="0"/>
                  </a:moveTo>
                  <a:cubicBezTo>
                    <a:pt x="1" y="1"/>
                    <a:pt x="1" y="2"/>
                    <a:pt x="0" y="4"/>
                  </a:cubicBezTo>
                  <a:cubicBezTo>
                    <a:pt x="1" y="3"/>
                    <a:pt x="2" y="3"/>
                    <a:pt x="3" y="2"/>
                  </a:cubicBezTo>
                  <a:cubicBezTo>
                    <a:pt x="3" y="2"/>
                    <a:pt x="2" y="1"/>
                    <a:pt x="2" y="0"/>
                  </a:cubicBezTo>
                  <a:close/>
                </a:path>
              </a:pathLst>
            </a:custGeom>
            <a:solidFill>
              <a:srgbClr val="F4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Freeform 15">
              <a:extLst>
                <a:ext uri="{FF2B5EF4-FFF2-40B4-BE49-F238E27FC236}">
                  <a16:creationId xmlns:a16="http://schemas.microsoft.com/office/drawing/2014/main" id="{FFD6878B-18AD-AC16-A401-4CEF59CE5F99}"/>
                </a:ext>
              </a:extLst>
            </p:cNvPr>
            <p:cNvSpPr>
              <a:spLocks/>
            </p:cNvSpPr>
            <p:nvPr/>
          </p:nvSpPr>
          <p:spPr bwMode="auto">
            <a:xfrm>
              <a:off x="1014413" y="2527301"/>
              <a:ext cx="25400" cy="57150"/>
            </a:xfrm>
            <a:custGeom>
              <a:avLst/>
              <a:gdLst>
                <a:gd name="T0" fmla="*/ 4 w 7"/>
                <a:gd name="T1" fmla="*/ 7 h 15"/>
                <a:gd name="T2" fmla="*/ 3 w 7"/>
                <a:gd name="T3" fmla="*/ 0 h 15"/>
                <a:gd name="T4" fmla="*/ 2 w 7"/>
                <a:gd name="T5" fmla="*/ 3 h 15"/>
                <a:gd name="T6" fmla="*/ 3 w 7"/>
                <a:gd name="T7" fmla="*/ 5 h 15"/>
                <a:gd name="T8" fmla="*/ 1 w 7"/>
                <a:gd name="T9" fmla="*/ 10 h 15"/>
                <a:gd name="T10" fmla="*/ 3 w 7"/>
                <a:gd name="T11" fmla="*/ 15 h 15"/>
                <a:gd name="T12" fmla="*/ 5 w 7"/>
                <a:gd name="T13" fmla="*/ 15 h 15"/>
                <a:gd name="T14" fmla="*/ 7 w 7"/>
                <a:gd name="T15" fmla="*/ 11 h 15"/>
                <a:gd name="T16" fmla="*/ 4 w 7"/>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5">
                  <a:moveTo>
                    <a:pt x="4" y="7"/>
                  </a:moveTo>
                  <a:cubicBezTo>
                    <a:pt x="3" y="5"/>
                    <a:pt x="3" y="2"/>
                    <a:pt x="3" y="0"/>
                  </a:cubicBezTo>
                  <a:cubicBezTo>
                    <a:pt x="2" y="1"/>
                    <a:pt x="2" y="2"/>
                    <a:pt x="2" y="3"/>
                  </a:cubicBezTo>
                  <a:cubicBezTo>
                    <a:pt x="2" y="4"/>
                    <a:pt x="3" y="5"/>
                    <a:pt x="3" y="5"/>
                  </a:cubicBezTo>
                  <a:cubicBezTo>
                    <a:pt x="2" y="7"/>
                    <a:pt x="2" y="8"/>
                    <a:pt x="1" y="10"/>
                  </a:cubicBezTo>
                  <a:cubicBezTo>
                    <a:pt x="0" y="12"/>
                    <a:pt x="1" y="15"/>
                    <a:pt x="3" y="15"/>
                  </a:cubicBezTo>
                  <a:cubicBezTo>
                    <a:pt x="4" y="15"/>
                    <a:pt x="5" y="15"/>
                    <a:pt x="5" y="15"/>
                  </a:cubicBezTo>
                  <a:cubicBezTo>
                    <a:pt x="6" y="13"/>
                    <a:pt x="6" y="12"/>
                    <a:pt x="7" y="11"/>
                  </a:cubicBezTo>
                  <a:cubicBezTo>
                    <a:pt x="6" y="10"/>
                    <a:pt x="5" y="9"/>
                    <a:pt x="4" y="7"/>
                  </a:cubicBezTo>
                  <a:close/>
                </a:path>
              </a:pathLst>
            </a:custGeom>
            <a:solidFill>
              <a:srgbClr val="F4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16">
              <a:extLst>
                <a:ext uri="{FF2B5EF4-FFF2-40B4-BE49-F238E27FC236}">
                  <a16:creationId xmlns:a16="http://schemas.microsoft.com/office/drawing/2014/main" id="{F4078BA2-80A1-3C63-5850-AB77FE0E87CD}"/>
                </a:ext>
              </a:extLst>
            </p:cNvPr>
            <p:cNvSpPr>
              <a:spLocks/>
            </p:cNvSpPr>
            <p:nvPr/>
          </p:nvSpPr>
          <p:spPr bwMode="auto">
            <a:xfrm>
              <a:off x="1022350" y="2490788"/>
              <a:ext cx="3175" cy="11113"/>
            </a:xfrm>
            <a:custGeom>
              <a:avLst/>
              <a:gdLst>
                <a:gd name="T0" fmla="*/ 0 w 1"/>
                <a:gd name="T1" fmla="*/ 0 h 3"/>
                <a:gd name="T2" fmla="*/ 1 w 1"/>
                <a:gd name="T3" fmla="*/ 3 h 3"/>
                <a:gd name="T4" fmla="*/ 0 w 1"/>
                <a:gd name="T5" fmla="*/ 0 h 3"/>
                <a:gd name="T6" fmla="*/ 0 w 1"/>
                <a:gd name="T7" fmla="*/ 0 h 3"/>
              </a:gdLst>
              <a:ahLst/>
              <a:cxnLst>
                <a:cxn ang="0">
                  <a:pos x="T0" y="T1"/>
                </a:cxn>
                <a:cxn ang="0">
                  <a:pos x="T2" y="T3"/>
                </a:cxn>
                <a:cxn ang="0">
                  <a:pos x="T4" y="T5"/>
                </a:cxn>
                <a:cxn ang="0">
                  <a:pos x="T6" y="T7"/>
                </a:cxn>
              </a:cxnLst>
              <a:rect l="0" t="0" r="r" b="b"/>
              <a:pathLst>
                <a:path w="1" h="3">
                  <a:moveTo>
                    <a:pt x="0" y="0"/>
                  </a:moveTo>
                  <a:cubicBezTo>
                    <a:pt x="0" y="1"/>
                    <a:pt x="0" y="2"/>
                    <a:pt x="1" y="3"/>
                  </a:cubicBezTo>
                  <a:cubicBezTo>
                    <a:pt x="1" y="2"/>
                    <a:pt x="0" y="1"/>
                    <a:pt x="0" y="0"/>
                  </a:cubicBezTo>
                  <a:cubicBezTo>
                    <a:pt x="0" y="0"/>
                    <a:pt x="0" y="0"/>
                    <a:pt x="0" y="0"/>
                  </a:cubicBezTo>
                  <a:close/>
                </a:path>
              </a:pathLst>
            </a:custGeom>
            <a:solidFill>
              <a:srgbClr val="F4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17">
              <a:extLst>
                <a:ext uri="{FF2B5EF4-FFF2-40B4-BE49-F238E27FC236}">
                  <a16:creationId xmlns:a16="http://schemas.microsoft.com/office/drawing/2014/main" id="{CBAD8877-B33B-502D-EAC8-ACD780EE5670}"/>
                </a:ext>
              </a:extLst>
            </p:cNvPr>
            <p:cNvSpPr>
              <a:spLocks/>
            </p:cNvSpPr>
            <p:nvPr/>
          </p:nvSpPr>
          <p:spPr bwMode="auto">
            <a:xfrm>
              <a:off x="852488" y="3652838"/>
              <a:ext cx="358775" cy="555625"/>
            </a:xfrm>
            <a:custGeom>
              <a:avLst/>
              <a:gdLst>
                <a:gd name="T0" fmla="*/ 86 w 95"/>
                <a:gd name="T1" fmla="*/ 76 h 147"/>
                <a:gd name="T2" fmla="*/ 81 w 95"/>
                <a:gd name="T3" fmla="*/ 52 h 147"/>
                <a:gd name="T4" fmla="*/ 84 w 95"/>
                <a:gd name="T5" fmla="*/ 41 h 147"/>
                <a:gd name="T6" fmla="*/ 80 w 95"/>
                <a:gd name="T7" fmla="*/ 27 h 147"/>
                <a:gd name="T8" fmla="*/ 72 w 95"/>
                <a:gd name="T9" fmla="*/ 0 h 147"/>
                <a:gd name="T10" fmla="*/ 43 w 95"/>
                <a:gd name="T11" fmla="*/ 5 h 147"/>
                <a:gd name="T12" fmla="*/ 1 w 95"/>
                <a:gd name="T13" fmla="*/ 11 h 147"/>
                <a:gd name="T14" fmla="*/ 1 w 95"/>
                <a:gd name="T15" fmla="*/ 39 h 147"/>
                <a:gd name="T16" fmla="*/ 0 w 95"/>
                <a:gd name="T17" fmla="*/ 90 h 147"/>
                <a:gd name="T18" fmla="*/ 93 w 95"/>
                <a:gd name="T19" fmla="*/ 147 h 147"/>
                <a:gd name="T20" fmla="*/ 95 w 95"/>
                <a:gd name="T21" fmla="*/ 94 h 147"/>
                <a:gd name="T22" fmla="*/ 86 w 95"/>
                <a:gd name="T23" fmla="*/ 7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147">
                  <a:moveTo>
                    <a:pt x="86" y="76"/>
                  </a:moveTo>
                  <a:cubicBezTo>
                    <a:pt x="82" y="69"/>
                    <a:pt x="79" y="61"/>
                    <a:pt x="81" y="52"/>
                  </a:cubicBezTo>
                  <a:cubicBezTo>
                    <a:pt x="81" y="48"/>
                    <a:pt x="83" y="45"/>
                    <a:pt x="84" y="41"/>
                  </a:cubicBezTo>
                  <a:cubicBezTo>
                    <a:pt x="83" y="36"/>
                    <a:pt x="82" y="32"/>
                    <a:pt x="80" y="27"/>
                  </a:cubicBezTo>
                  <a:cubicBezTo>
                    <a:pt x="77" y="18"/>
                    <a:pt x="75" y="9"/>
                    <a:pt x="72" y="0"/>
                  </a:cubicBezTo>
                  <a:cubicBezTo>
                    <a:pt x="63" y="5"/>
                    <a:pt x="53" y="5"/>
                    <a:pt x="43" y="5"/>
                  </a:cubicBezTo>
                  <a:cubicBezTo>
                    <a:pt x="29" y="5"/>
                    <a:pt x="15" y="10"/>
                    <a:pt x="1" y="11"/>
                  </a:cubicBezTo>
                  <a:cubicBezTo>
                    <a:pt x="1" y="21"/>
                    <a:pt x="1" y="30"/>
                    <a:pt x="1" y="39"/>
                  </a:cubicBezTo>
                  <a:cubicBezTo>
                    <a:pt x="1" y="56"/>
                    <a:pt x="1" y="73"/>
                    <a:pt x="0" y="90"/>
                  </a:cubicBezTo>
                  <a:cubicBezTo>
                    <a:pt x="28" y="113"/>
                    <a:pt x="59" y="133"/>
                    <a:pt x="93" y="147"/>
                  </a:cubicBezTo>
                  <a:cubicBezTo>
                    <a:pt x="93" y="137"/>
                    <a:pt x="94" y="118"/>
                    <a:pt x="95" y="94"/>
                  </a:cubicBezTo>
                  <a:cubicBezTo>
                    <a:pt x="91" y="87"/>
                    <a:pt x="87" y="79"/>
                    <a:pt x="86" y="76"/>
                  </a:cubicBezTo>
                  <a:close/>
                </a:path>
              </a:pathLst>
            </a:custGeom>
            <a:solidFill>
              <a:srgbClr val="4F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18">
              <a:extLst>
                <a:ext uri="{FF2B5EF4-FFF2-40B4-BE49-F238E27FC236}">
                  <a16:creationId xmlns:a16="http://schemas.microsoft.com/office/drawing/2014/main" id="{6C8239C6-5DFE-2A34-AD41-8C87E34BCF47}"/>
                </a:ext>
              </a:extLst>
            </p:cNvPr>
            <p:cNvSpPr>
              <a:spLocks/>
            </p:cNvSpPr>
            <p:nvPr/>
          </p:nvSpPr>
          <p:spPr bwMode="auto">
            <a:xfrm>
              <a:off x="688975" y="2324101"/>
              <a:ext cx="344488" cy="698500"/>
            </a:xfrm>
            <a:custGeom>
              <a:avLst/>
              <a:gdLst>
                <a:gd name="T0" fmla="*/ 76 w 91"/>
                <a:gd name="T1" fmla="*/ 120 h 185"/>
                <a:gd name="T2" fmla="*/ 76 w 91"/>
                <a:gd name="T3" fmla="*/ 120 h 185"/>
                <a:gd name="T4" fmla="*/ 76 w 91"/>
                <a:gd name="T5" fmla="*/ 117 h 185"/>
                <a:gd name="T6" fmla="*/ 76 w 91"/>
                <a:gd name="T7" fmla="*/ 117 h 185"/>
                <a:gd name="T8" fmla="*/ 77 w 91"/>
                <a:gd name="T9" fmla="*/ 116 h 185"/>
                <a:gd name="T10" fmla="*/ 77 w 91"/>
                <a:gd name="T11" fmla="*/ 94 h 185"/>
                <a:gd name="T12" fmla="*/ 91 w 91"/>
                <a:gd name="T13" fmla="*/ 69 h 185"/>
                <a:gd name="T14" fmla="*/ 89 w 91"/>
                <a:gd name="T15" fmla="*/ 69 h 185"/>
                <a:gd name="T16" fmla="*/ 87 w 91"/>
                <a:gd name="T17" fmla="*/ 64 h 185"/>
                <a:gd name="T18" fmla="*/ 89 w 91"/>
                <a:gd name="T19" fmla="*/ 59 h 185"/>
                <a:gd name="T20" fmla="*/ 88 w 91"/>
                <a:gd name="T21" fmla="*/ 57 h 185"/>
                <a:gd name="T22" fmla="*/ 89 w 91"/>
                <a:gd name="T23" fmla="*/ 54 h 185"/>
                <a:gd name="T24" fmla="*/ 89 w 91"/>
                <a:gd name="T25" fmla="*/ 47 h 185"/>
                <a:gd name="T26" fmla="*/ 88 w 91"/>
                <a:gd name="T27" fmla="*/ 44 h 185"/>
                <a:gd name="T28" fmla="*/ 88 w 91"/>
                <a:gd name="T29" fmla="*/ 44 h 185"/>
                <a:gd name="T30" fmla="*/ 88 w 91"/>
                <a:gd name="T31" fmla="*/ 42 h 185"/>
                <a:gd name="T32" fmla="*/ 87 w 91"/>
                <a:gd name="T33" fmla="*/ 38 h 185"/>
                <a:gd name="T34" fmla="*/ 70 w 91"/>
                <a:gd name="T35" fmla="*/ 26 h 185"/>
                <a:gd name="T36" fmla="*/ 53 w 91"/>
                <a:gd name="T37" fmla="*/ 1 h 185"/>
                <a:gd name="T38" fmla="*/ 22 w 91"/>
                <a:gd name="T39" fmla="*/ 5 h 185"/>
                <a:gd name="T40" fmla="*/ 13 w 91"/>
                <a:gd name="T41" fmla="*/ 25 h 185"/>
                <a:gd name="T42" fmla="*/ 8 w 91"/>
                <a:gd name="T43" fmla="*/ 37 h 185"/>
                <a:gd name="T44" fmla="*/ 8 w 91"/>
                <a:gd name="T45" fmla="*/ 37 h 185"/>
                <a:gd name="T46" fmla="*/ 5 w 91"/>
                <a:gd name="T47" fmla="*/ 38 h 185"/>
                <a:gd name="T48" fmla="*/ 1 w 91"/>
                <a:gd name="T49" fmla="*/ 45 h 185"/>
                <a:gd name="T50" fmla="*/ 5 w 91"/>
                <a:gd name="T51" fmla="*/ 60 h 185"/>
                <a:gd name="T52" fmla="*/ 12 w 91"/>
                <a:gd name="T53" fmla="*/ 68 h 185"/>
                <a:gd name="T54" fmla="*/ 27 w 91"/>
                <a:gd name="T55" fmla="*/ 97 h 185"/>
                <a:gd name="T56" fmla="*/ 27 w 91"/>
                <a:gd name="T57" fmla="*/ 110 h 185"/>
                <a:gd name="T58" fmla="*/ 27 w 91"/>
                <a:gd name="T59" fmla="*/ 117 h 185"/>
                <a:gd name="T60" fmla="*/ 27 w 91"/>
                <a:gd name="T61" fmla="*/ 120 h 185"/>
                <a:gd name="T62" fmla="*/ 28 w 91"/>
                <a:gd name="T63" fmla="*/ 124 h 185"/>
                <a:gd name="T64" fmla="*/ 29 w 91"/>
                <a:gd name="T65" fmla="*/ 144 h 185"/>
                <a:gd name="T66" fmla="*/ 32 w 91"/>
                <a:gd name="T67" fmla="*/ 182 h 185"/>
                <a:gd name="T68" fmla="*/ 84 w 91"/>
                <a:gd name="T69" fmla="*/ 174 h 185"/>
                <a:gd name="T70" fmla="*/ 77 w 91"/>
                <a:gd name="T71" fmla="*/ 123 h 185"/>
                <a:gd name="T72" fmla="*/ 76 w 91"/>
                <a:gd name="T73" fmla="*/ 12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1" h="185">
                  <a:moveTo>
                    <a:pt x="76" y="120"/>
                  </a:moveTo>
                  <a:cubicBezTo>
                    <a:pt x="76" y="120"/>
                    <a:pt x="76" y="120"/>
                    <a:pt x="76" y="120"/>
                  </a:cubicBezTo>
                  <a:cubicBezTo>
                    <a:pt x="76" y="119"/>
                    <a:pt x="76" y="118"/>
                    <a:pt x="76" y="117"/>
                  </a:cubicBezTo>
                  <a:cubicBezTo>
                    <a:pt x="76" y="117"/>
                    <a:pt x="76" y="117"/>
                    <a:pt x="76" y="117"/>
                  </a:cubicBezTo>
                  <a:cubicBezTo>
                    <a:pt x="77" y="116"/>
                    <a:pt x="77" y="116"/>
                    <a:pt x="77" y="116"/>
                  </a:cubicBezTo>
                  <a:cubicBezTo>
                    <a:pt x="77" y="109"/>
                    <a:pt x="77" y="102"/>
                    <a:pt x="77" y="94"/>
                  </a:cubicBezTo>
                  <a:cubicBezTo>
                    <a:pt x="83" y="87"/>
                    <a:pt x="88" y="77"/>
                    <a:pt x="91" y="69"/>
                  </a:cubicBezTo>
                  <a:cubicBezTo>
                    <a:pt x="91" y="69"/>
                    <a:pt x="90" y="69"/>
                    <a:pt x="89" y="69"/>
                  </a:cubicBezTo>
                  <a:cubicBezTo>
                    <a:pt x="87" y="69"/>
                    <a:pt x="86" y="66"/>
                    <a:pt x="87" y="64"/>
                  </a:cubicBezTo>
                  <a:cubicBezTo>
                    <a:pt x="88" y="62"/>
                    <a:pt x="88" y="61"/>
                    <a:pt x="89" y="59"/>
                  </a:cubicBezTo>
                  <a:cubicBezTo>
                    <a:pt x="89" y="59"/>
                    <a:pt x="88" y="58"/>
                    <a:pt x="88" y="57"/>
                  </a:cubicBezTo>
                  <a:cubicBezTo>
                    <a:pt x="88" y="56"/>
                    <a:pt x="88" y="55"/>
                    <a:pt x="89" y="54"/>
                  </a:cubicBezTo>
                  <a:cubicBezTo>
                    <a:pt x="89" y="51"/>
                    <a:pt x="89" y="49"/>
                    <a:pt x="89" y="47"/>
                  </a:cubicBezTo>
                  <a:cubicBezTo>
                    <a:pt x="88" y="46"/>
                    <a:pt x="88" y="45"/>
                    <a:pt x="88" y="44"/>
                  </a:cubicBezTo>
                  <a:cubicBezTo>
                    <a:pt x="88" y="44"/>
                    <a:pt x="88" y="44"/>
                    <a:pt x="88" y="44"/>
                  </a:cubicBezTo>
                  <a:cubicBezTo>
                    <a:pt x="88" y="43"/>
                    <a:pt x="88" y="43"/>
                    <a:pt x="88" y="42"/>
                  </a:cubicBezTo>
                  <a:cubicBezTo>
                    <a:pt x="88" y="41"/>
                    <a:pt x="87" y="40"/>
                    <a:pt x="87" y="38"/>
                  </a:cubicBezTo>
                  <a:cubicBezTo>
                    <a:pt x="83" y="31"/>
                    <a:pt x="76" y="31"/>
                    <a:pt x="70" y="26"/>
                  </a:cubicBezTo>
                  <a:cubicBezTo>
                    <a:pt x="61" y="19"/>
                    <a:pt x="61" y="7"/>
                    <a:pt x="53" y="1"/>
                  </a:cubicBezTo>
                  <a:cubicBezTo>
                    <a:pt x="43" y="0"/>
                    <a:pt x="31" y="1"/>
                    <a:pt x="22" y="5"/>
                  </a:cubicBezTo>
                  <a:cubicBezTo>
                    <a:pt x="16" y="10"/>
                    <a:pt x="15" y="18"/>
                    <a:pt x="13" y="25"/>
                  </a:cubicBezTo>
                  <a:cubicBezTo>
                    <a:pt x="12" y="27"/>
                    <a:pt x="11" y="35"/>
                    <a:pt x="8" y="37"/>
                  </a:cubicBezTo>
                  <a:cubicBezTo>
                    <a:pt x="8" y="37"/>
                    <a:pt x="8" y="37"/>
                    <a:pt x="8" y="37"/>
                  </a:cubicBezTo>
                  <a:cubicBezTo>
                    <a:pt x="7" y="37"/>
                    <a:pt x="6" y="37"/>
                    <a:pt x="5" y="38"/>
                  </a:cubicBezTo>
                  <a:cubicBezTo>
                    <a:pt x="3" y="39"/>
                    <a:pt x="1" y="42"/>
                    <a:pt x="1" y="45"/>
                  </a:cubicBezTo>
                  <a:cubicBezTo>
                    <a:pt x="0" y="51"/>
                    <a:pt x="2" y="56"/>
                    <a:pt x="5" y="60"/>
                  </a:cubicBezTo>
                  <a:cubicBezTo>
                    <a:pt x="7" y="63"/>
                    <a:pt x="9" y="67"/>
                    <a:pt x="12" y="68"/>
                  </a:cubicBezTo>
                  <a:cubicBezTo>
                    <a:pt x="14" y="77"/>
                    <a:pt x="19" y="88"/>
                    <a:pt x="27" y="97"/>
                  </a:cubicBezTo>
                  <a:cubicBezTo>
                    <a:pt x="27" y="101"/>
                    <a:pt x="27" y="106"/>
                    <a:pt x="27" y="110"/>
                  </a:cubicBezTo>
                  <a:cubicBezTo>
                    <a:pt x="27" y="112"/>
                    <a:pt x="27" y="115"/>
                    <a:pt x="27" y="117"/>
                  </a:cubicBezTo>
                  <a:cubicBezTo>
                    <a:pt x="27" y="118"/>
                    <a:pt x="27" y="119"/>
                    <a:pt x="27" y="120"/>
                  </a:cubicBezTo>
                  <a:cubicBezTo>
                    <a:pt x="27" y="120"/>
                    <a:pt x="28" y="121"/>
                    <a:pt x="28" y="124"/>
                  </a:cubicBezTo>
                  <a:cubicBezTo>
                    <a:pt x="28" y="128"/>
                    <a:pt x="29" y="135"/>
                    <a:pt x="29" y="144"/>
                  </a:cubicBezTo>
                  <a:cubicBezTo>
                    <a:pt x="30" y="154"/>
                    <a:pt x="31" y="167"/>
                    <a:pt x="32" y="182"/>
                  </a:cubicBezTo>
                  <a:cubicBezTo>
                    <a:pt x="49" y="185"/>
                    <a:pt x="68" y="181"/>
                    <a:pt x="84" y="174"/>
                  </a:cubicBezTo>
                  <a:cubicBezTo>
                    <a:pt x="81" y="157"/>
                    <a:pt x="79" y="140"/>
                    <a:pt x="77" y="123"/>
                  </a:cubicBezTo>
                  <a:cubicBezTo>
                    <a:pt x="77" y="122"/>
                    <a:pt x="77" y="121"/>
                    <a:pt x="76" y="120"/>
                  </a:cubicBezTo>
                  <a:close/>
                </a:path>
              </a:pathLst>
            </a:custGeom>
            <a:solidFill>
              <a:srgbClr val="F8B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Freeform 19">
              <a:extLst>
                <a:ext uri="{FF2B5EF4-FFF2-40B4-BE49-F238E27FC236}">
                  <a16:creationId xmlns:a16="http://schemas.microsoft.com/office/drawing/2014/main" id="{9ECBBBF9-AD40-0FE9-65B2-39CCED5D2D5C}"/>
                </a:ext>
              </a:extLst>
            </p:cNvPr>
            <p:cNvSpPr>
              <a:spLocks/>
            </p:cNvSpPr>
            <p:nvPr/>
          </p:nvSpPr>
          <p:spPr bwMode="auto">
            <a:xfrm>
              <a:off x="809625" y="2981326"/>
              <a:ext cx="314325" cy="714375"/>
            </a:xfrm>
            <a:custGeom>
              <a:avLst/>
              <a:gdLst>
                <a:gd name="T0" fmla="*/ 83 w 83"/>
                <a:gd name="T1" fmla="*/ 176 h 189"/>
                <a:gd name="T2" fmla="*/ 71 w 83"/>
                <a:gd name="T3" fmla="*/ 123 h 189"/>
                <a:gd name="T4" fmla="*/ 52 w 83"/>
                <a:gd name="T5" fmla="*/ 4 h 189"/>
                <a:gd name="T6" fmla="*/ 52 w 83"/>
                <a:gd name="T7" fmla="*/ 0 h 189"/>
                <a:gd name="T8" fmla="*/ 0 w 83"/>
                <a:gd name="T9" fmla="*/ 8 h 189"/>
                <a:gd name="T10" fmla="*/ 1 w 83"/>
                <a:gd name="T11" fmla="*/ 16 h 189"/>
                <a:gd name="T12" fmla="*/ 6 w 83"/>
                <a:gd name="T13" fmla="*/ 91 h 189"/>
                <a:gd name="T14" fmla="*/ 8 w 83"/>
                <a:gd name="T15" fmla="*/ 116 h 189"/>
                <a:gd name="T16" fmla="*/ 12 w 83"/>
                <a:gd name="T17" fmla="*/ 187 h 189"/>
                <a:gd name="T18" fmla="*/ 12 w 83"/>
                <a:gd name="T19" fmla="*/ 189 h 189"/>
                <a:gd name="T20" fmla="*/ 54 w 83"/>
                <a:gd name="T21" fmla="*/ 183 h 189"/>
                <a:gd name="T22" fmla="*/ 83 w 83"/>
                <a:gd name="T23" fmla="*/ 178 h 189"/>
                <a:gd name="T24" fmla="*/ 83 w 83"/>
                <a:gd name="T25" fmla="*/ 176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89">
                  <a:moveTo>
                    <a:pt x="83" y="176"/>
                  </a:moveTo>
                  <a:cubicBezTo>
                    <a:pt x="78" y="158"/>
                    <a:pt x="74" y="141"/>
                    <a:pt x="71" y="123"/>
                  </a:cubicBezTo>
                  <a:cubicBezTo>
                    <a:pt x="64" y="84"/>
                    <a:pt x="58" y="44"/>
                    <a:pt x="52" y="4"/>
                  </a:cubicBezTo>
                  <a:cubicBezTo>
                    <a:pt x="52" y="3"/>
                    <a:pt x="52" y="2"/>
                    <a:pt x="52" y="0"/>
                  </a:cubicBezTo>
                  <a:cubicBezTo>
                    <a:pt x="36" y="7"/>
                    <a:pt x="17" y="11"/>
                    <a:pt x="0" y="8"/>
                  </a:cubicBezTo>
                  <a:cubicBezTo>
                    <a:pt x="0" y="10"/>
                    <a:pt x="1" y="13"/>
                    <a:pt x="1" y="16"/>
                  </a:cubicBezTo>
                  <a:cubicBezTo>
                    <a:pt x="3" y="42"/>
                    <a:pt x="5" y="71"/>
                    <a:pt x="6" y="91"/>
                  </a:cubicBezTo>
                  <a:cubicBezTo>
                    <a:pt x="7" y="99"/>
                    <a:pt x="8" y="108"/>
                    <a:pt x="8" y="116"/>
                  </a:cubicBezTo>
                  <a:cubicBezTo>
                    <a:pt x="10" y="140"/>
                    <a:pt x="11" y="163"/>
                    <a:pt x="12" y="187"/>
                  </a:cubicBezTo>
                  <a:cubicBezTo>
                    <a:pt x="12" y="188"/>
                    <a:pt x="12" y="189"/>
                    <a:pt x="12" y="189"/>
                  </a:cubicBezTo>
                  <a:cubicBezTo>
                    <a:pt x="26" y="188"/>
                    <a:pt x="40" y="183"/>
                    <a:pt x="54" y="183"/>
                  </a:cubicBezTo>
                  <a:cubicBezTo>
                    <a:pt x="64" y="183"/>
                    <a:pt x="74" y="183"/>
                    <a:pt x="83" y="178"/>
                  </a:cubicBezTo>
                  <a:cubicBezTo>
                    <a:pt x="83" y="177"/>
                    <a:pt x="83" y="177"/>
                    <a:pt x="83" y="1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Freeform 20">
              <a:extLst>
                <a:ext uri="{FF2B5EF4-FFF2-40B4-BE49-F238E27FC236}">
                  <a16:creationId xmlns:a16="http://schemas.microsoft.com/office/drawing/2014/main" id="{29E59A9E-CA77-FDD9-2677-8CD1508F6AC1}"/>
                </a:ext>
              </a:extLst>
            </p:cNvPr>
            <p:cNvSpPr>
              <a:spLocks/>
            </p:cNvSpPr>
            <p:nvPr/>
          </p:nvSpPr>
          <p:spPr bwMode="auto">
            <a:xfrm>
              <a:off x="704850" y="2759076"/>
              <a:ext cx="74613" cy="33338"/>
            </a:xfrm>
            <a:custGeom>
              <a:avLst/>
              <a:gdLst>
                <a:gd name="T0" fmla="*/ 20 w 20"/>
                <a:gd name="T1" fmla="*/ 0 h 9"/>
                <a:gd name="T2" fmla="*/ 18 w 20"/>
                <a:gd name="T3" fmla="*/ 0 h 9"/>
                <a:gd name="T4" fmla="*/ 0 w 20"/>
                <a:gd name="T5" fmla="*/ 9 h 9"/>
                <a:gd name="T6" fmla="*/ 19 w 20"/>
                <a:gd name="T7" fmla="*/ 0 h 9"/>
                <a:gd name="T8" fmla="*/ 20 w 20"/>
                <a:gd name="T9" fmla="*/ 0 h 9"/>
              </a:gdLst>
              <a:ahLst/>
              <a:cxnLst>
                <a:cxn ang="0">
                  <a:pos x="T0" y="T1"/>
                </a:cxn>
                <a:cxn ang="0">
                  <a:pos x="T2" y="T3"/>
                </a:cxn>
                <a:cxn ang="0">
                  <a:pos x="T4" y="T5"/>
                </a:cxn>
                <a:cxn ang="0">
                  <a:pos x="T6" y="T7"/>
                </a:cxn>
                <a:cxn ang="0">
                  <a:pos x="T8" y="T9"/>
                </a:cxn>
              </a:cxnLst>
              <a:rect l="0" t="0" r="r" b="b"/>
              <a:pathLst>
                <a:path w="20" h="9">
                  <a:moveTo>
                    <a:pt x="20" y="0"/>
                  </a:moveTo>
                  <a:cubicBezTo>
                    <a:pt x="20" y="0"/>
                    <a:pt x="19" y="0"/>
                    <a:pt x="18" y="0"/>
                  </a:cubicBezTo>
                  <a:cubicBezTo>
                    <a:pt x="12" y="3"/>
                    <a:pt x="6" y="6"/>
                    <a:pt x="0" y="9"/>
                  </a:cubicBezTo>
                  <a:cubicBezTo>
                    <a:pt x="6" y="6"/>
                    <a:pt x="13" y="3"/>
                    <a:pt x="19" y="0"/>
                  </a:cubicBezTo>
                  <a:cubicBezTo>
                    <a:pt x="19" y="0"/>
                    <a:pt x="20" y="0"/>
                    <a:pt x="20" y="0"/>
                  </a:cubicBezTo>
                  <a:close/>
                </a:path>
              </a:pathLst>
            </a:custGeom>
            <a:solidFill>
              <a:srgbClr val="EC62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Freeform 21">
              <a:extLst>
                <a:ext uri="{FF2B5EF4-FFF2-40B4-BE49-F238E27FC236}">
                  <a16:creationId xmlns:a16="http://schemas.microsoft.com/office/drawing/2014/main" id="{C7F7209A-23DF-1291-0F53-A484EEDAFE6A}"/>
                </a:ext>
              </a:extLst>
            </p:cNvPr>
            <p:cNvSpPr>
              <a:spLocks/>
            </p:cNvSpPr>
            <p:nvPr/>
          </p:nvSpPr>
          <p:spPr bwMode="auto">
            <a:xfrm>
              <a:off x="368300" y="2803526"/>
              <a:ext cx="487363" cy="1190625"/>
            </a:xfrm>
            <a:custGeom>
              <a:avLst/>
              <a:gdLst>
                <a:gd name="T0" fmla="*/ 129 w 129"/>
                <a:gd name="T1" fmla="*/ 234 h 315"/>
                <a:gd name="T2" fmla="*/ 125 w 129"/>
                <a:gd name="T3" fmla="*/ 163 h 315"/>
                <a:gd name="T4" fmla="*/ 126 w 129"/>
                <a:gd name="T5" fmla="*/ 172 h 315"/>
                <a:gd name="T6" fmla="*/ 95 w 129"/>
                <a:gd name="T7" fmla="*/ 102 h 315"/>
                <a:gd name="T8" fmla="*/ 88 w 129"/>
                <a:gd name="T9" fmla="*/ 65 h 315"/>
                <a:gd name="T10" fmla="*/ 90 w 129"/>
                <a:gd name="T11" fmla="*/ 45 h 315"/>
                <a:gd name="T12" fmla="*/ 91 w 129"/>
                <a:gd name="T13" fmla="*/ 42 h 315"/>
                <a:gd name="T14" fmla="*/ 94 w 129"/>
                <a:gd name="T15" fmla="*/ 29 h 315"/>
                <a:gd name="T16" fmla="*/ 93 w 129"/>
                <a:gd name="T17" fmla="*/ 29 h 315"/>
                <a:gd name="T18" fmla="*/ 77 w 129"/>
                <a:gd name="T19" fmla="*/ 26 h 315"/>
                <a:gd name="T20" fmla="*/ 77 w 129"/>
                <a:gd name="T21" fmla="*/ 25 h 315"/>
                <a:gd name="T22" fmla="*/ 83 w 129"/>
                <a:gd name="T23" fmla="*/ 0 h 315"/>
                <a:gd name="T24" fmla="*/ 52 w 129"/>
                <a:gd name="T25" fmla="*/ 14 h 315"/>
                <a:gd name="T26" fmla="*/ 16 w 129"/>
                <a:gd name="T27" fmla="*/ 38 h 315"/>
                <a:gd name="T28" fmla="*/ 3 w 129"/>
                <a:gd name="T29" fmla="*/ 84 h 315"/>
                <a:gd name="T30" fmla="*/ 0 w 129"/>
                <a:gd name="T31" fmla="*/ 92 h 315"/>
                <a:gd name="T32" fmla="*/ 53 w 129"/>
                <a:gd name="T33" fmla="*/ 231 h 315"/>
                <a:gd name="T34" fmla="*/ 128 w 129"/>
                <a:gd name="T35" fmla="*/ 315 h 315"/>
                <a:gd name="T36" fmla="*/ 129 w 129"/>
                <a:gd name="T37" fmla="*/ 264 h 315"/>
                <a:gd name="T38" fmla="*/ 129 w 129"/>
                <a:gd name="T39" fmla="*/ 236 h 315"/>
                <a:gd name="T40" fmla="*/ 129 w 129"/>
                <a:gd name="T41" fmla="*/ 23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9" h="315">
                  <a:moveTo>
                    <a:pt x="129" y="234"/>
                  </a:moveTo>
                  <a:cubicBezTo>
                    <a:pt x="128" y="210"/>
                    <a:pt x="127" y="187"/>
                    <a:pt x="125" y="163"/>
                  </a:cubicBezTo>
                  <a:cubicBezTo>
                    <a:pt x="125" y="166"/>
                    <a:pt x="126" y="169"/>
                    <a:pt x="126" y="172"/>
                  </a:cubicBezTo>
                  <a:cubicBezTo>
                    <a:pt x="113" y="150"/>
                    <a:pt x="103" y="127"/>
                    <a:pt x="95" y="102"/>
                  </a:cubicBezTo>
                  <a:cubicBezTo>
                    <a:pt x="91" y="90"/>
                    <a:pt x="88" y="78"/>
                    <a:pt x="88" y="65"/>
                  </a:cubicBezTo>
                  <a:cubicBezTo>
                    <a:pt x="88" y="59"/>
                    <a:pt x="89" y="52"/>
                    <a:pt x="90" y="45"/>
                  </a:cubicBezTo>
                  <a:cubicBezTo>
                    <a:pt x="91" y="44"/>
                    <a:pt x="91" y="43"/>
                    <a:pt x="91" y="42"/>
                  </a:cubicBezTo>
                  <a:cubicBezTo>
                    <a:pt x="92" y="37"/>
                    <a:pt x="93" y="33"/>
                    <a:pt x="94" y="29"/>
                  </a:cubicBezTo>
                  <a:cubicBezTo>
                    <a:pt x="94" y="29"/>
                    <a:pt x="93" y="29"/>
                    <a:pt x="93" y="29"/>
                  </a:cubicBezTo>
                  <a:cubicBezTo>
                    <a:pt x="88" y="28"/>
                    <a:pt x="83" y="27"/>
                    <a:pt x="77" y="26"/>
                  </a:cubicBezTo>
                  <a:cubicBezTo>
                    <a:pt x="77" y="26"/>
                    <a:pt x="77" y="25"/>
                    <a:pt x="77" y="25"/>
                  </a:cubicBezTo>
                  <a:cubicBezTo>
                    <a:pt x="79" y="17"/>
                    <a:pt x="81" y="8"/>
                    <a:pt x="83" y="0"/>
                  </a:cubicBezTo>
                  <a:cubicBezTo>
                    <a:pt x="73" y="5"/>
                    <a:pt x="63" y="10"/>
                    <a:pt x="52" y="14"/>
                  </a:cubicBezTo>
                  <a:cubicBezTo>
                    <a:pt x="39" y="21"/>
                    <a:pt x="24" y="25"/>
                    <a:pt x="16" y="38"/>
                  </a:cubicBezTo>
                  <a:cubicBezTo>
                    <a:pt x="9" y="51"/>
                    <a:pt x="7" y="69"/>
                    <a:pt x="3" y="84"/>
                  </a:cubicBezTo>
                  <a:cubicBezTo>
                    <a:pt x="2" y="87"/>
                    <a:pt x="1" y="89"/>
                    <a:pt x="0" y="92"/>
                  </a:cubicBezTo>
                  <a:cubicBezTo>
                    <a:pt x="9" y="142"/>
                    <a:pt x="27" y="189"/>
                    <a:pt x="53" y="231"/>
                  </a:cubicBezTo>
                  <a:cubicBezTo>
                    <a:pt x="74" y="262"/>
                    <a:pt x="99" y="291"/>
                    <a:pt x="128" y="315"/>
                  </a:cubicBezTo>
                  <a:cubicBezTo>
                    <a:pt x="129" y="298"/>
                    <a:pt x="129" y="281"/>
                    <a:pt x="129" y="264"/>
                  </a:cubicBezTo>
                  <a:cubicBezTo>
                    <a:pt x="129" y="255"/>
                    <a:pt x="129" y="246"/>
                    <a:pt x="129" y="236"/>
                  </a:cubicBezTo>
                  <a:cubicBezTo>
                    <a:pt x="129" y="236"/>
                    <a:pt x="129" y="235"/>
                    <a:pt x="129" y="234"/>
                  </a:cubicBezTo>
                  <a:close/>
                </a:path>
              </a:pathLst>
            </a:custGeom>
            <a:solidFill>
              <a:srgbClr val="EC62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Freeform 22">
              <a:extLst>
                <a:ext uri="{FF2B5EF4-FFF2-40B4-BE49-F238E27FC236}">
                  <a16:creationId xmlns:a16="http://schemas.microsoft.com/office/drawing/2014/main" id="{E051FD35-5EE3-9D9A-BF0B-41D542EFE344}"/>
                </a:ext>
              </a:extLst>
            </p:cNvPr>
            <p:cNvSpPr>
              <a:spLocks/>
            </p:cNvSpPr>
            <p:nvPr/>
          </p:nvSpPr>
          <p:spPr bwMode="auto">
            <a:xfrm>
              <a:off x="976313" y="2765426"/>
              <a:ext cx="317500" cy="1243013"/>
            </a:xfrm>
            <a:custGeom>
              <a:avLst/>
              <a:gdLst>
                <a:gd name="T0" fmla="*/ 76 w 84"/>
                <a:gd name="T1" fmla="*/ 43 h 329"/>
                <a:gd name="T2" fmla="*/ 36 w 84"/>
                <a:gd name="T3" fmla="*/ 16 h 329"/>
                <a:gd name="T4" fmla="*/ 42 w 84"/>
                <a:gd name="T5" fmla="*/ 27 h 329"/>
                <a:gd name="T6" fmla="*/ 41 w 84"/>
                <a:gd name="T7" fmla="*/ 29 h 329"/>
                <a:gd name="T8" fmla="*/ 26 w 84"/>
                <a:gd name="T9" fmla="*/ 35 h 329"/>
                <a:gd name="T10" fmla="*/ 32 w 84"/>
                <a:gd name="T11" fmla="*/ 48 h 329"/>
                <a:gd name="T12" fmla="*/ 33 w 84"/>
                <a:gd name="T13" fmla="*/ 50 h 329"/>
                <a:gd name="T14" fmla="*/ 39 w 84"/>
                <a:gd name="T15" fmla="*/ 69 h 329"/>
                <a:gd name="T16" fmla="*/ 40 w 84"/>
                <a:gd name="T17" fmla="*/ 76 h 329"/>
                <a:gd name="T18" fmla="*/ 41 w 84"/>
                <a:gd name="T19" fmla="*/ 107 h 329"/>
                <a:gd name="T20" fmla="*/ 27 w 84"/>
                <a:gd name="T21" fmla="*/ 179 h 329"/>
                <a:gd name="T22" fmla="*/ 8 w 84"/>
                <a:gd name="T23" fmla="*/ 61 h 329"/>
                <a:gd name="T24" fmla="*/ 8 w 84"/>
                <a:gd name="T25" fmla="*/ 57 h 329"/>
                <a:gd name="T26" fmla="*/ 1 w 84"/>
                <a:gd name="T27" fmla="*/ 5 h 329"/>
                <a:gd name="T28" fmla="*/ 1 w 84"/>
                <a:gd name="T29" fmla="*/ 3 h 329"/>
                <a:gd name="T30" fmla="*/ 0 w 84"/>
                <a:gd name="T31" fmla="*/ 3 h 329"/>
                <a:gd name="T32" fmla="*/ 0 w 84"/>
                <a:gd name="T33" fmla="*/ 0 h 329"/>
                <a:gd name="T34" fmla="*/ 0 w 84"/>
                <a:gd name="T35" fmla="*/ 3 h 329"/>
                <a:gd name="T36" fmla="*/ 0 w 84"/>
                <a:gd name="T37" fmla="*/ 3 h 329"/>
                <a:gd name="T38" fmla="*/ 1 w 84"/>
                <a:gd name="T39" fmla="*/ 6 h 329"/>
                <a:gd name="T40" fmla="*/ 8 w 84"/>
                <a:gd name="T41" fmla="*/ 57 h 329"/>
                <a:gd name="T42" fmla="*/ 8 w 84"/>
                <a:gd name="T43" fmla="*/ 61 h 329"/>
                <a:gd name="T44" fmla="*/ 27 w 84"/>
                <a:gd name="T45" fmla="*/ 180 h 329"/>
                <a:gd name="T46" fmla="*/ 39 w 84"/>
                <a:gd name="T47" fmla="*/ 233 h 329"/>
                <a:gd name="T48" fmla="*/ 39 w 84"/>
                <a:gd name="T49" fmla="*/ 235 h 329"/>
                <a:gd name="T50" fmla="*/ 47 w 84"/>
                <a:gd name="T51" fmla="*/ 262 h 329"/>
                <a:gd name="T52" fmla="*/ 51 w 84"/>
                <a:gd name="T53" fmla="*/ 276 h 329"/>
                <a:gd name="T54" fmla="*/ 48 w 84"/>
                <a:gd name="T55" fmla="*/ 287 h 329"/>
                <a:gd name="T56" fmla="*/ 53 w 84"/>
                <a:gd name="T57" fmla="*/ 311 h 329"/>
                <a:gd name="T58" fmla="*/ 62 w 84"/>
                <a:gd name="T59" fmla="*/ 329 h 329"/>
                <a:gd name="T60" fmla="*/ 63 w 84"/>
                <a:gd name="T61" fmla="*/ 307 h 329"/>
                <a:gd name="T62" fmla="*/ 64 w 84"/>
                <a:gd name="T63" fmla="*/ 276 h 329"/>
                <a:gd name="T64" fmla="*/ 65 w 84"/>
                <a:gd name="T65" fmla="*/ 260 h 329"/>
                <a:gd name="T66" fmla="*/ 74 w 84"/>
                <a:gd name="T67" fmla="*/ 126 h 329"/>
                <a:gd name="T68" fmla="*/ 84 w 84"/>
                <a:gd name="T69" fmla="*/ 55 h 329"/>
                <a:gd name="T70" fmla="*/ 76 w 84"/>
                <a:gd name="T71" fmla="*/ 43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329">
                  <a:moveTo>
                    <a:pt x="76" y="43"/>
                  </a:moveTo>
                  <a:cubicBezTo>
                    <a:pt x="71" y="38"/>
                    <a:pt x="53" y="26"/>
                    <a:pt x="36" y="16"/>
                  </a:cubicBezTo>
                  <a:cubicBezTo>
                    <a:pt x="38" y="20"/>
                    <a:pt x="40" y="24"/>
                    <a:pt x="42" y="27"/>
                  </a:cubicBezTo>
                  <a:cubicBezTo>
                    <a:pt x="42" y="28"/>
                    <a:pt x="42" y="28"/>
                    <a:pt x="41" y="29"/>
                  </a:cubicBezTo>
                  <a:cubicBezTo>
                    <a:pt x="36" y="31"/>
                    <a:pt x="31" y="33"/>
                    <a:pt x="26" y="35"/>
                  </a:cubicBezTo>
                  <a:cubicBezTo>
                    <a:pt x="28" y="39"/>
                    <a:pt x="30" y="44"/>
                    <a:pt x="32" y="48"/>
                  </a:cubicBezTo>
                  <a:cubicBezTo>
                    <a:pt x="32" y="49"/>
                    <a:pt x="33" y="49"/>
                    <a:pt x="33" y="50"/>
                  </a:cubicBezTo>
                  <a:cubicBezTo>
                    <a:pt x="35" y="56"/>
                    <a:pt x="38" y="62"/>
                    <a:pt x="39" y="69"/>
                  </a:cubicBezTo>
                  <a:cubicBezTo>
                    <a:pt x="40" y="71"/>
                    <a:pt x="40" y="73"/>
                    <a:pt x="40" y="76"/>
                  </a:cubicBezTo>
                  <a:cubicBezTo>
                    <a:pt x="42" y="86"/>
                    <a:pt x="42" y="97"/>
                    <a:pt x="41" y="107"/>
                  </a:cubicBezTo>
                  <a:cubicBezTo>
                    <a:pt x="38" y="131"/>
                    <a:pt x="34" y="155"/>
                    <a:pt x="27" y="179"/>
                  </a:cubicBezTo>
                  <a:cubicBezTo>
                    <a:pt x="20" y="140"/>
                    <a:pt x="14" y="101"/>
                    <a:pt x="8" y="61"/>
                  </a:cubicBezTo>
                  <a:cubicBezTo>
                    <a:pt x="8" y="60"/>
                    <a:pt x="8" y="59"/>
                    <a:pt x="8" y="57"/>
                  </a:cubicBezTo>
                  <a:cubicBezTo>
                    <a:pt x="6" y="40"/>
                    <a:pt x="3" y="23"/>
                    <a:pt x="1" y="5"/>
                  </a:cubicBezTo>
                  <a:cubicBezTo>
                    <a:pt x="1" y="4"/>
                    <a:pt x="1" y="4"/>
                    <a:pt x="1" y="3"/>
                  </a:cubicBezTo>
                  <a:cubicBezTo>
                    <a:pt x="0" y="3"/>
                    <a:pt x="0" y="3"/>
                    <a:pt x="0" y="3"/>
                  </a:cubicBezTo>
                  <a:cubicBezTo>
                    <a:pt x="0" y="2"/>
                    <a:pt x="0" y="1"/>
                    <a:pt x="0" y="0"/>
                  </a:cubicBezTo>
                  <a:cubicBezTo>
                    <a:pt x="0" y="1"/>
                    <a:pt x="0" y="2"/>
                    <a:pt x="0" y="3"/>
                  </a:cubicBezTo>
                  <a:cubicBezTo>
                    <a:pt x="0" y="3"/>
                    <a:pt x="0" y="3"/>
                    <a:pt x="0" y="3"/>
                  </a:cubicBezTo>
                  <a:cubicBezTo>
                    <a:pt x="1" y="4"/>
                    <a:pt x="1" y="5"/>
                    <a:pt x="1" y="6"/>
                  </a:cubicBezTo>
                  <a:cubicBezTo>
                    <a:pt x="3" y="23"/>
                    <a:pt x="5" y="40"/>
                    <a:pt x="8" y="57"/>
                  </a:cubicBezTo>
                  <a:cubicBezTo>
                    <a:pt x="8" y="59"/>
                    <a:pt x="8" y="60"/>
                    <a:pt x="8" y="61"/>
                  </a:cubicBezTo>
                  <a:cubicBezTo>
                    <a:pt x="14" y="101"/>
                    <a:pt x="20" y="141"/>
                    <a:pt x="27" y="180"/>
                  </a:cubicBezTo>
                  <a:cubicBezTo>
                    <a:pt x="30" y="198"/>
                    <a:pt x="34" y="215"/>
                    <a:pt x="39" y="233"/>
                  </a:cubicBezTo>
                  <a:cubicBezTo>
                    <a:pt x="39" y="234"/>
                    <a:pt x="39" y="234"/>
                    <a:pt x="39" y="235"/>
                  </a:cubicBezTo>
                  <a:cubicBezTo>
                    <a:pt x="42" y="244"/>
                    <a:pt x="44" y="253"/>
                    <a:pt x="47" y="262"/>
                  </a:cubicBezTo>
                  <a:cubicBezTo>
                    <a:pt x="49" y="267"/>
                    <a:pt x="50" y="271"/>
                    <a:pt x="51" y="276"/>
                  </a:cubicBezTo>
                  <a:cubicBezTo>
                    <a:pt x="50" y="280"/>
                    <a:pt x="48" y="283"/>
                    <a:pt x="48" y="287"/>
                  </a:cubicBezTo>
                  <a:cubicBezTo>
                    <a:pt x="46" y="296"/>
                    <a:pt x="49" y="304"/>
                    <a:pt x="53" y="311"/>
                  </a:cubicBezTo>
                  <a:cubicBezTo>
                    <a:pt x="54" y="314"/>
                    <a:pt x="58" y="322"/>
                    <a:pt x="62" y="329"/>
                  </a:cubicBezTo>
                  <a:cubicBezTo>
                    <a:pt x="62" y="322"/>
                    <a:pt x="62" y="315"/>
                    <a:pt x="63" y="307"/>
                  </a:cubicBezTo>
                  <a:cubicBezTo>
                    <a:pt x="63" y="297"/>
                    <a:pt x="64" y="286"/>
                    <a:pt x="64" y="276"/>
                  </a:cubicBezTo>
                  <a:cubicBezTo>
                    <a:pt x="64" y="270"/>
                    <a:pt x="65" y="265"/>
                    <a:pt x="65" y="260"/>
                  </a:cubicBezTo>
                  <a:cubicBezTo>
                    <a:pt x="67" y="214"/>
                    <a:pt x="70" y="164"/>
                    <a:pt x="74" y="126"/>
                  </a:cubicBezTo>
                  <a:cubicBezTo>
                    <a:pt x="77" y="90"/>
                    <a:pt x="81" y="68"/>
                    <a:pt x="84" y="55"/>
                  </a:cubicBezTo>
                  <a:cubicBezTo>
                    <a:pt x="82" y="51"/>
                    <a:pt x="80" y="47"/>
                    <a:pt x="76" y="43"/>
                  </a:cubicBezTo>
                  <a:close/>
                </a:path>
              </a:pathLst>
            </a:custGeom>
            <a:solidFill>
              <a:srgbClr val="EC62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23">
              <a:extLst>
                <a:ext uri="{FF2B5EF4-FFF2-40B4-BE49-F238E27FC236}">
                  <a16:creationId xmlns:a16="http://schemas.microsoft.com/office/drawing/2014/main" id="{78CC7D29-58B9-6B6A-D517-2B31B6A9CF71}"/>
                </a:ext>
              </a:extLst>
            </p:cNvPr>
            <p:cNvSpPr>
              <a:spLocks/>
            </p:cNvSpPr>
            <p:nvPr/>
          </p:nvSpPr>
          <p:spPr bwMode="auto">
            <a:xfrm>
              <a:off x="984250" y="2759076"/>
              <a:ext cx="7938"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2" y="0"/>
                    <a:pt x="2" y="0"/>
                    <a:pt x="1" y="0"/>
                  </a:cubicBezTo>
                  <a:cubicBezTo>
                    <a:pt x="1" y="0"/>
                    <a:pt x="1" y="0"/>
                    <a:pt x="0" y="0"/>
                  </a:cubicBezTo>
                  <a:cubicBezTo>
                    <a:pt x="1" y="0"/>
                    <a:pt x="1" y="0"/>
                    <a:pt x="1" y="0"/>
                  </a:cubicBezTo>
                  <a:cubicBezTo>
                    <a:pt x="2" y="0"/>
                    <a:pt x="2" y="0"/>
                    <a:pt x="2" y="0"/>
                  </a:cubicBezTo>
                  <a:close/>
                </a:path>
              </a:pathLst>
            </a:custGeom>
            <a:solidFill>
              <a:srgbClr val="EC62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Freeform 24">
              <a:extLst>
                <a:ext uri="{FF2B5EF4-FFF2-40B4-BE49-F238E27FC236}">
                  <a16:creationId xmlns:a16="http://schemas.microsoft.com/office/drawing/2014/main" id="{0065C963-F6F2-6DE1-E40D-F8D99EADAAF8}"/>
                </a:ext>
              </a:extLst>
            </p:cNvPr>
            <p:cNvSpPr>
              <a:spLocks/>
            </p:cNvSpPr>
            <p:nvPr/>
          </p:nvSpPr>
          <p:spPr bwMode="auto">
            <a:xfrm>
              <a:off x="658813" y="2759076"/>
              <a:ext cx="185738" cy="693738"/>
            </a:xfrm>
            <a:custGeom>
              <a:avLst/>
              <a:gdLst>
                <a:gd name="T0" fmla="*/ 46 w 49"/>
                <a:gd name="T1" fmla="*/ 150 h 184"/>
                <a:gd name="T2" fmla="*/ 41 w 49"/>
                <a:gd name="T3" fmla="*/ 75 h 184"/>
                <a:gd name="T4" fmla="*/ 40 w 49"/>
                <a:gd name="T5" fmla="*/ 67 h 184"/>
                <a:gd name="T6" fmla="*/ 37 w 49"/>
                <a:gd name="T7" fmla="*/ 29 h 184"/>
                <a:gd name="T8" fmla="*/ 36 w 49"/>
                <a:gd name="T9" fmla="*/ 9 h 184"/>
                <a:gd name="T10" fmla="*/ 35 w 49"/>
                <a:gd name="T11" fmla="*/ 5 h 184"/>
                <a:gd name="T12" fmla="*/ 35 w 49"/>
                <a:gd name="T13" fmla="*/ 2 h 184"/>
                <a:gd name="T14" fmla="*/ 32 w 49"/>
                <a:gd name="T15" fmla="*/ 0 h 184"/>
                <a:gd name="T16" fmla="*/ 31 w 49"/>
                <a:gd name="T17" fmla="*/ 0 h 184"/>
                <a:gd name="T18" fmla="*/ 12 w 49"/>
                <a:gd name="T19" fmla="*/ 9 h 184"/>
                <a:gd name="T20" fmla="*/ 6 w 49"/>
                <a:gd name="T21" fmla="*/ 12 h 184"/>
                <a:gd name="T22" fmla="*/ 6 w 49"/>
                <a:gd name="T23" fmla="*/ 12 h 184"/>
                <a:gd name="T24" fmla="*/ 0 w 49"/>
                <a:gd name="T25" fmla="*/ 37 h 184"/>
                <a:gd name="T26" fmla="*/ 0 w 49"/>
                <a:gd name="T27" fmla="*/ 38 h 184"/>
                <a:gd name="T28" fmla="*/ 16 w 49"/>
                <a:gd name="T29" fmla="*/ 41 h 184"/>
                <a:gd name="T30" fmla="*/ 17 w 49"/>
                <a:gd name="T31" fmla="*/ 41 h 184"/>
                <a:gd name="T32" fmla="*/ 14 w 49"/>
                <a:gd name="T33" fmla="*/ 54 h 184"/>
                <a:gd name="T34" fmla="*/ 13 w 49"/>
                <a:gd name="T35" fmla="*/ 57 h 184"/>
                <a:gd name="T36" fmla="*/ 11 w 49"/>
                <a:gd name="T37" fmla="*/ 77 h 184"/>
                <a:gd name="T38" fmla="*/ 18 w 49"/>
                <a:gd name="T39" fmla="*/ 114 h 184"/>
                <a:gd name="T40" fmla="*/ 49 w 49"/>
                <a:gd name="T41" fmla="*/ 184 h 184"/>
                <a:gd name="T42" fmla="*/ 48 w 49"/>
                <a:gd name="T43" fmla="*/ 175 h 184"/>
                <a:gd name="T44" fmla="*/ 46 w 49"/>
                <a:gd name="T45" fmla="*/ 15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184">
                  <a:moveTo>
                    <a:pt x="46" y="150"/>
                  </a:moveTo>
                  <a:cubicBezTo>
                    <a:pt x="45" y="130"/>
                    <a:pt x="43" y="101"/>
                    <a:pt x="41" y="75"/>
                  </a:cubicBezTo>
                  <a:cubicBezTo>
                    <a:pt x="41" y="72"/>
                    <a:pt x="40" y="69"/>
                    <a:pt x="40" y="67"/>
                  </a:cubicBezTo>
                  <a:cubicBezTo>
                    <a:pt x="39" y="52"/>
                    <a:pt x="38" y="39"/>
                    <a:pt x="37" y="29"/>
                  </a:cubicBezTo>
                  <a:cubicBezTo>
                    <a:pt x="37" y="20"/>
                    <a:pt x="36" y="13"/>
                    <a:pt x="36" y="9"/>
                  </a:cubicBezTo>
                  <a:cubicBezTo>
                    <a:pt x="36" y="6"/>
                    <a:pt x="35" y="5"/>
                    <a:pt x="35" y="5"/>
                  </a:cubicBezTo>
                  <a:cubicBezTo>
                    <a:pt x="35" y="4"/>
                    <a:pt x="35" y="3"/>
                    <a:pt x="35" y="2"/>
                  </a:cubicBezTo>
                  <a:cubicBezTo>
                    <a:pt x="34" y="1"/>
                    <a:pt x="34" y="0"/>
                    <a:pt x="32" y="0"/>
                  </a:cubicBezTo>
                  <a:cubicBezTo>
                    <a:pt x="32" y="0"/>
                    <a:pt x="31" y="0"/>
                    <a:pt x="31" y="0"/>
                  </a:cubicBezTo>
                  <a:cubicBezTo>
                    <a:pt x="25" y="3"/>
                    <a:pt x="18" y="6"/>
                    <a:pt x="12" y="9"/>
                  </a:cubicBezTo>
                  <a:cubicBezTo>
                    <a:pt x="10" y="10"/>
                    <a:pt x="8" y="11"/>
                    <a:pt x="6" y="12"/>
                  </a:cubicBezTo>
                  <a:cubicBezTo>
                    <a:pt x="6" y="12"/>
                    <a:pt x="6" y="12"/>
                    <a:pt x="6" y="12"/>
                  </a:cubicBezTo>
                  <a:cubicBezTo>
                    <a:pt x="4" y="20"/>
                    <a:pt x="2" y="29"/>
                    <a:pt x="0" y="37"/>
                  </a:cubicBezTo>
                  <a:cubicBezTo>
                    <a:pt x="0" y="37"/>
                    <a:pt x="0" y="38"/>
                    <a:pt x="0" y="38"/>
                  </a:cubicBezTo>
                  <a:cubicBezTo>
                    <a:pt x="6" y="39"/>
                    <a:pt x="11" y="40"/>
                    <a:pt x="16" y="41"/>
                  </a:cubicBezTo>
                  <a:cubicBezTo>
                    <a:pt x="16" y="41"/>
                    <a:pt x="17" y="41"/>
                    <a:pt x="17" y="41"/>
                  </a:cubicBezTo>
                  <a:cubicBezTo>
                    <a:pt x="16" y="45"/>
                    <a:pt x="15" y="49"/>
                    <a:pt x="14" y="54"/>
                  </a:cubicBezTo>
                  <a:cubicBezTo>
                    <a:pt x="14" y="55"/>
                    <a:pt x="14" y="56"/>
                    <a:pt x="13" y="57"/>
                  </a:cubicBezTo>
                  <a:cubicBezTo>
                    <a:pt x="12" y="64"/>
                    <a:pt x="11" y="71"/>
                    <a:pt x="11" y="77"/>
                  </a:cubicBezTo>
                  <a:cubicBezTo>
                    <a:pt x="11" y="90"/>
                    <a:pt x="14" y="102"/>
                    <a:pt x="18" y="114"/>
                  </a:cubicBezTo>
                  <a:cubicBezTo>
                    <a:pt x="26" y="139"/>
                    <a:pt x="36" y="162"/>
                    <a:pt x="49" y="184"/>
                  </a:cubicBezTo>
                  <a:cubicBezTo>
                    <a:pt x="49" y="181"/>
                    <a:pt x="48" y="178"/>
                    <a:pt x="48" y="175"/>
                  </a:cubicBezTo>
                  <a:cubicBezTo>
                    <a:pt x="48" y="167"/>
                    <a:pt x="47" y="158"/>
                    <a:pt x="46" y="150"/>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Freeform 25">
              <a:extLst>
                <a:ext uri="{FF2B5EF4-FFF2-40B4-BE49-F238E27FC236}">
                  <a16:creationId xmlns:a16="http://schemas.microsoft.com/office/drawing/2014/main" id="{6D59110D-2B00-BF82-4EFC-CC0BEAFB6F02}"/>
                </a:ext>
              </a:extLst>
            </p:cNvPr>
            <p:cNvSpPr>
              <a:spLocks/>
            </p:cNvSpPr>
            <p:nvPr/>
          </p:nvSpPr>
          <p:spPr bwMode="auto">
            <a:xfrm>
              <a:off x="976313" y="2759076"/>
              <a:ext cx="158750" cy="682625"/>
            </a:xfrm>
            <a:custGeom>
              <a:avLst/>
              <a:gdLst>
                <a:gd name="T0" fmla="*/ 42 w 42"/>
                <a:gd name="T1" fmla="*/ 29 h 181"/>
                <a:gd name="T2" fmla="*/ 36 w 42"/>
                <a:gd name="T3" fmla="*/ 18 h 181"/>
                <a:gd name="T4" fmla="*/ 36 w 42"/>
                <a:gd name="T5" fmla="*/ 18 h 181"/>
                <a:gd name="T6" fmla="*/ 5 w 42"/>
                <a:gd name="T7" fmla="*/ 0 h 181"/>
                <a:gd name="T8" fmla="*/ 4 w 42"/>
                <a:gd name="T9" fmla="*/ 0 h 181"/>
                <a:gd name="T10" fmla="*/ 3 w 42"/>
                <a:gd name="T11" fmla="*/ 0 h 181"/>
                <a:gd name="T12" fmla="*/ 2 w 42"/>
                <a:gd name="T13" fmla="*/ 0 h 181"/>
                <a:gd name="T14" fmla="*/ 2 w 42"/>
                <a:gd name="T15" fmla="*/ 0 h 181"/>
                <a:gd name="T16" fmla="*/ 2 w 42"/>
                <a:gd name="T17" fmla="*/ 0 h 181"/>
                <a:gd name="T18" fmla="*/ 1 w 42"/>
                <a:gd name="T19" fmla="*/ 1 h 181"/>
                <a:gd name="T20" fmla="*/ 1 w 42"/>
                <a:gd name="T21" fmla="*/ 1 h 181"/>
                <a:gd name="T22" fmla="*/ 0 w 42"/>
                <a:gd name="T23" fmla="*/ 2 h 181"/>
                <a:gd name="T24" fmla="*/ 0 w 42"/>
                <a:gd name="T25" fmla="*/ 2 h 181"/>
                <a:gd name="T26" fmla="*/ 0 w 42"/>
                <a:gd name="T27" fmla="*/ 5 h 181"/>
                <a:gd name="T28" fmla="*/ 1 w 42"/>
                <a:gd name="T29" fmla="*/ 5 h 181"/>
                <a:gd name="T30" fmla="*/ 1 w 42"/>
                <a:gd name="T31" fmla="*/ 7 h 181"/>
                <a:gd name="T32" fmla="*/ 8 w 42"/>
                <a:gd name="T33" fmla="*/ 59 h 181"/>
                <a:gd name="T34" fmla="*/ 8 w 42"/>
                <a:gd name="T35" fmla="*/ 63 h 181"/>
                <a:gd name="T36" fmla="*/ 27 w 42"/>
                <a:gd name="T37" fmla="*/ 181 h 181"/>
                <a:gd name="T38" fmla="*/ 41 w 42"/>
                <a:gd name="T39" fmla="*/ 109 h 181"/>
                <a:gd name="T40" fmla="*/ 40 w 42"/>
                <a:gd name="T41" fmla="*/ 78 h 181"/>
                <a:gd name="T42" fmla="*/ 39 w 42"/>
                <a:gd name="T43" fmla="*/ 71 h 181"/>
                <a:gd name="T44" fmla="*/ 33 w 42"/>
                <a:gd name="T45" fmla="*/ 52 h 181"/>
                <a:gd name="T46" fmla="*/ 32 w 42"/>
                <a:gd name="T47" fmla="*/ 50 h 181"/>
                <a:gd name="T48" fmla="*/ 26 w 42"/>
                <a:gd name="T49" fmla="*/ 37 h 181"/>
                <a:gd name="T50" fmla="*/ 41 w 42"/>
                <a:gd name="T51" fmla="*/ 31 h 181"/>
                <a:gd name="T52" fmla="*/ 42 w 42"/>
                <a:gd name="T53" fmla="*/ 2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 h="181">
                  <a:moveTo>
                    <a:pt x="42" y="29"/>
                  </a:moveTo>
                  <a:cubicBezTo>
                    <a:pt x="40" y="26"/>
                    <a:pt x="38" y="22"/>
                    <a:pt x="36" y="18"/>
                  </a:cubicBezTo>
                  <a:cubicBezTo>
                    <a:pt x="36" y="18"/>
                    <a:pt x="36" y="18"/>
                    <a:pt x="36" y="18"/>
                  </a:cubicBezTo>
                  <a:cubicBezTo>
                    <a:pt x="22" y="10"/>
                    <a:pt x="9" y="2"/>
                    <a:pt x="5" y="0"/>
                  </a:cubicBezTo>
                  <a:cubicBezTo>
                    <a:pt x="5" y="0"/>
                    <a:pt x="5" y="0"/>
                    <a:pt x="4" y="0"/>
                  </a:cubicBezTo>
                  <a:cubicBezTo>
                    <a:pt x="4" y="0"/>
                    <a:pt x="4" y="0"/>
                    <a:pt x="3" y="0"/>
                  </a:cubicBezTo>
                  <a:cubicBezTo>
                    <a:pt x="3" y="0"/>
                    <a:pt x="3" y="0"/>
                    <a:pt x="2" y="0"/>
                  </a:cubicBezTo>
                  <a:cubicBezTo>
                    <a:pt x="2" y="0"/>
                    <a:pt x="2" y="0"/>
                    <a:pt x="2" y="0"/>
                  </a:cubicBezTo>
                  <a:cubicBezTo>
                    <a:pt x="2" y="0"/>
                    <a:pt x="2" y="0"/>
                    <a:pt x="2" y="0"/>
                  </a:cubicBezTo>
                  <a:cubicBezTo>
                    <a:pt x="2" y="0"/>
                    <a:pt x="2" y="0"/>
                    <a:pt x="1" y="1"/>
                  </a:cubicBezTo>
                  <a:cubicBezTo>
                    <a:pt x="1" y="1"/>
                    <a:pt x="1" y="1"/>
                    <a:pt x="1" y="1"/>
                  </a:cubicBezTo>
                  <a:cubicBezTo>
                    <a:pt x="1" y="1"/>
                    <a:pt x="1" y="1"/>
                    <a:pt x="0" y="2"/>
                  </a:cubicBezTo>
                  <a:cubicBezTo>
                    <a:pt x="0" y="2"/>
                    <a:pt x="0" y="2"/>
                    <a:pt x="0" y="2"/>
                  </a:cubicBezTo>
                  <a:cubicBezTo>
                    <a:pt x="0" y="3"/>
                    <a:pt x="0" y="4"/>
                    <a:pt x="0" y="5"/>
                  </a:cubicBezTo>
                  <a:cubicBezTo>
                    <a:pt x="0" y="5"/>
                    <a:pt x="0" y="5"/>
                    <a:pt x="1" y="5"/>
                  </a:cubicBezTo>
                  <a:cubicBezTo>
                    <a:pt x="1" y="6"/>
                    <a:pt x="1" y="6"/>
                    <a:pt x="1" y="7"/>
                  </a:cubicBezTo>
                  <a:cubicBezTo>
                    <a:pt x="3" y="25"/>
                    <a:pt x="6" y="42"/>
                    <a:pt x="8" y="59"/>
                  </a:cubicBezTo>
                  <a:cubicBezTo>
                    <a:pt x="8" y="61"/>
                    <a:pt x="8" y="62"/>
                    <a:pt x="8" y="63"/>
                  </a:cubicBezTo>
                  <a:cubicBezTo>
                    <a:pt x="14" y="103"/>
                    <a:pt x="20" y="142"/>
                    <a:pt x="27" y="181"/>
                  </a:cubicBezTo>
                  <a:cubicBezTo>
                    <a:pt x="34" y="157"/>
                    <a:pt x="38" y="133"/>
                    <a:pt x="41" y="109"/>
                  </a:cubicBezTo>
                  <a:cubicBezTo>
                    <a:pt x="42" y="99"/>
                    <a:pt x="42" y="88"/>
                    <a:pt x="40" y="78"/>
                  </a:cubicBezTo>
                  <a:cubicBezTo>
                    <a:pt x="40" y="75"/>
                    <a:pt x="40" y="73"/>
                    <a:pt x="39" y="71"/>
                  </a:cubicBezTo>
                  <a:cubicBezTo>
                    <a:pt x="38" y="64"/>
                    <a:pt x="35" y="58"/>
                    <a:pt x="33" y="52"/>
                  </a:cubicBezTo>
                  <a:cubicBezTo>
                    <a:pt x="32" y="51"/>
                    <a:pt x="32" y="51"/>
                    <a:pt x="32" y="50"/>
                  </a:cubicBezTo>
                  <a:cubicBezTo>
                    <a:pt x="30" y="46"/>
                    <a:pt x="28" y="41"/>
                    <a:pt x="26" y="37"/>
                  </a:cubicBezTo>
                  <a:cubicBezTo>
                    <a:pt x="31" y="35"/>
                    <a:pt x="36" y="33"/>
                    <a:pt x="41" y="31"/>
                  </a:cubicBezTo>
                  <a:cubicBezTo>
                    <a:pt x="42" y="30"/>
                    <a:pt x="42" y="30"/>
                    <a:pt x="42" y="29"/>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26">
              <a:extLst>
                <a:ext uri="{FF2B5EF4-FFF2-40B4-BE49-F238E27FC236}">
                  <a16:creationId xmlns:a16="http://schemas.microsoft.com/office/drawing/2014/main" id="{DBE1379E-C4EC-A55C-E8A2-E63B2C6F9C12}"/>
                </a:ext>
              </a:extLst>
            </p:cNvPr>
            <p:cNvSpPr>
              <a:spLocks/>
            </p:cNvSpPr>
            <p:nvPr/>
          </p:nvSpPr>
          <p:spPr bwMode="auto">
            <a:xfrm>
              <a:off x="2287588" y="2789238"/>
              <a:ext cx="830263" cy="1374775"/>
            </a:xfrm>
            <a:custGeom>
              <a:avLst/>
              <a:gdLst>
                <a:gd name="T0" fmla="*/ 169 w 220"/>
                <a:gd name="T1" fmla="*/ 27 h 364"/>
                <a:gd name="T2" fmla="*/ 128 w 220"/>
                <a:gd name="T3" fmla="*/ 1 h 364"/>
                <a:gd name="T4" fmla="*/ 127 w 220"/>
                <a:gd name="T5" fmla="*/ 2 h 364"/>
                <a:gd name="T6" fmla="*/ 123 w 220"/>
                <a:gd name="T7" fmla="*/ 21 h 364"/>
                <a:gd name="T8" fmla="*/ 131 w 220"/>
                <a:gd name="T9" fmla="*/ 35 h 364"/>
                <a:gd name="T10" fmla="*/ 121 w 220"/>
                <a:gd name="T11" fmla="*/ 34 h 364"/>
                <a:gd name="T12" fmla="*/ 107 w 220"/>
                <a:gd name="T13" fmla="*/ 90 h 364"/>
                <a:gd name="T14" fmla="*/ 88 w 220"/>
                <a:gd name="T15" fmla="*/ 30 h 364"/>
                <a:gd name="T16" fmla="*/ 79 w 220"/>
                <a:gd name="T17" fmla="*/ 30 h 364"/>
                <a:gd name="T18" fmla="*/ 78 w 220"/>
                <a:gd name="T19" fmla="*/ 28 h 364"/>
                <a:gd name="T20" fmla="*/ 79 w 220"/>
                <a:gd name="T21" fmla="*/ 4 h 364"/>
                <a:gd name="T22" fmla="*/ 75 w 220"/>
                <a:gd name="T23" fmla="*/ 4 h 364"/>
                <a:gd name="T24" fmla="*/ 0 w 220"/>
                <a:gd name="T25" fmla="*/ 40 h 364"/>
                <a:gd name="T26" fmla="*/ 14 w 220"/>
                <a:gd name="T27" fmla="*/ 138 h 364"/>
                <a:gd name="T28" fmla="*/ 27 w 220"/>
                <a:gd name="T29" fmla="*/ 143 h 364"/>
                <a:gd name="T30" fmla="*/ 30 w 220"/>
                <a:gd name="T31" fmla="*/ 172 h 364"/>
                <a:gd name="T32" fmla="*/ 41 w 220"/>
                <a:gd name="T33" fmla="*/ 208 h 364"/>
                <a:gd name="T34" fmla="*/ 20 w 220"/>
                <a:gd name="T35" fmla="*/ 243 h 364"/>
                <a:gd name="T36" fmla="*/ 22 w 220"/>
                <a:gd name="T37" fmla="*/ 256 h 364"/>
                <a:gd name="T38" fmla="*/ 32 w 220"/>
                <a:gd name="T39" fmla="*/ 271 h 364"/>
                <a:gd name="T40" fmla="*/ 60 w 220"/>
                <a:gd name="T41" fmla="*/ 299 h 364"/>
                <a:gd name="T42" fmla="*/ 60 w 220"/>
                <a:gd name="T43" fmla="*/ 304 h 364"/>
                <a:gd name="T44" fmla="*/ 44 w 220"/>
                <a:gd name="T45" fmla="*/ 297 h 364"/>
                <a:gd name="T46" fmla="*/ 39 w 220"/>
                <a:gd name="T47" fmla="*/ 333 h 364"/>
                <a:gd name="T48" fmla="*/ 32 w 220"/>
                <a:gd name="T49" fmla="*/ 351 h 364"/>
                <a:gd name="T50" fmla="*/ 32 w 220"/>
                <a:gd name="T51" fmla="*/ 324 h 364"/>
                <a:gd name="T52" fmla="*/ 30 w 220"/>
                <a:gd name="T53" fmla="*/ 319 h 364"/>
                <a:gd name="T54" fmla="*/ 25 w 220"/>
                <a:gd name="T55" fmla="*/ 348 h 364"/>
                <a:gd name="T56" fmla="*/ 172 w 220"/>
                <a:gd name="T57" fmla="*/ 227 h 364"/>
                <a:gd name="T58" fmla="*/ 178 w 220"/>
                <a:gd name="T59" fmla="*/ 206 h 364"/>
                <a:gd name="T60" fmla="*/ 190 w 220"/>
                <a:gd name="T61" fmla="*/ 193 h 364"/>
                <a:gd name="T62" fmla="*/ 204 w 220"/>
                <a:gd name="T63" fmla="*/ 4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64">
                  <a:moveTo>
                    <a:pt x="204" y="44"/>
                  </a:moveTo>
                  <a:cubicBezTo>
                    <a:pt x="194" y="37"/>
                    <a:pt x="180" y="33"/>
                    <a:pt x="169" y="27"/>
                  </a:cubicBezTo>
                  <a:cubicBezTo>
                    <a:pt x="156" y="19"/>
                    <a:pt x="143" y="10"/>
                    <a:pt x="131" y="1"/>
                  </a:cubicBezTo>
                  <a:cubicBezTo>
                    <a:pt x="130" y="0"/>
                    <a:pt x="129" y="0"/>
                    <a:pt x="128" y="1"/>
                  </a:cubicBezTo>
                  <a:cubicBezTo>
                    <a:pt x="128" y="1"/>
                    <a:pt x="128" y="1"/>
                    <a:pt x="128" y="1"/>
                  </a:cubicBezTo>
                  <a:cubicBezTo>
                    <a:pt x="127" y="1"/>
                    <a:pt x="127" y="1"/>
                    <a:pt x="127" y="2"/>
                  </a:cubicBezTo>
                  <a:cubicBezTo>
                    <a:pt x="125" y="6"/>
                    <a:pt x="120" y="12"/>
                    <a:pt x="121" y="18"/>
                  </a:cubicBezTo>
                  <a:cubicBezTo>
                    <a:pt x="121" y="19"/>
                    <a:pt x="122" y="20"/>
                    <a:pt x="123" y="21"/>
                  </a:cubicBezTo>
                  <a:cubicBezTo>
                    <a:pt x="124" y="25"/>
                    <a:pt x="127" y="29"/>
                    <a:pt x="129" y="31"/>
                  </a:cubicBezTo>
                  <a:cubicBezTo>
                    <a:pt x="130" y="33"/>
                    <a:pt x="131" y="34"/>
                    <a:pt x="131" y="35"/>
                  </a:cubicBezTo>
                  <a:cubicBezTo>
                    <a:pt x="131" y="36"/>
                    <a:pt x="130" y="35"/>
                    <a:pt x="128" y="35"/>
                  </a:cubicBezTo>
                  <a:cubicBezTo>
                    <a:pt x="126" y="34"/>
                    <a:pt x="122" y="33"/>
                    <a:pt x="121" y="34"/>
                  </a:cubicBezTo>
                  <a:cubicBezTo>
                    <a:pt x="121" y="35"/>
                    <a:pt x="120" y="37"/>
                    <a:pt x="119" y="40"/>
                  </a:cubicBezTo>
                  <a:cubicBezTo>
                    <a:pt x="115" y="53"/>
                    <a:pt x="110" y="82"/>
                    <a:pt x="107" y="90"/>
                  </a:cubicBezTo>
                  <a:cubicBezTo>
                    <a:pt x="101" y="73"/>
                    <a:pt x="97" y="54"/>
                    <a:pt x="90" y="37"/>
                  </a:cubicBezTo>
                  <a:cubicBezTo>
                    <a:pt x="89" y="34"/>
                    <a:pt x="89" y="32"/>
                    <a:pt x="88" y="30"/>
                  </a:cubicBezTo>
                  <a:cubicBezTo>
                    <a:pt x="87" y="28"/>
                    <a:pt x="86" y="27"/>
                    <a:pt x="85" y="28"/>
                  </a:cubicBezTo>
                  <a:cubicBezTo>
                    <a:pt x="83" y="28"/>
                    <a:pt x="81" y="29"/>
                    <a:pt x="79" y="30"/>
                  </a:cubicBezTo>
                  <a:cubicBezTo>
                    <a:pt x="78" y="30"/>
                    <a:pt x="77" y="30"/>
                    <a:pt x="77" y="30"/>
                  </a:cubicBezTo>
                  <a:cubicBezTo>
                    <a:pt x="77" y="29"/>
                    <a:pt x="77" y="29"/>
                    <a:pt x="78" y="28"/>
                  </a:cubicBezTo>
                  <a:cubicBezTo>
                    <a:pt x="80" y="24"/>
                    <a:pt x="82" y="20"/>
                    <a:pt x="83" y="16"/>
                  </a:cubicBezTo>
                  <a:cubicBezTo>
                    <a:pt x="84" y="12"/>
                    <a:pt x="83" y="8"/>
                    <a:pt x="79" y="4"/>
                  </a:cubicBezTo>
                  <a:cubicBezTo>
                    <a:pt x="79" y="3"/>
                    <a:pt x="78" y="3"/>
                    <a:pt x="77" y="3"/>
                  </a:cubicBezTo>
                  <a:cubicBezTo>
                    <a:pt x="76" y="3"/>
                    <a:pt x="76" y="3"/>
                    <a:pt x="75" y="4"/>
                  </a:cubicBezTo>
                  <a:cubicBezTo>
                    <a:pt x="62" y="17"/>
                    <a:pt x="44" y="22"/>
                    <a:pt x="26" y="29"/>
                  </a:cubicBezTo>
                  <a:cubicBezTo>
                    <a:pt x="21" y="31"/>
                    <a:pt x="7" y="34"/>
                    <a:pt x="0" y="40"/>
                  </a:cubicBezTo>
                  <a:cubicBezTo>
                    <a:pt x="3" y="51"/>
                    <a:pt x="8" y="74"/>
                    <a:pt x="12" y="120"/>
                  </a:cubicBezTo>
                  <a:cubicBezTo>
                    <a:pt x="13" y="126"/>
                    <a:pt x="13" y="132"/>
                    <a:pt x="14" y="138"/>
                  </a:cubicBezTo>
                  <a:cubicBezTo>
                    <a:pt x="17" y="132"/>
                    <a:pt x="20" y="127"/>
                    <a:pt x="23" y="123"/>
                  </a:cubicBezTo>
                  <a:cubicBezTo>
                    <a:pt x="23" y="127"/>
                    <a:pt x="26" y="140"/>
                    <a:pt x="27" y="143"/>
                  </a:cubicBezTo>
                  <a:cubicBezTo>
                    <a:pt x="28" y="145"/>
                    <a:pt x="28" y="148"/>
                    <a:pt x="29" y="150"/>
                  </a:cubicBezTo>
                  <a:cubicBezTo>
                    <a:pt x="29" y="158"/>
                    <a:pt x="29" y="165"/>
                    <a:pt x="30" y="172"/>
                  </a:cubicBezTo>
                  <a:cubicBezTo>
                    <a:pt x="31" y="183"/>
                    <a:pt x="32" y="201"/>
                    <a:pt x="41" y="208"/>
                  </a:cubicBezTo>
                  <a:cubicBezTo>
                    <a:pt x="41" y="208"/>
                    <a:pt x="41" y="208"/>
                    <a:pt x="41" y="208"/>
                  </a:cubicBezTo>
                  <a:cubicBezTo>
                    <a:pt x="43" y="213"/>
                    <a:pt x="43" y="213"/>
                    <a:pt x="43" y="213"/>
                  </a:cubicBezTo>
                  <a:cubicBezTo>
                    <a:pt x="35" y="223"/>
                    <a:pt x="27" y="233"/>
                    <a:pt x="20" y="243"/>
                  </a:cubicBezTo>
                  <a:cubicBezTo>
                    <a:pt x="21" y="247"/>
                    <a:pt x="21" y="251"/>
                    <a:pt x="21" y="255"/>
                  </a:cubicBezTo>
                  <a:cubicBezTo>
                    <a:pt x="21" y="255"/>
                    <a:pt x="21" y="256"/>
                    <a:pt x="22" y="256"/>
                  </a:cubicBezTo>
                  <a:cubicBezTo>
                    <a:pt x="22" y="258"/>
                    <a:pt x="23" y="260"/>
                    <a:pt x="25" y="262"/>
                  </a:cubicBezTo>
                  <a:cubicBezTo>
                    <a:pt x="27" y="265"/>
                    <a:pt x="29" y="268"/>
                    <a:pt x="32" y="271"/>
                  </a:cubicBezTo>
                  <a:cubicBezTo>
                    <a:pt x="36" y="273"/>
                    <a:pt x="39" y="274"/>
                    <a:pt x="42" y="276"/>
                  </a:cubicBezTo>
                  <a:cubicBezTo>
                    <a:pt x="50" y="283"/>
                    <a:pt x="50" y="294"/>
                    <a:pt x="60" y="299"/>
                  </a:cubicBezTo>
                  <a:cubicBezTo>
                    <a:pt x="61" y="299"/>
                    <a:pt x="61" y="301"/>
                    <a:pt x="61" y="301"/>
                  </a:cubicBezTo>
                  <a:cubicBezTo>
                    <a:pt x="61" y="302"/>
                    <a:pt x="61" y="303"/>
                    <a:pt x="60" y="304"/>
                  </a:cubicBezTo>
                  <a:cubicBezTo>
                    <a:pt x="58" y="305"/>
                    <a:pt x="55" y="304"/>
                    <a:pt x="53" y="303"/>
                  </a:cubicBezTo>
                  <a:cubicBezTo>
                    <a:pt x="51" y="302"/>
                    <a:pt x="47" y="298"/>
                    <a:pt x="44" y="297"/>
                  </a:cubicBezTo>
                  <a:cubicBezTo>
                    <a:pt x="38" y="299"/>
                    <a:pt x="40" y="306"/>
                    <a:pt x="38" y="312"/>
                  </a:cubicBezTo>
                  <a:cubicBezTo>
                    <a:pt x="38" y="319"/>
                    <a:pt x="39" y="326"/>
                    <a:pt x="39" y="333"/>
                  </a:cubicBezTo>
                  <a:cubicBezTo>
                    <a:pt x="38" y="338"/>
                    <a:pt x="38" y="346"/>
                    <a:pt x="34" y="351"/>
                  </a:cubicBezTo>
                  <a:cubicBezTo>
                    <a:pt x="34" y="352"/>
                    <a:pt x="33" y="352"/>
                    <a:pt x="32" y="351"/>
                  </a:cubicBezTo>
                  <a:cubicBezTo>
                    <a:pt x="30" y="346"/>
                    <a:pt x="32" y="340"/>
                    <a:pt x="32" y="334"/>
                  </a:cubicBezTo>
                  <a:cubicBezTo>
                    <a:pt x="32" y="331"/>
                    <a:pt x="32" y="327"/>
                    <a:pt x="32" y="324"/>
                  </a:cubicBezTo>
                  <a:cubicBezTo>
                    <a:pt x="31" y="323"/>
                    <a:pt x="31" y="321"/>
                    <a:pt x="30" y="319"/>
                  </a:cubicBezTo>
                  <a:cubicBezTo>
                    <a:pt x="30" y="319"/>
                    <a:pt x="30" y="319"/>
                    <a:pt x="30" y="319"/>
                  </a:cubicBezTo>
                  <a:cubicBezTo>
                    <a:pt x="30" y="326"/>
                    <a:pt x="29" y="331"/>
                    <a:pt x="28" y="338"/>
                  </a:cubicBezTo>
                  <a:cubicBezTo>
                    <a:pt x="27" y="340"/>
                    <a:pt x="26" y="344"/>
                    <a:pt x="25" y="348"/>
                  </a:cubicBezTo>
                  <a:cubicBezTo>
                    <a:pt x="25" y="354"/>
                    <a:pt x="25" y="359"/>
                    <a:pt x="25" y="364"/>
                  </a:cubicBezTo>
                  <a:cubicBezTo>
                    <a:pt x="86" y="332"/>
                    <a:pt x="137" y="285"/>
                    <a:pt x="172" y="227"/>
                  </a:cubicBezTo>
                  <a:cubicBezTo>
                    <a:pt x="171" y="225"/>
                    <a:pt x="170" y="222"/>
                    <a:pt x="169" y="220"/>
                  </a:cubicBezTo>
                  <a:cubicBezTo>
                    <a:pt x="171" y="216"/>
                    <a:pt x="178" y="212"/>
                    <a:pt x="178" y="206"/>
                  </a:cubicBezTo>
                  <a:cubicBezTo>
                    <a:pt x="178" y="205"/>
                    <a:pt x="179" y="155"/>
                    <a:pt x="179" y="153"/>
                  </a:cubicBezTo>
                  <a:cubicBezTo>
                    <a:pt x="181" y="159"/>
                    <a:pt x="185" y="174"/>
                    <a:pt x="190" y="193"/>
                  </a:cubicBezTo>
                  <a:cubicBezTo>
                    <a:pt x="204" y="162"/>
                    <a:pt x="215" y="129"/>
                    <a:pt x="220" y="94"/>
                  </a:cubicBezTo>
                  <a:cubicBezTo>
                    <a:pt x="214" y="47"/>
                    <a:pt x="207" y="46"/>
                    <a:pt x="204" y="4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Freeform 27">
              <a:extLst>
                <a:ext uri="{FF2B5EF4-FFF2-40B4-BE49-F238E27FC236}">
                  <a16:creationId xmlns:a16="http://schemas.microsoft.com/office/drawing/2014/main" id="{FC474567-AB52-306F-EFC9-D1603BD29CCD}"/>
                </a:ext>
              </a:extLst>
            </p:cNvPr>
            <p:cNvSpPr>
              <a:spLocks/>
            </p:cNvSpPr>
            <p:nvPr/>
          </p:nvSpPr>
          <p:spPr bwMode="auto">
            <a:xfrm>
              <a:off x="2366963" y="3751263"/>
              <a:ext cx="150813" cy="366713"/>
            </a:xfrm>
            <a:custGeom>
              <a:avLst/>
              <a:gdLst>
                <a:gd name="T0" fmla="*/ 39 w 40"/>
                <a:gd name="T1" fmla="*/ 44 h 97"/>
                <a:gd name="T2" fmla="*/ 21 w 40"/>
                <a:gd name="T3" fmla="*/ 21 h 97"/>
                <a:gd name="T4" fmla="*/ 11 w 40"/>
                <a:gd name="T5" fmla="*/ 16 h 97"/>
                <a:gd name="T6" fmla="*/ 4 w 40"/>
                <a:gd name="T7" fmla="*/ 7 h 97"/>
                <a:gd name="T8" fmla="*/ 1 w 40"/>
                <a:gd name="T9" fmla="*/ 1 h 97"/>
                <a:gd name="T10" fmla="*/ 0 w 40"/>
                <a:gd name="T11" fmla="*/ 0 h 97"/>
                <a:gd name="T12" fmla="*/ 4 w 40"/>
                <a:gd name="T13" fmla="*/ 93 h 97"/>
                <a:gd name="T14" fmla="*/ 7 w 40"/>
                <a:gd name="T15" fmla="*/ 83 h 97"/>
                <a:gd name="T16" fmla="*/ 9 w 40"/>
                <a:gd name="T17" fmla="*/ 64 h 97"/>
                <a:gd name="T18" fmla="*/ 9 w 40"/>
                <a:gd name="T19" fmla="*/ 64 h 97"/>
                <a:gd name="T20" fmla="*/ 11 w 40"/>
                <a:gd name="T21" fmla="*/ 69 h 97"/>
                <a:gd name="T22" fmla="*/ 11 w 40"/>
                <a:gd name="T23" fmla="*/ 79 h 97"/>
                <a:gd name="T24" fmla="*/ 11 w 40"/>
                <a:gd name="T25" fmla="*/ 96 h 97"/>
                <a:gd name="T26" fmla="*/ 13 w 40"/>
                <a:gd name="T27" fmla="*/ 96 h 97"/>
                <a:gd name="T28" fmla="*/ 18 w 40"/>
                <a:gd name="T29" fmla="*/ 78 h 97"/>
                <a:gd name="T30" fmla="*/ 17 w 40"/>
                <a:gd name="T31" fmla="*/ 57 h 97"/>
                <a:gd name="T32" fmla="*/ 23 w 40"/>
                <a:gd name="T33" fmla="*/ 42 h 97"/>
                <a:gd name="T34" fmla="*/ 32 w 40"/>
                <a:gd name="T35" fmla="*/ 48 h 97"/>
                <a:gd name="T36" fmla="*/ 39 w 40"/>
                <a:gd name="T37" fmla="*/ 49 h 97"/>
                <a:gd name="T38" fmla="*/ 40 w 40"/>
                <a:gd name="T39" fmla="*/ 46 h 97"/>
                <a:gd name="T40" fmla="*/ 39 w 40"/>
                <a:gd name="T41" fmla="*/ 4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97">
                  <a:moveTo>
                    <a:pt x="39" y="44"/>
                  </a:moveTo>
                  <a:cubicBezTo>
                    <a:pt x="29" y="39"/>
                    <a:pt x="29" y="28"/>
                    <a:pt x="21" y="21"/>
                  </a:cubicBezTo>
                  <a:cubicBezTo>
                    <a:pt x="18" y="19"/>
                    <a:pt x="15" y="18"/>
                    <a:pt x="11" y="16"/>
                  </a:cubicBezTo>
                  <a:cubicBezTo>
                    <a:pt x="8" y="13"/>
                    <a:pt x="6" y="10"/>
                    <a:pt x="4" y="7"/>
                  </a:cubicBezTo>
                  <a:cubicBezTo>
                    <a:pt x="2" y="5"/>
                    <a:pt x="1" y="3"/>
                    <a:pt x="1" y="1"/>
                  </a:cubicBezTo>
                  <a:cubicBezTo>
                    <a:pt x="0" y="1"/>
                    <a:pt x="0" y="0"/>
                    <a:pt x="0" y="0"/>
                  </a:cubicBezTo>
                  <a:cubicBezTo>
                    <a:pt x="2" y="36"/>
                    <a:pt x="3" y="70"/>
                    <a:pt x="4" y="93"/>
                  </a:cubicBezTo>
                  <a:cubicBezTo>
                    <a:pt x="5" y="89"/>
                    <a:pt x="6" y="85"/>
                    <a:pt x="7" y="83"/>
                  </a:cubicBezTo>
                  <a:cubicBezTo>
                    <a:pt x="8" y="76"/>
                    <a:pt x="9" y="71"/>
                    <a:pt x="9" y="64"/>
                  </a:cubicBezTo>
                  <a:cubicBezTo>
                    <a:pt x="9" y="64"/>
                    <a:pt x="9" y="64"/>
                    <a:pt x="9" y="64"/>
                  </a:cubicBezTo>
                  <a:cubicBezTo>
                    <a:pt x="10" y="66"/>
                    <a:pt x="10" y="68"/>
                    <a:pt x="11" y="69"/>
                  </a:cubicBezTo>
                  <a:cubicBezTo>
                    <a:pt x="11" y="72"/>
                    <a:pt x="11" y="76"/>
                    <a:pt x="11" y="79"/>
                  </a:cubicBezTo>
                  <a:cubicBezTo>
                    <a:pt x="11" y="85"/>
                    <a:pt x="9" y="91"/>
                    <a:pt x="11" y="96"/>
                  </a:cubicBezTo>
                  <a:cubicBezTo>
                    <a:pt x="12" y="97"/>
                    <a:pt x="13" y="97"/>
                    <a:pt x="13" y="96"/>
                  </a:cubicBezTo>
                  <a:cubicBezTo>
                    <a:pt x="17" y="91"/>
                    <a:pt x="17" y="83"/>
                    <a:pt x="18" y="78"/>
                  </a:cubicBezTo>
                  <a:cubicBezTo>
                    <a:pt x="18" y="71"/>
                    <a:pt x="17" y="64"/>
                    <a:pt x="17" y="57"/>
                  </a:cubicBezTo>
                  <a:cubicBezTo>
                    <a:pt x="19" y="51"/>
                    <a:pt x="17" y="44"/>
                    <a:pt x="23" y="42"/>
                  </a:cubicBezTo>
                  <a:cubicBezTo>
                    <a:pt x="26" y="43"/>
                    <a:pt x="30" y="47"/>
                    <a:pt x="32" y="48"/>
                  </a:cubicBezTo>
                  <a:cubicBezTo>
                    <a:pt x="34" y="49"/>
                    <a:pt x="37" y="50"/>
                    <a:pt x="39" y="49"/>
                  </a:cubicBezTo>
                  <a:cubicBezTo>
                    <a:pt x="40" y="48"/>
                    <a:pt x="40" y="47"/>
                    <a:pt x="40" y="46"/>
                  </a:cubicBezTo>
                  <a:cubicBezTo>
                    <a:pt x="40" y="46"/>
                    <a:pt x="40" y="44"/>
                    <a:pt x="39" y="44"/>
                  </a:cubicBezTo>
                  <a:close/>
                </a:path>
              </a:pathLst>
            </a:custGeom>
            <a:solidFill>
              <a:srgbClr val="703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Freeform 28">
              <a:extLst>
                <a:ext uri="{FF2B5EF4-FFF2-40B4-BE49-F238E27FC236}">
                  <a16:creationId xmlns:a16="http://schemas.microsoft.com/office/drawing/2014/main" id="{94C8A4E6-41D0-D6F3-4211-2E168DE4F72C}"/>
                </a:ext>
              </a:extLst>
            </p:cNvPr>
            <p:cNvSpPr>
              <a:spLocks/>
            </p:cNvSpPr>
            <p:nvPr/>
          </p:nvSpPr>
          <p:spPr bwMode="auto">
            <a:xfrm>
              <a:off x="2460625" y="2305051"/>
              <a:ext cx="393700" cy="823913"/>
            </a:xfrm>
            <a:custGeom>
              <a:avLst/>
              <a:gdLst>
                <a:gd name="T0" fmla="*/ 99 w 104"/>
                <a:gd name="T1" fmla="*/ 56 h 218"/>
                <a:gd name="T2" fmla="*/ 95 w 104"/>
                <a:gd name="T3" fmla="*/ 53 h 218"/>
                <a:gd name="T4" fmla="*/ 95 w 104"/>
                <a:gd name="T5" fmla="*/ 51 h 218"/>
                <a:gd name="T6" fmla="*/ 94 w 104"/>
                <a:gd name="T7" fmla="*/ 50 h 218"/>
                <a:gd name="T8" fmla="*/ 93 w 104"/>
                <a:gd name="T9" fmla="*/ 32 h 218"/>
                <a:gd name="T10" fmla="*/ 83 w 104"/>
                <a:gd name="T11" fmla="*/ 12 h 218"/>
                <a:gd name="T12" fmla="*/ 50 w 104"/>
                <a:gd name="T13" fmla="*/ 0 h 218"/>
                <a:gd name="T14" fmla="*/ 34 w 104"/>
                <a:gd name="T15" fmla="*/ 4 h 218"/>
                <a:gd name="T16" fmla="*/ 15 w 104"/>
                <a:gd name="T17" fmla="*/ 18 h 218"/>
                <a:gd name="T18" fmla="*/ 10 w 104"/>
                <a:gd name="T19" fmla="*/ 54 h 218"/>
                <a:gd name="T20" fmla="*/ 9 w 104"/>
                <a:gd name="T21" fmla="*/ 55 h 218"/>
                <a:gd name="T22" fmla="*/ 8 w 104"/>
                <a:gd name="T23" fmla="*/ 55 h 218"/>
                <a:gd name="T24" fmla="*/ 8 w 104"/>
                <a:gd name="T25" fmla="*/ 55 h 218"/>
                <a:gd name="T26" fmla="*/ 8 w 104"/>
                <a:gd name="T27" fmla="*/ 55 h 218"/>
                <a:gd name="T28" fmla="*/ 3 w 104"/>
                <a:gd name="T29" fmla="*/ 60 h 218"/>
                <a:gd name="T30" fmla="*/ 10 w 104"/>
                <a:gd name="T31" fmla="*/ 82 h 218"/>
                <a:gd name="T32" fmla="*/ 15 w 104"/>
                <a:gd name="T33" fmla="*/ 84 h 218"/>
                <a:gd name="T34" fmla="*/ 21 w 104"/>
                <a:gd name="T35" fmla="*/ 97 h 218"/>
                <a:gd name="T36" fmla="*/ 30 w 104"/>
                <a:gd name="T37" fmla="*/ 106 h 218"/>
                <a:gd name="T38" fmla="*/ 31 w 104"/>
                <a:gd name="T39" fmla="*/ 126 h 218"/>
                <a:gd name="T40" fmla="*/ 31 w 104"/>
                <a:gd name="T41" fmla="*/ 131 h 218"/>
                <a:gd name="T42" fmla="*/ 33 w 104"/>
                <a:gd name="T43" fmla="*/ 132 h 218"/>
                <a:gd name="T44" fmla="*/ 37 w 104"/>
                <a:gd name="T45" fmla="*/ 144 h 218"/>
                <a:gd name="T46" fmla="*/ 32 w 104"/>
                <a:gd name="T47" fmla="*/ 156 h 218"/>
                <a:gd name="T48" fmla="*/ 31 w 104"/>
                <a:gd name="T49" fmla="*/ 158 h 218"/>
                <a:gd name="T50" fmla="*/ 33 w 104"/>
                <a:gd name="T51" fmla="*/ 158 h 218"/>
                <a:gd name="T52" fmla="*/ 39 w 104"/>
                <a:gd name="T53" fmla="*/ 156 h 218"/>
                <a:gd name="T54" fmla="*/ 42 w 104"/>
                <a:gd name="T55" fmla="*/ 158 h 218"/>
                <a:gd name="T56" fmla="*/ 44 w 104"/>
                <a:gd name="T57" fmla="*/ 165 h 218"/>
                <a:gd name="T58" fmla="*/ 61 w 104"/>
                <a:gd name="T59" fmla="*/ 218 h 218"/>
                <a:gd name="T60" fmla="*/ 73 w 104"/>
                <a:gd name="T61" fmla="*/ 168 h 218"/>
                <a:gd name="T62" fmla="*/ 75 w 104"/>
                <a:gd name="T63" fmla="*/ 162 h 218"/>
                <a:gd name="T64" fmla="*/ 82 w 104"/>
                <a:gd name="T65" fmla="*/ 163 h 218"/>
                <a:gd name="T66" fmla="*/ 85 w 104"/>
                <a:gd name="T67" fmla="*/ 163 h 218"/>
                <a:gd name="T68" fmla="*/ 83 w 104"/>
                <a:gd name="T69" fmla="*/ 159 h 218"/>
                <a:gd name="T70" fmla="*/ 77 w 104"/>
                <a:gd name="T71" fmla="*/ 149 h 218"/>
                <a:gd name="T72" fmla="*/ 75 w 104"/>
                <a:gd name="T73" fmla="*/ 146 h 218"/>
                <a:gd name="T74" fmla="*/ 81 w 104"/>
                <a:gd name="T75" fmla="*/ 130 h 218"/>
                <a:gd name="T76" fmla="*/ 82 w 104"/>
                <a:gd name="T77" fmla="*/ 129 h 218"/>
                <a:gd name="T78" fmla="*/ 80 w 104"/>
                <a:gd name="T79" fmla="*/ 102 h 218"/>
                <a:gd name="T80" fmla="*/ 83 w 104"/>
                <a:gd name="T81" fmla="*/ 99 h 218"/>
                <a:gd name="T82" fmla="*/ 92 w 104"/>
                <a:gd name="T83" fmla="*/ 82 h 218"/>
                <a:gd name="T84" fmla="*/ 96 w 104"/>
                <a:gd name="T85" fmla="*/ 79 h 218"/>
                <a:gd name="T86" fmla="*/ 97 w 104"/>
                <a:gd name="T87" fmla="*/ 78 h 218"/>
                <a:gd name="T88" fmla="*/ 99 w 104"/>
                <a:gd name="T89" fmla="*/ 56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4" h="218">
                  <a:moveTo>
                    <a:pt x="99" y="56"/>
                  </a:moveTo>
                  <a:cubicBezTo>
                    <a:pt x="98" y="54"/>
                    <a:pt x="97" y="53"/>
                    <a:pt x="95" y="53"/>
                  </a:cubicBezTo>
                  <a:cubicBezTo>
                    <a:pt x="95" y="52"/>
                    <a:pt x="95" y="52"/>
                    <a:pt x="95" y="51"/>
                  </a:cubicBezTo>
                  <a:cubicBezTo>
                    <a:pt x="95" y="52"/>
                    <a:pt x="94" y="52"/>
                    <a:pt x="94" y="50"/>
                  </a:cubicBezTo>
                  <a:cubicBezTo>
                    <a:pt x="93" y="44"/>
                    <a:pt x="94" y="38"/>
                    <a:pt x="93" y="32"/>
                  </a:cubicBezTo>
                  <a:cubicBezTo>
                    <a:pt x="92" y="24"/>
                    <a:pt x="88" y="17"/>
                    <a:pt x="83" y="12"/>
                  </a:cubicBezTo>
                  <a:cubicBezTo>
                    <a:pt x="73" y="1"/>
                    <a:pt x="63" y="0"/>
                    <a:pt x="50" y="0"/>
                  </a:cubicBezTo>
                  <a:cubicBezTo>
                    <a:pt x="45" y="1"/>
                    <a:pt x="40" y="2"/>
                    <a:pt x="34" y="4"/>
                  </a:cubicBezTo>
                  <a:cubicBezTo>
                    <a:pt x="26" y="7"/>
                    <a:pt x="19" y="12"/>
                    <a:pt x="15" y="18"/>
                  </a:cubicBezTo>
                  <a:cubicBezTo>
                    <a:pt x="8" y="29"/>
                    <a:pt x="10" y="42"/>
                    <a:pt x="10" y="54"/>
                  </a:cubicBezTo>
                  <a:cubicBezTo>
                    <a:pt x="10" y="54"/>
                    <a:pt x="9" y="55"/>
                    <a:pt x="9" y="55"/>
                  </a:cubicBezTo>
                  <a:cubicBezTo>
                    <a:pt x="9" y="55"/>
                    <a:pt x="9" y="55"/>
                    <a:pt x="8" y="55"/>
                  </a:cubicBezTo>
                  <a:cubicBezTo>
                    <a:pt x="8" y="55"/>
                    <a:pt x="8" y="55"/>
                    <a:pt x="8" y="55"/>
                  </a:cubicBezTo>
                  <a:cubicBezTo>
                    <a:pt x="8" y="55"/>
                    <a:pt x="8" y="55"/>
                    <a:pt x="8" y="55"/>
                  </a:cubicBezTo>
                  <a:cubicBezTo>
                    <a:pt x="6" y="56"/>
                    <a:pt x="4" y="58"/>
                    <a:pt x="3" y="60"/>
                  </a:cubicBezTo>
                  <a:cubicBezTo>
                    <a:pt x="0" y="68"/>
                    <a:pt x="4" y="78"/>
                    <a:pt x="10" y="82"/>
                  </a:cubicBezTo>
                  <a:cubicBezTo>
                    <a:pt x="11" y="83"/>
                    <a:pt x="13" y="84"/>
                    <a:pt x="15" y="84"/>
                  </a:cubicBezTo>
                  <a:cubicBezTo>
                    <a:pt x="17" y="89"/>
                    <a:pt x="19" y="93"/>
                    <a:pt x="21" y="97"/>
                  </a:cubicBezTo>
                  <a:cubicBezTo>
                    <a:pt x="24" y="100"/>
                    <a:pt x="27" y="103"/>
                    <a:pt x="30" y="106"/>
                  </a:cubicBezTo>
                  <a:cubicBezTo>
                    <a:pt x="30" y="113"/>
                    <a:pt x="30" y="119"/>
                    <a:pt x="31" y="126"/>
                  </a:cubicBezTo>
                  <a:cubicBezTo>
                    <a:pt x="31" y="128"/>
                    <a:pt x="31" y="129"/>
                    <a:pt x="31" y="131"/>
                  </a:cubicBezTo>
                  <a:cubicBezTo>
                    <a:pt x="32" y="131"/>
                    <a:pt x="33" y="131"/>
                    <a:pt x="33" y="132"/>
                  </a:cubicBezTo>
                  <a:cubicBezTo>
                    <a:pt x="37" y="136"/>
                    <a:pt x="38" y="140"/>
                    <a:pt x="37" y="144"/>
                  </a:cubicBezTo>
                  <a:cubicBezTo>
                    <a:pt x="36" y="148"/>
                    <a:pt x="34" y="152"/>
                    <a:pt x="32" y="156"/>
                  </a:cubicBezTo>
                  <a:cubicBezTo>
                    <a:pt x="31" y="157"/>
                    <a:pt x="31" y="157"/>
                    <a:pt x="31" y="158"/>
                  </a:cubicBezTo>
                  <a:cubicBezTo>
                    <a:pt x="31" y="158"/>
                    <a:pt x="32" y="158"/>
                    <a:pt x="33" y="158"/>
                  </a:cubicBezTo>
                  <a:cubicBezTo>
                    <a:pt x="35" y="157"/>
                    <a:pt x="37" y="156"/>
                    <a:pt x="39" y="156"/>
                  </a:cubicBezTo>
                  <a:cubicBezTo>
                    <a:pt x="40" y="155"/>
                    <a:pt x="41" y="156"/>
                    <a:pt x="42" y="158"/>
                  </a:cubicBezTo>
                  <a:cubicBezTo>
                    <a:pt x="43" y="160"/>
                    <a:pt x="43" y="162"/>
                    <a:pt x="44" y="165"/>
                  </a:cubicBezTo>
                  <a:cubicBezTo>
                    <a:pt x="51" y="182"/>
                    <a:pt x="55" y="201"/>
                    <a:pt x="61" y="218"/>
                  </a:cubicBezTo>
                  <a:cubicBezTo>
                    <a:pt x="64" y="210"/>
                    <a:pt x="69" y="181"/>
                    <a:pt x="73" y="168"/>
                  </a:cubicBezTo>
                  <a:cubicBezTo>
                    <a:pt x="74" y="165"/>
                    <a:pt x="75" y="163"/>
                    <a:pt x="75" y="162"/>
                  </a:cubicBezTo>
                  <a:cubicBezTo>
                    <a:pt x="76" y="161"/>
                    <a:pt x="80" y="162"/>
                    <a:pt x="82" y="163"/>
                  </a:cubicBezTo>
                  <a:cubicBezTo>
                    <a:pt x="84" y="163"/>
                    <a:pt x="85" y="164"/>
                    <a:pt x="85" y="163"/>
                  </a:cubicBezTo>
                  <a:cubicBezTo>
                    <a:pt x="85" y="162"/>
                    <a:pt x="84" y="161"/>
                    <a:pt x="83" y="159"/>
                  </a:cubicBezTo>
                  <a:cubicBezTo>
                    <a:pt x="81" y="157"/>
                    <a:pt x="78" y="153"/>
                    <a:pt x="77" y="149"/>
                  </a:cubicBezTo>
                  <a:cubicBezTo>
                    <a:pt x="76" y="148"/>
                    <a:pt x="75" y="147"/>
                    <a:pt x="75" y="146"/>
                  </a:cubicBezTo>
                  <a:cubicBezTo>
                    <a:pt x="74" y="140"/>
                    <a:pt x="79" y="134"/>
                    <a:pt x="81" y="130"/>
                  </a:cubicBezTo>
                  <a:cubicBezTo>
                    <a:pt x="81" y="129"/>
                    <a:pt x="81" y="129"/>
                    <a:pt x="82" y="129"/>
                  </a:cubicBezTo>
                  <a:cubicBezTo>
                    <a:pt x="81" y="120"/>
                    <a:pt x="81" y="111"/>
                    <a:pt x="80" y="102"/>
                  </a:cubicBezTo>
                  <a:cubicBezTo>
                    <a:pt x="81" y="101"/>
                    <a:pt x="82" y="100"/>
                    <a:pt x="83" y="99"/>
                  </a:cubicBezTo>
                  <a:cubicBezTo>
                    <a:pt x="87" y="94"/>
                    <a:pt x="90" y="88"/>
                    <a:pt x="92" y="82"/>
                  </a:cubicBezTo>
                  <a:cubicBezTo>
                    <a:pt x="93" y="81"/>
                    <a:pt x="95" y="80"/>
                    <a:pt x="96" y="79"/>
                  </a:cubicBezTo>
                  <a:cubicBezTo>
                    <a:pt x="96" y="79"/>
                    <a:pt x="96" y="78"/>
                    <a:pt x="97" y="78"/>
                  </a:cubicBezTo>
                  <a:cubicBezTo>
                    <a:pt x="102" y="72"/>
                    <a:pt x="104" y="63"/>
                    <a:pt x="99" y="56"/>
                  </a:cubicBezTo>
                  <a:close/>
                </a:path>
              </a:pathLst>
            </a:custGeom>
            <a:solidFill>
              <a:srgbClr val="703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Freeform 29">
              <a:extLst>
                <a:ext uri="{FF2B5EF4-FFF2-40B4-BE49-F238E27FC236}">
                  <a16:creationId xmlns:a16="http://schemas.microsoft.com/office/drawing/2014/main" id="{4416BF98-C5B6-734D-751B-7E35C0EBEE98}"/>
                </a:ext>
              </a:extLst>
            </p:cNvPr>
            <p:cNvSpPr>
              <a:spLocks/>
            </p:cNvSpPr>
            <p:nvPr/>
          </p:nvSpPr>
          <p:spPr bwMode="auto">
            <a:xfrm>
              <a:off x="2468563" y="1976438"/>
              <a:ext cx="668338" cy="679450"/>
            </a:xfrm>
            <a:custGeom>
              <a:avLst/>
              <a:gdLst>
                <a:gd name="T0" fmla="*/ 138 w 177"/>
                <a:gd name="T1" fmla="*/ 65 h 180"/>
                <a:gd name="T2" fmla="*/ 151 w 177"/>
                <a:gd name="T3" fmla="*/ 44 h 180"/>
                <a:gd name="T4" fmla="*/ 133 w 177"/>
                <a:gd name="T5" fmla="*/ 36 h 180"/>
                <a:gd name="T6" fmla="*/ 132 w 177"/>
                <a:gd name="T7" fmla="*/ 24 h 180"/>
                <a:gd name="T8" fmla="*/ 106 w 177"/>
                <a:gd name="T9" fmla="*/ 16 h 180"/>
                <a:gd name="T10" fmla="*/ 107 w 177"/>
                <a:gd name="T11" fmla="*/ 9 h 180"/>
                <a:gd name="T12" fmla="*/ 82 w 177"/>
                <a:gd name="T13" fmla="*/ 5 h 180"/>
                <a:gd name="T14" fmla="*/ 78 w 177"/>
                <a:gd name="T15" fmla="*/ 6 h 180"/>
                <a:gd name="T16" fmla="*/ 20 w 177"/>
                <a:gd name="T17" fmla="*/ 75 h 180"/>
                <a:gd name="T18" fmla="*/ 3 w 177"/>
                <a:gd name="T19" fmla="*/ 98 h 180"/>
                <a:gd name="T20" fmla="*/ 5 w 177"/>
                <a:gd name="T21" fmla="*/ 142 h 180"/>
                <a:gd name="T22" fmla="*/ 6 w 177"/>
                <a:gd name="T23" fmla="*/ 142 h 180"/>
                <a:gd name="T24" fmla="*/ 6 w 177"/>
                <a:gd name="T25" fmla="*/ 142 h 180"/>
                <a:gd name="T26" fmla="*/ 7 w 177"/>
                <a:gd name="T27" fmla="*/ 142 h 180"/>
                <a:gd name="T28" fmla="*/ 8 w 177"/>
                <a:gd name="T29" fmla="*/ 141 h 180"/>
                <a:gd name="T30" fmla="*/ 13 w 177"/>
                <a:gd name="T31" fmla="*/ 105 h 180"/>
                <a:gd name="T32" fmla="*/ 32 w 177"/>
                <a:gd name="T33" fmla="*/ 91 h 180"/>
                <a:gd name="T34" fmla="*/ 48 w 177"/>
                <a:gd name="T35" fmla="*/ 87 h 180"/>
                <a:gd name="T36" fmla="*/ 81 w 177"/>
                <a:gd name="T37" fmla="*/ 99 h 180"/>
                <a:gd name="T38" fmla="*/ 91 w 177"/>
                <a:gd name="T39" fmla="*/ 119 h 180"/>
                <a:gd name="T40" fmla="*/ 92 w 177"/>
                <a:gd name="T41" fmla="*/ 137 h 180"/>
                <a:gd name="T42" fmla="*/ 93 w 177"/>
                <a:gd name="T43" fmla="*/ 138 h 180"/>
                <a:gd name="T44" fmla="*/ 93 w 177"/>
                <a:gd name="T45" fmla="*/ 140 h 180"/>
                <a:gd name="T46" fmla="*/ 97 w 177"/>
                <a:gd name="T47" fmla="*/ 143 h 180"/>
                <a:gd name="T48" fmla="*/ 95 w 177"/>
                <a:gd name="T49" fmla="*/ 165 h 180"/>
                <a:gd name="T50" fmla="*/ 128 w 177"/>
                <a:gd name="T51" fmla="*/ 169 h 180"/>
                <a:gd name="T52" fmla="*/ 132 w 177"/>
                <a:gd name="T53" fmla="*/ 156 h 180"/>
                <a:gd name="T54" fmla="*/ 145 w 177"/>
                <a:gd name="T55" fmla="*/ 149 h 180"/>
                <a:gd name="T56" fmla="*/ 150 w 177"/>
                <a:gd name="T57" fmla="*/ 130 h 180"/>
                <a:gd name="T58" fmla="*/ 156 w 177"/>
                <a:gd name="T59" fmla="*/ 130 h 180"/>
                <a:gd name="T60" fmla="*/ 176 w 177"/>
                <a:gd name="T61" fmla="*/ 111 h 180"/>
                <a:gd name="T62" fmla="*/ 138 w 177"/>
                <a:gd name="T63" fmla="*/ 6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7" h="180">
                  <a:moveTo>
                    <a:pt x="138" y="65"/>
                  </a:moveTo>
                  <a:cubicBezTo>
                    <a:pt x="151" y="62"/>
                    <a:pt x="164" y="56"/>
                    <a:pt x="151" y="44"/>
                  </a:cubicBezTo>
                  <a:cubicBezTo>
                    <a:pt x="146" y="39"/>
                    <a:pt x="139" y="37"/>
                    <a:pt x="133" y="36"/>
                  </a:cubicBezTo>
                  <a:cubicBezTo>
                    <a:pt x="135" y="33"/>
                    <a:pt x="135" y="29"/>
                    <a:pt x="132" y="24"/>
                  </a:cubicBezTo>
                  <a:cubicBezTo>
                    <a:pt x="125" y="15"/>
                    <a:pt x="116" y="13"/>
                    <a:pt x="106" y="16"/>
                  </a:cubicBezTo>
                  <a:cubicBezTo>
                    <a:pt x="107" y="14"/>
                    <a:pt x="107" y="12"/>
                    <a:pt x="107" y="9"/>
                  </a:cubicBezTo>
                  <a:cubicBezTo>
                    <a:pt x="104" y="0"/>
                    <a:pt x="91" y="3"/>
                    <a:pt x="82" y="5"/>
                  </a:cubicBezTo>
                  <a:cubicBezTo>
                    <a:pt x="81" y="6"/>
                    <a:pt x="79" y="6"/>
                    <a:pt x="78" y="6"/>
                  </a:cubicBezTo>
                  <a:cubicBezTo>
                    <a:pt x="52" y="15"/>
                    <a:pt x="25" y="46"/>
                    <a:pt x="20" y="75"/>
                  </a:cubicBezTo>
                  <a:cubicBezTo>
                    <a:pt x="12" y="80"/>
                    <a:pt x="6" y="89"/>
                    <a:pt x="3" y="98"/>
                  </a:cubicBezTo>
                  <a:cubicBezTo>
                    <a:pt x="1" y="106"/>
                    <a:pt x="0" y="136"/>
                    <a:pt x="5" y="142"/>
                  </a:cubicBezTo>
                  <a:cubicBezTo>
                    <a:pt x="5" y="142"/>
                    <a:pt x="6" y="142"/>
                    <a:pt x="6" y="142"/>
                  </a:cubicBezTo>
                  <a:cubicBezTo>
                    <a:pt x="6" y="142"/>
                    <a:pt x="6" y="142"/>
                    <a:pt x="6" y="142"/>
                  </a:cubicBezTo>
                  <a:cubicBezTo>
                    <a:pt x="7" y="142"/>
                    <a:pt x="7" y="142"/>
                    <a:pt x="7" y="142"/>
                  </a:cubicBezTo>
                  <a:cubicBezTo>
                    <a:pt x="7" y="142"/>
                    <a:pt x="8" y="141"/>
                    <a:pt x="8" y="141"/>
                  </a:cubicBezTo>
                  <a:cubicBezTo>
                    <a:pt x="8" y="129"/>
                    <a:pt x="6" y="116"/>
                    <a:pt x="13" y="105"/>
                  </a:cubicBezTo>
                  <a:cubicBezTo>
                    <a:pt x="17" y="99"/>
                    <a:pt x="24" y="94"/>
                    <a:pt x="32" y="91"/>
                  </a:cubicBezTo>
                  <a:cubicBezTo>
                    <a:pt x="38" y="89"/>
                    <a:pt x="43" y="88"/>
                    <a:pt x="48" y="87"/>
                  </a:cubicBezTo>
                  <a:cubicBezTo>
                    <a:pt x="61" y="87"/>
                    <a:pt x="71" y="88"/>
                    <a:pt x="81" y="99"/>
                  </a:cubicBezTo>
                  <a:cubicBezTo>
                    <a:pt x="86" y="104"/>
                    <a:pt x="90" y="111"/>
                    <a:pt x="91" y="119"/>
                  </a:cubicBezTo>
                  <a:cubicBezTo>
                    <a:pt x="92" y="125"/>
                    <a:pt x="91" y="131"/>
                    <a:pt x="92" y="137"/>
                  </a:cubicBezTo>
                  <a:cubicBezTo>
                    <a:pt x="92" y="139"/>
                    <a:pt x="93" y="139"/>
                    <a:pt x="93" y="138"/>
                  </a:cubicBezTo>
                  <a:cubicBezTo>
                    <a:pt x="93" y="139"/>
                    <a:pt x="93" y="139"/>
                    <a:pt x="93" y="140"/>
                  </a:cubicBezTo>
                  <a:cubicBezTo>
                    <a:pt x="95" y="140"/>
                    <a:pt x="96" y="141"/>
                    <a:pt x="97" y="143"/>
                  </a:cubicBezTo>
                  <a:cubicBezTo>
                    <a:pt x="102" y="150"/>
                    <a:pt x="100" y="159"/>
                    <a:pt x="95" y="165"/>
                  </a:cubicBezTo>
                  <a:cubicBezTo>
                    <a:pt x="106" y="175"/>
                    <a:pt x="119" y="180"/>
                    <a:pt x="128" y="169"/>
                  </a:cubicBezTo>
                  <a:cubicBezTo>
                    <a:pt x="132" y="165"/>
                    <a:pt x="132" y="161"/>
                    <a:pt x="132" y="156"/>
                  </a:cubicBezTo>
                  <a:cubicBezTo>
                    <a:pt x="137" y="155"/>
                    <a:pt x="141" y="152"/>
                    <a:pt x="145" y="149"/>
                  </a:cubicBezTo>
                  <a:cubicBezTo>
                    <a:pt x="152" y="142"/>
                    <a:pt x="153" y="136"/>
                    <a:pt x="150" y="130"/>
                  </a:cubicBezTo>
                  <a:cubicBezTo>
                    <a:pt x="152" y="130"/>
                    <a:pt x="154" y="130"/>
                    <a:pt x="156" y="130"/>
                  </a:cubicBezTo>
                  <a:cubicBezTo>
                    <a:pt x="167" y="131"/>
                    <a:pt x="176" y="126"/>
                    <a:pt x="176" y="111"/>
                  </a:cubicBezTo>
                  <a:cubicBezTo>
                    <a:pt x="177" y="88"/>
                    <a:pt x="158" y="73"/>
                    <a:pt x="138" y="65"/>
                  </a:cubicBezTo>
                  <a:close/>
                </a:path>
              </a:pathLst>
            </a:custGeom>
            <a:solidFill>
              <a:srgbClr val="6E78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Freeform 30">
              <a:extLst>
                <a:ext uri="{FF2B5EF4-FFF2-40B4-BE49-F238E27FC236}">
                  <a16:creationId xmlns:a16="http://schemas.microsoft.com/office/drawing/2014/main" id="{45A9D31B-C472-7336-58B3-216D7928AB1B}"/>
                </a:ext>
              </a:extLst>
            </p:cNvPr>
            <p:cNvSpPr>
              <a:spLocks/>
            </p:cNvSpPr>
            <p:nvPr/>
          </p:nvSpPr>
          <p:spPr bwMode="auto">
            <a:xfrm>
              <a:off x="1425575" y="4035426"/>
              <a:ext cx="733425" cy="282575"/>
            </a:xfrm>
            <a:custGeom>
              <a:avLst/>
              <a:gdLst>
                <a:gd name="T0" fmla="*/ 190 w 194"/>
                <a:gd name="T1" fmla="*/ 1 h 75"/>
                <a:gd name="T2" fmla="*/ 104 w 194"/>
                <a:gd name="T3" fmla="*/ 7 h 75"/>
                <a:gd name="T4" fmla="*/ 99 w 194"/>
                <a:gd name="T5" fmla="*/ 3 h 75"/>
                <a:gd name="T6" fmla="*/ 99 w 194"/>
                <a:gd name="T7" fmla="*/ 0 h 75"/>
                <a:gd name="T8" fmla="*/ 99 w 194"/>
                <a:gd name="T9" fmla="*/ 4 h 75"/>
                <a:gd name="T10" fmla="*/ 93 w 194"/>
                <a:gd name="T11" fmla="*/ 10 h 75"/>
                <a:gd name="T12" fmla="*/ 4 w 194"/>
                <a:gd name="T13" fmla="*/ 8 h 75"/>
                <a:gd name="T14" fmla="*/ 0 w 194"/>
                <a:gd name="T15" fmla="*/ 6 h 75"/>
                <a:gd name="T16" fmla="*/ 6 w 194"/>
                <a:gd name="T17" fmla="*/ 66 h 75"/>
                <a:gd name="T18" fmla="*/ 84 w 194"/>
                <a:gd name="T19" fmla="*/ 75 h 75"/>
                <a:gd name="T20" fmla="*/ 193 w 194"/>
                <a:gd name="T21" fmla="*/ 59 h 75"/>
                <a:gd name="T22" fmla="*/ 194 w 194"/>
                <a:gd name="T23" fmla="*/ 0 h 75"/>
                <a:gd name="T24" fmla="*/ 190 w 194"/>
                <a:gd name="T25"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4" h="75">
                  <a:moveTo>
                    <a:pt x="190" y="1"/>
                  </a:moveTo>
                  <a:cubicBezTo>
                    <a:pt x="104" y="7"/>
                    <a:pt x="104" y="7"/>
                    <a:pt x="104" y="7"/>
                  </a:cubicBezTo>
                  <a:cubicBezTo>
                    <a:pt x="101" y="8"/>
                    <a:pt x="99" y="6"/>
                    <a:pt x="99" y="3"/>
                  </a:cubicBezTo>
                  <a:cubicBezTo>
                    <a:pt x="99" y="2"/>
                    <a:pt x="99" y="1"/>
                    <a:pt x="99" y="0"/>
                  </a:cubicBezTo>
                  <a:cubicBezTo>
                    <a:pt x="99" y="2"/>
                    <a:pt x="99" y="3"/>
                    <a:pt x="99" y="4"/>
                  </a:cubicBezTo>
                  <a:cubicBezTo>
                    <a:pt x="99" y="8"/>
                    <a:pt x="96" y="10"/>
                    <a:pt x="93" y="10"/>
                  </a:cubicBezTo>
                  <a:cubicBezTo>
                    <a:pt x="93" y="10"/>
                    <a:pt x="93" y="10"/>
                    <a:pt x="4" y="8"/>
                  </a:cubicBezTo>
                  <a:cubicBezTo>
                    <a:pt x="2" y="8"/>
                    <a:pt x="1" y="7"/>
                    <a:pt x="0" y="6"/>
                  </a:cubicBezTo>
                  <a:cubicBezTo>
                    <a:pt x="1" y="16"/>
                    <a:pt x="3" y="38"/>
                    <a:pt x="6" y="66"/>
                  </a:cubicBezTo>
                  <a:cubicBezTo>
                    <a:pt x="31" y="72"/>
                    <a:pt x="57" y="75"/>
                    <a:pt x="84" y="75"/>
                  </a:cubicBezTo>
                  <a:cubicBezTo>
                    <a:pt x="122" y="75"/>
                    <a:pt x="158" y="69"/>
                    <a:pt x="193" y="59"/>
                  </a:cubicBezTo>
                  <a:cubicBezTo>
                    <a:pt x="193" y="23"/>
                    <a:pt x="193" y="7"/>
                    <a:pt x="194" y="0"/>
                  </a:cubicBezTo>
                  <a:cubicBezTo>
                    <a:pt x="193" y="1"/>
                    <a:pt x="191" y="1"/>
                    <a:pt x="190" y="1"/>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31">
              <a:extLst>
                <a:ext uri="{FF2B5EF4-FFF2-40B4-BE49-F238E27FC236}">
                  <a16:creationId xmlns:a16="http://schemas.microsoft.com/office/drawing/2014/main" id="{43116B21-9F8F-0AE7-6A99-853EE966AD1C}"/>
                </a:ext>
              </a:extLst>
            </p:cNvPr>
            <p:cNvSpPr>
              <a:spLocks/>
            </p:cNvSpPr>
            <p:nvPr/>
          </p:nvSpPr>
          <p:spPr bwMode="auto">
            <a:xfrm>
              <a:off x="1203325" y="2746376"/>
              <a:ext cx="1177925" cy="1500188"/>
            </a:xfrm>
            <a:custGeom>
              <a:avLst/>
              <a:gdLst>
                <a:gd name="T0" fmla="*/ 312 w 312"/>
                <a:gd name="T1" fmla="*/ 359 h 397"/>
                <a:gd name="T2" fmla="*/ 308 w 312"/>
                <a:gd name="T3" fmla="*/ 266 h 397"/>
                <a:gd name="T4" fmla="*/ 307 w 312"/>
                <a:gd name="T5" fmla="*/ 254 h 397"/>
                <a:gd name="T6" fmla="*/ 301 w 312"/>
                <a:gd name="T7" fmla="*/ 149 h 397"/>
                <a:gd name="T8" fmla="*/ 299 w 312"/>
                <a:gd name="T9" fmla="*/ 131 h 397"/>
                <a:gd name="T10" fmla="*/ 287 w 312"/>
                <a:gd name="T11" fmla="*/ 51 h 397"/>
                <a:gd name="T12" fmla="*/ 280 w 312"/>
                <a:gd name="T13" fmla="*/ 39 h 397"/>
                <a:gd name="T14" fmla="*/ 212 w 312"/>
                <a:gd name="T15" fmla="*/ 1 h 397"/>
                <a:gd name="T16" fmla="*/ 208 w 312"/>
                <a:gd name="T17" fmla="*/ 0 h 397"/>
                <a:gd name="T18" fmla="*/ 214 w 312"/>
                <a:gd name="T19" fmla="*/ 8 h 397"/>
                <a:gd name="T20" fmla="*/ 208 w 312"/>
                <a:gd name="T21" fmla="*/ 9 h 397"/>
                <a:gd name="T22" fmla="*/ 190 w 312"/>
                <a:gd name="T23" fmla="*/ 13 h 397"/>
                <a:gd name="T24" fmla="*/ 190 w 312"/>
                <a:gd name="T25" fmla="*/ 15 h 397"/>
                <a:gd name="T26" fmla="*/ 156 w 312"/>
                <a:gd name="T27" fmla="*/ 109 h 397"/>
                <a:gd name="T28" fmla="*/ 123 w 312"/>
                <a:gd name="T29" fmla="*/ 15 h 397"/>
                <a:gd name="T30" fmla="*/ 122 w 312"/>
                <a:gd name="T31" fmla="*/ 10 h 397"/>
                <a:gd name="T32" fmla="*/ 109 w 312"/>
                <a:gd name="T33" fmla="*/ 6 h 397"/>
                <a:gd name="T34" fmla="*/ 96 w 312"/>
                <a:gd name="T35" fmla="*/ 3 h 397"/>
                <a:gd name="T36" fmla="*/ 32 w 312"/>
                <a:gd name="T37" fmla="*/ 39 h 397"/>
                <a:gd name="T38" fmla="*/ 24 w 312"/>
                <a:gd name="T39" fmla="*/ 60 h 397"/>
                <a:gd name="T40" fmla="*/ 14 w 312"/>
                <a:gd name="T41" fmla="*/ 131 h 397"/>
                <a:gd name="T42" fmla="*/ 5 w 312"/>
                <a:gd name="T43" fmla="*/ 265 h 397"/>
                <a:gd name="T44" fmla="*/ 4 w 312"/>
                <a:gd name="T45" fmla="*/ 281 h 397"/>
                <a:gd name="T46" fmla="*/ 3 w 312"/>
                <a:gd name="T47" fmla="*/ 312 h 397"/>
                <a:gd name="T48" fmla="*/ 2 w 312"/>
                <a:gd name="T49" fmla="*/ 334 h 397"/>
                <a:gd name="T50" fmla="*/ 0 w 312"/>
                <a:gd name="T51" fmla="*/ 387 h 397"/>
                <a:gd name="T52" fmla="*/ 4 w 312"/>
                <a:gd name="T53" fmla="*/ 389 h 397"/>
                <a:gd name="T54" fmla="*/ 14 w 312"/>
                <a:gd name="T55" fmla="*/ 392 h 397"/>
                <a:gd name="T56" fmla="*/ 25 w 312"/>
                <a:gd name="T57" fmla="*/ 396 h 397"/>
                <a:gd name="T58" fmla="*/ 36 w 312"/>
                <a:gd name="T59" fmla="*/ 397 h 397"/>
                <a:gd name="T60" fmla="*/ 42 w 312"/>
                <a:gd name="T61" fmla="*/ 397 h 397"/>
                <a:gd name="T62" fmla="*/ 56 w 312"/>
                <a:gd name="T63" fmla="*/ 257 h 397"/>
                <a:gd name="T64" fmla="*/ 58 w 312"/>
                <a:gd name="T65" fmla="*/ 344 h 397"/>
                <a:gd name="T66" fmla="*/ 59 w 312"/>
                <a:gd name="T67" fmla="*/ 347 h 397"/>
                <a:gd name="T68" fmla="*/ 63 w 312"/>
                <a:gd name="T69" fmla="*/ 349 h 397"/>
                <a:gd name="T70" fmla="*/ 152 w 312"/>
                <a:gd name="T71" fmla="*/ 351 h 397"/>
                <a:gd name="T72" fmla="*/ 158 w 312"/>
                <a:gd name="T73" fmla="*/ 345 h 397"/>
                <a:gd name="T74" fmla="*/ 158 w 312"/>
                <a:gd name="T75" fmla="*/ 341 h 397"/>
                <a:gd name="T76" fmla="*/ 158 w 312"/>
                <a:gd name="T77" fmla="*/ 344 h 397"/>
                <a:gd name="T78" fmla="*/ 163 w 312"/>
                <a:gd name="T79" fmla="*/ 348 h 397"/>
                <a:gd name="T80" fmla="*/ 249 w 312"/>
                <a:gd name="T81" fmla="*/ 342 h 397"/>
                <a:gd name="T82" fmla="*/ 253 w 312"/>
                <a:gd name="T83" fmla="*/ 341 h 397"/>
                <a:gd name="T84" fmla="*/ 254 w 312"/>
                <a:gd name="T85" fmla="*/ 338 h 397"/>
                <a:gd name="T86" fmla="*/ 256 w 312"/>
                <a:gd name="T87" fmla="*/ 251 h 397"/>
                <a:gd name="T88" fmla="*/ 270 w 312"/>
                <a:gd name="T89" fmla="*/ 393 h 397"/>
                <a:gd name="T90" fmla="*/ 287 w 312"/>
                <a:gd name="T91" fmla="*/ 387 h 397"/>
                <a:gd name="T92" fmla="*/ 288 w 312"/>
                <a:gd name="T93" fmla="*/ 386 h 397"/>
                <a:gd name="T94" fmla="*/ 288 w 312"/>
                <a:gd name="T95" fmla="*/ 386 h 397"/>
                <a:gd name="T96" fmla="*/ 295 w 312"/>
                <a:gd name="T97" fmla="*/ 383 h 397"/>
                <a:gd name="T98" fmla="*/ 304 w 312"/>
                <a:gd name="T99" fmla="*/ 379 h 397"/>
                <a:gd name="T100" fmla="*/ 312 w 312"/>
                <a:gd name="T101" fmla="*/ 375 h 397"/>
                <a:gd name="T102" fmla="*/ 312 w 312"/>
                <a:gd name="T103" fmla="*/ 35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2" h="397">
                  <a:moveTo>
                    <a:pt x="312" y="359"/>
                  </a:moveTo>
                  <a:cubicBezTo>
                    <a:pt x="311" y="336"/>
                    <a:pt x="310" y="302"/>
                    <a:pt x="308" y="266"/>
                  </a:cubicBezTo>
                  <a:cubicBezTo>
                    <a:pt x="308" y="262"/>
                    <a:pt x="308" y="258"/>
                    <a:pt x="307" y="254"/>
                  </a:cubicBezTo>
                  <a:cubicBezTo>
                    <a:pt x="306" y="218"/>
                    <a:pt x="303" y="181"/>
                    <a:pt x="301" y="149"/>
                  </a:cubicBezTo>
                  <a:cubicBezTo>
                    <a:pt x="300" y="143"/>
                    <a:pt x="300" y="137"/>
                    <a:pt x="299" y="131"/>
                  </a:cubicBezTo>
                  <a:cubicBezTo>
                    <a:pt x="295" y="85"/>
                    <a:pt x="290" y="62"/>
                    <a:pt x="287" y="51"/>
                  </a:cubicBezTo>
                  <a:cubicBezTo>
                    <a:pt x="283" y="38"/>
                    <a:pt x="280" y="39"/>
                    <a:pt x="280" y="39"/>
                  </a:cubicBezTo>
                  <a:cubicBezTo>
                    <a:pt x="276" y="28"/>
                    <a:pt x="238" y="11"/>
                    <a:pt x="212" y="1"/>
                  </a:cubicBezTo>
                  <a:cubicBezTo>
                    <a:pt x="211" y="0"/>
                    <a:pt x="209" y="0"/>
                    <a:pt x="208" y="0"/>
                  </a:cubicBezTo>
                  <a:cubicBezTo>
                    <a:pt x="212" y="4"/>
                    <a:pt x="215" y="7"/>
                    <a:pt x="214" y="8"/>
                  </a:cubicBezTo>
                  <a:cubicBezTo>
                    <a:pt x="213" y="8"/>
                    <a:pt x="211" y="8"/>
                    <a:pt x="208" y="9"/>
                  </a:cubicBezTo>
                  <a:cubicBezTo>
                    <a:pt x="204" y="10"/>
                    <a:pt x="197" y="11"/>
                    <a:pt x="190" y="13"/>
                  </a:cubicBezTo>
                  <a:cubicBezTo>
                    <a:pt x="190" y="14"/>
                    <a:pt x="190" y="14"/>
                    <a:pt x="190" y="15"/>
                  </a:cubicBezTo>
                  <a:cubicBezTo>
                    <a:pt x="188" y="69"/>
                    <a:pt x="160" y="105"/>
                    <a:pt x="156" y="109"/>
                  </a:cubicBezTo>
                  <a:cubicBezTo>
                    <a:pt x="153" y="105"/>
                    <a:pt x="125" y="69"/>
                    <a:pt x="123" y="15"/>
                  </a:cubicBezTo>
                  <a:cubicBezTo>
                    <a:pt x="122" y="13"/>
                    <a:pt x="122" y="12"/>
                    <a:pt x="122" y="10"/>
                  </a:cubicBezTo>
                  <a:cubicBezTo>
                    <a:pt x="117" y="9"/>
                    <a:pt x="113" y="7"/>
                    <a:pt x="109" y="6"/>
                  </a:cubicBezTo>
                  <a:cubicBezTo>
                    <a:pt x="103" y="4"/>
                    <a:pt x="98" y="3"/>
                    <a:pt x="96" y="3"/>
                  </a:cubicBezTo>
                  <a:cubicBezTo>
                    <a:pt x="71" y="13"/>
                    <a:pt x="37" y="28"/>
                    <a:pt x="32" y="39"/>
                  </a:cubicBezTo>
                  <a:cubicBezTo>
                    <a:pt x="32" y="39"/>
                    <a:pt x="29" y="38"/>
                    <a:pt x="24" y="60"/>
                  </a:cubicBezTo>
                  <a:cubicBezTo>
                    <a:pt x="21" y="73"/>
                    <a:pt x="17" y="95"/>
                    <a:pt x="14" y="131"/>
                  </a:cubicBezTo>
                  <a:cubicBezTo>
                    <a:pt x="10" y="169"/>
                    <a:pt x="7" y="219"/>
                    <a:pt x="5" y="265"/>
                  </a:cubicBezTo>
                  <a:cubicBezTo>
                    <a:pt x="5" y="270"/>
                    <a:pt x="4" y="275"/>
                    <a:pt x="4" y="281"/>
                  </a:cubicBezTo>
                  <a:cubicBezTo>
                    <a:pt x="4" y="291"/>
                    <a:pt x="3" y="302"/>
                    <a:pt x="3" y="312"/>
                  </a:cubicBezTo>
                  <a:cubicBezTo>
                    <a:pt x="2" y="320"/>
                    <a:pt x="2" y="327"/>
                    <a:pt x="2" y="334"/>
                  </a:cubicBezTo>
                  <a:cubicBezTo>
                    <a:pt x="1" y="358"/>
                    <a:pt x="0" y="377"/>
                    <a:pt x="0" y="387"/>
                  </a:cubicBezTo>
                  <a:cubicBezTo>
                    <a:pt x="1" y="388"/>
                    <a:pt x="3" y="388"/>
                    <a:pt x="4" y="389"/>
                  </a:cubicBezTo>
                  <a:cubicBezTo>
                    <a:pt x="7" y="390"/>
                    <a:pt x="11" y="391"/>
                    <a:pt x="14" y="392"/>
                  </a:cubicBezTo>
                  <a:cubicBezTo>
                    <a:pt x="17" y="394"/>
                    <a:pt x="21" y="395"/>
                    <a:pt x="25" y="396"/>
                  </a:cubicBezTo>
                  <a:cubicBezTo>
                    <a:pt x="30" y="397"/>
                    <a:pt x="33" y="397"/>
                    <a:pt x="36" y="397"/>
                  </a:cubicBezTo>
                  <a:cubicBezTo>
                    <a:pt x="42" y="397"/>
                    <a:pt x="42" y="397"/>
                    <a:pt x="42" y="397"/>
                  </a:cubicBezTo>
                  <a:cubicBezTo>
                    <a:pt x="42" y="397"/>
                    <a:pt x="50" y="332"/>
                    <a:pt x="56" y="257"/>
                  </a:cubicBezTo>
                  <a:cubicBezTo>
                    <a:pt x="57" y="295"/>
                    <a:pt x="58" y="332"/>
                    <a:pt x="58" y="344"/>
                  </a:cubicBezTo>
                  <a:cubicBezTo>
                    <a:pt x="58" y="345"/>
                    <a:pt x="59" y="346"/>
                    <a:pt x="59" y="347"/>
                  </a:cubicBezTo>
                  <a:cubicBezTo>
                    <a:pt x="60" y="348"/>
                    <a:pt x="61" y="349"/>
                    <a:pt x="63" y="349"/>
                  </a:cubicBezTo>
                  <a:cubicBezTo>
                    <a:pt x="152" y="351"/>
                    <a:pt x="152" y="351"/>
                    <a:pt x="152" y="351"/>
                  </a:cubicBezTo>
                  <a:cubicBezTo>
                    <a:pt x="155" y="351"/>
                    <a:pt x="158" y="349"/>
                    <a:pt x="158" y="345"/>
                  </a:cubicBezTo>
                  <a:cubicBezTo>
                    <a:pt x="158" y="344"/>
                    <a:pt x="158" y="343"/>
                    <a:pt x="158" y="341"/>
                  </a:cubicBezTo>
                  <a:cubicBezTo>
                    <a:pt x="158" y="342"/>
                    <a:pt x="158" y="343"/>
                    <a:pt x="158" y="344"/>
                  </a:cubicBezTo>
                  <a:cubicBezTo>
                    <a:pt x="158" y="347"/>
                    <a:pt x="160" y="349"/>
                    <a:pt x="163" y="348"/>
                  </a:cubicBezTo>
                  <a:cubicBezTo>
                    <a:pt x="163" y="348"/>
                    <a:pt x="163" y="348"/>
                    <a:pt x="249" y="342"/>
                  </a:cubicBezTo>
                  <a:cubicBezTo>
                    <a:pt x="250" y="342"/>
                    <a:pt x="252" y="342"/>
                    <a:pt x="253" y="341"/>
                  </a:cubicBezTo>
                  <a:cubicBezTo>
                    <a:pt x="253" y="340"/>
                    <a:pt x="254" y="339"/>
                    <a:pt x="254" y="338"/>
                  </a:cubicBezTo>
                  <a:cubicBezTo>
                    <a:pt x="254" y="325"/>
                    <a:pt x="255" y="288"/>
                    <a:pt x="256" y="251"/>
                  </a:cubicBezTo>
                  <a:cubicBezTo>
                    <a:pt x="261" y="317"/>
                    <a:pt x="268" y="378"/>
                    <a:pt x="270" y="393"/>
                  </a:cubicBezTo>
                  <a:cubicBezTo>
                    <a:pt x="276" y="391"/>
                    <a:pt x="282" y="389"/>
                    <a:pt x="287" y="387"/>
                  </a:cubicBezTo>
                  <a:cubicBezTo>
                    <a:pt x="287" y="386"/>
                    <a:pt x="287" y="386"/>
                    <a:pt x="288" y="386"/>
                  </a:cubicBezTo>
                  <a:cubicBezTo>
                    <a:pt x="288" y="386"/>
                    <a:pt x="288" y="386"/>
                    <a:pt x="288" y="386"/>
                  </a:cubicBezTo>
                  <a:cubicBezTo>
                    <a:pt x="290" y="385"/>
                    <a:pt x="292" y="384"/>
                    <a:pt x="295" y="383"/>
                  </a:cubicBezTo>
                  <a:cubicBezTo>
                    <a:pt x="298" y="382"/>
                    <a:pt x="301" y="381"/>
                    <a:pt x="304" y="379"/>
                  </a:cubicBezTo>
                  <a:cubicBezTo>
                    <a:pt x="307" y="378"/>
                    <a:pt x="309" y="376"/>
                    <a:pt x="312" y="375"/>
                  </a:cubicBezTo>
                  <a:cubicBezTo>
                    <a:pt x="312" y="370"/>
                    <a:pt x="312" y="365"/>
                    <a:pt x="312" y="359"/>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 name="Freeform 32">
              <a:extLst>
                <a:ext uri="{FF2B5EF4-FFF2-40B4-BE49-F238E27FC236}">
                  <a16:creationId xmlns:a16="http://schemas.microsoft.com/office/drawing/2014/main" id="{FC9097EF-D3D0-1201-F831-020F5569FF9B}"/>
                </a:ext>
              </a:extLst>
            </p:cNvPr>
            <p:cNvSpPr>
              <a:spLocks/>
            </p:cNvSpPr>
            <p:nvPr/>
          </p:nvSpPr>
          <p:spPr bwMode="auto">
            <a:xfrm>
              <a:off x="696913" y="2138363"/>
              <a:ext cx="446088" cy="450850"/>
            </a:xfrm>
            <a:custGeom>
              <a:avLst/>
              <a:gdLst>
                <a:gd name="T0" fmla="*/ 105 w 118"/>
                <a:gd name="T1" fmla="*/ 49 h 119"/>
                <a:gd name="T2" fmla="*/ 104 w 118"/>
                <a:gd name="T3" fmla="*/ 38 h 119"/>
                <a:gd name="T4" fmla="*/ 88 w 118"/>
                <a:gd name="T5" fmla="*/ 24 h 119"/>
                <a:gd name="T6" fmla="*/ 71 w 118"/>
                <a:gd name="T7" fmla="*/ 20 h 119"/>
                <a:gd name="T8" fmla="*/ 71 w 118"/>
                <a:gd name="T9" fmla="*/ 20 h 119"/>
                <a:gd name="T10" fmla="*/ 63 w 118"/>
                <a:gd name="T11" fmla="*/ 2 h 119"/>
                <a:gd name="T12" fmla="*/ 39 w 118"/>
                <a:gd name="T13" fmla="*/ 11 h 119"/>
                <a:gd name="T14" fmla="*/ 35 w 118"/>
                <a:gd name="T15" fmla="*/ 19 h 119"/>
                <a:gd name="T16" fmla="*/ 7 w 118"/>
                <a:gd name="T17" fmla="*/ 42 h 119"/>
                <a:gd name="T18" fmla="*/ 3 w 118"/>
                <a:gd name="T19" fmla="*/ 87 h 119"/>
                <a:gd name="T20" fmla="*/ 6 w 118"/>
                <a:gd name="T21" fmla="*/ 86 h 119"/>
                <a:gd name="T22" fmla="*/ 6 w 118"/>
                <a:gd name="T23" fmla="*/ 86 h 119"/>
                <a:gd name="T24" fmla="*/ 11 w 118"/>
                <a:gd name="T25" fmla="*/ 74 h 119"/>
                <a:gd name="T26" fmla="*/ 20 w 118"/>
                <a:gd name="T27" fmla="*/ 54 h 119"/>
                <a:gd name="T28" fmla="*/ 51 w 118"/>
                <a:gd name="T29" fmla="*/ 50 h 119"/>
                <a:gd name="T30" fmla="*/ 68 w 118"/>
                <a:gd name="T31" fmla="*/ 75 h 119"/>
                <a:gd name="T32" fmla="*/ 85 w 118"/>
                <a:gd name="T33" fmla="*/ 87 h 119"/>
                <a:gd name="T34" fmla="*/ 86 w 118"/>
                <a:gd name="T35" fmla="*/ 91 h 119"/>
                <a:gd name="T36" fmla="*/ 86 w 118"/>
                <a:gd name="T37" fmla="*/ 93 h 119"/>
                <a:gd name="T38" fmla="*/ 87 w 118"/>
                <a:gd name="T39" fmla="*/ 96 h 119"/>
                <a:gd name="T40" fmla="*/ 87 w 118"/>
                <a:gd name="T41" fmla="*/ 103 h 119"/>
                <a:gd name="T42" fmla="*/ 88 w 118"/>
                <a:gd name="T43" fmla="*/ 110 h 119"/>
                <a:gd name="T44" fmla="*/ 91 w 118"/>
                <a:gd name="T45" fmla="*/ 114 h 119"/>
                <a:gd name="T46" fmla="*/ 92 w 118"/>
                <a:gd name="T47" fmla="*/ 116 h 119"/>
                <a:gd name="T48" fmla="*/ 96 w 118"/>
                <a:gd name="T49" fmla="*/ 117 h 119"/>
                <a:gd name="T50" fmla="*/ 108 w 118"/>
                <a:gd name="T51" fmla="*/ 111 h 119"/>
                <a:gd name="T52" fmla="*/ 110 w 118"/>
                <a:gd name="T53" fmla="*/ 98 h 119"/>
                <a:gd name="T54" fmla="*/ 117 w 118"/>
                <a:gd name="T55" fmla="*/ 86 h 119"/>
                <a:gd name="T56" fmla="*/ 109 w 118"/>
                <a:gd name="T57" fmla="*/ 66 h 119"/>
                <a:gd name="T58" fmla="*/ 105 w 118"/>
                <a:gd name="T59" fmla="*/ 4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8" h="119">
                  <a:moveTo>
                    <a:pt x="105" y="49"/>
                  </a:moveTo>
                  <a:cubicBezTo>
                    <a:pt x="105" y="45"/>
                    <a:pt x="105" y="42"/>
                    <a:pt x="104" y="38"/>
                  </a:cubicBezTo>
                  <a:cubicBezTo>
                    <a:pt x="101" y="31"/>
                    <a:pt x="96" y="25"/>
                    <a:pt x="88" y="24"/>
                  </a:cubicBezTo>
                  <a:cubicBezTo>
                    <a:pt x="82" y="24"/>
                    <a:pt x="78" y="23"/>
                    <a:pt x="71" y="20"/>
                  </a:cubicBezTo>
                  <a:cubicBezTo>
                    <a:pt x="71" y="20"/>
                    <a:pt x="71" y="20"/>
                    <a:pt x="71" y="20"/>
                  </a:cubicBezTo>
                  <a:cubicBezTo>
                    <a:pt x="72" y="14"/>
                    <a:pt x="69" y="4"/>
                    <a:pt x="63" y="2"/>
                  </a:cubicBezTo>
                  <a:cubicBezTo>
                    <a:pt x="54" y="0"/>
                    <a:pt x="44" y="4"/>
                    <a:pt x="39" y="11"/>
                  </a:cubicBezTo>
                  <a:cubicBezTo>
                    <a:pt x="37" y="14"/>
                    <a:pt x="35" y="16"/>
                    <a:pt x="35" y="19"/>
                  </a:cubicBezTo>
                  <a:cubicBezTo>
                    <a:pt x="22" y="22"/>
                    <a:pt x="14" y="29"/>
                    <a:pt x="7" y="42"/>
                  </a:cubicBezTo>
                  <a:cubicBezTo>
                    <a:pt x="0" y="56"/>
                    <a:pt x="1" y="72"/>
                    <a:pt x="3" y="87"/>
                  </a:cubicBezTo>
                  <a:cubicBezTo>
                    <a:pt x="4" y="86"/>
                    <a:pt x="5" y="86"/>
                    <a:pt x="6" y="86"/>
                  </a:cubicBezTo>
                  <a:cubicBezTo>
                    <a:pt x="6" y="86"/>
                    <a:pt x="6" y="86"/>
                    <a:pt x="6" y="86"/>
                  </a:cubicBezTo>
                  <a:cubicBezTo>
                    <a:pt x="9" y="84"/>
                    <a:pt x="10" y="76"/>
                    <a:pt x="11" y="74"/>
                  </a:cubicBezTo>
                  <a:cubicBezTo>
                    <a:pt x="13" y="67"/>
                    <a:pt x="14" y="59"/>
                    <a:pt x="20" y="54"/>
                  </a:cubicBezTo>
                  <a:cubicBezTo>
                    <a:pt x="29" y="50"/>
                    <a:pt x="41" y="49"/>
                    <a:pt x="51" y="50"/>
                  </a:cubicBezTo>
                  <a:cubicBezTo>
                    <a:pt x="59" y="56"/>
                    <a:pt x="59" y="68"/>
                    <a:pt x="68" y="75"/>
                  </a:cubicBezTo>
                  <a:cubicBezTo>
                    <a:pt x="74" y="80"/>
                    <a:pt x="81" y="80"/>
                    <a:pt x="85" y="87"/>
                  </a:cubicBezTo>
                  <a:cubicBezTo>
                    <a:pt x="85" y="89"/>
                    <a:pt x="86" y="90"/>
                    <a:pt x="86" y="91"/>
                  </a:cubicBezTo>
                  <a:cubicBezTo>
                    <a:pt x="86" y="92"/>
                    <a:pt x="86" y="92"/>
                    <a:pt x="86" y="93"/>
                  </a:cubicBezTo>
                  <a:cubicBezTo>
                    <a:pt x="86" y="94"/>
                    <a:pt x="87" y="95"/>
                    <a:pt x="87" y="96"/>
                  </a:cubicBezTo>
                  <a:cubicBezTo>
                    <a:pt x="87" y="98"/>
                    <a:pt x="87" y="100"/>
                    <a:pt x="87" y="103"/>
                  </a:cubicBezTo>
                  <a:cubicBezTo>
                    <a:pt x="87" y="105"/>
                    <a:pt x="87" y="108"/>
                    <a:pt x="88" y="110"/>
                  </a:cubicBezTo>
                  <a:cubicBezTo>
                    <a:pt x="89" y="112"/>
                    <a:pt x="90" y="113"/>
                    <a:pt x="91" y="114"/>
                  </a:cubicBezTo>
                  <a:cubicBezTo>
                    <a:pt x="91" y="115"/>
                    <a:pt x="92" y="116"/>
                    <a:pt x="92" y="116"/>
                  </a:cubicBezTo>
                  <a:cubicBezTo>
                    <a:pt x="94" y="117"/>
                    <a:pt x="95" y="118"/>
                    <a:pt x="96" y="117"/>
                  </a:cubicBezTo>
                  <a:cubicBezTo>
                    <a:pt x="101" y="119"/>
                    <a:pt x="106" y="114"/>
                    <a:pt x="108" y="111"/>
                  </a:cubicBezTo>
                  <a:cubicBezTo>
                    <a:pt x="110" y="107"/>
                    <a:pt x="109" y="102"/>
                    <a:pt x="110" y="98"/>
                  </a:cubicBezTo>
                  <a:cubicBezTo>
                    <a:pt x="112" y="94"/>
                    <a:pt x="116" y="91"/>
                    <a:pt x="117" y="86"/>
                  </a:cubicBezTo>
                  <a:cubicBezTo>
                    <a:pt x="118" y="79"/>
                    <a:pt x="113" y="72"/>
                    <a:pt x="109" y="66"/>
                  </a:cubicBezTo>
                  <a:cubicBezTo>
                    <a:pt x="106" y="60"/>
                    <a:pt x="105" y="55"/>
                    <a:pt x="105" y="49"/>
                  </a:cubicBezTo>
                  <a:close/>
                </a:path>
              </a:pathLst>
            </a:custGeom>
            <a:solidFill>
              <a:srgbClr val="E721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 name="Freeform 33">
              <a:extLst>
                <a:ext uri="{FF2B5EF4-FFF2-40B4-BE49-F238E27FC236}">
                  <a16:creationId xmlns:a16="http://schemas.microsoft.com/office/drawing/2014/main" id="{BBC21404-FB0A-1E0B-258C-5FC5ACB55CDA}"/>
                </a:ext>
              </a:extLst>
            </p:cNvPr>
            <p:cNvSpPr>
              <a:spLocks/>
            </p:cNvSpPr>
            <p:nvPr/>
          </p:nvSpPr>
          <p:spPr bwMode="auto">
            <a:xfrm>
              <a:off x="1554163" y="2652713"/>
              <a:ext cx="460375" cy="506413"/>
            </a:xfrm>
            <a:custGeom>
              <a:avLst/>
              <a:gdLst>
                <a:gd name="T0" fmla="*/ 115 w 122"/>
                <a:gd name="T1" fmla="*/ 25 h 134"/>
                <a:gd name="T2" fmla="*/ 93 w 122"/>
                <a:gd name="T3" fmla="*/ 6 h 134"/>
                <a:gd name="T4" fmla="*/ 91 w 122"/>
                <a:gd name="T5" fmla="*/ 9 h 134"/>
                <a:gd name="T6" fmla="*/ 88 w 122"/>
                <a:gd name="T7" fmla="*/ 14 h 134"/>
                <a:gd name="T8" fmla="*/ 83 w 122"/>
                <a:gd name="T9" fmla="*/ 28 h 134"/>
                <a:gd name="T10" fmla="*/ 81 w 122"/>
                <a:gd name="T11" fmla="*/ 31 h 134"/>
                <a:gd name="T12" fmla="*/ 65 w 122"/>
                <a:gd name="T13" fmla="*/ 56 h 134"/>
                <a:gd name="T14" fmla="*/ 63 w 122"/>
                <a:gd name="T15" fmla="*/ 59 h 134"/>
                <a:gd name="T16" fmla="*/ 63 w 122"/>
                <a:gd name="T17" fmla="*/ 59 h 134"/>
                <a:gd name="T18" fmla="*/ 53 w 122"/>
                <a:gd name="T19" fmla="*/ 41 h 134"/>
                <a:gd name="T20" fmla="*/ 45 w 122"/>
                <a:gd name="T21" fmla="*/ 25 h 134"/>
                <a:gd name="T22" fmla="*/ 45 w 122"/>
                <a:gd name="T23" fmla="*/ 25 h 134"/>
                <a:gd name="T24" fmla="*/ 31 w 122"/>
                <a:gd name="T25" fmla="*/ 1 h 134"/>
                <a:gd name="T26" fmla="*/ 31 w 122"/>
                <a:gd name="T27" fmla="*/ 0 h 134"/>
                <a:gd name="T28" fmla="*/ 3 w 122"/>
                <a:gd name="T29" fmla="*/ 27 h 134"/>
                <a:gd name="T30" fmla="*/ 3 w 122"/>
                <a:gd name="T31" fmla="*/ 28 h 134"/>
                <a:gd name="T32" fmla="*/ 16 w 122"/>
                <a:gd name="T33" fmla="*/ 31 h 134"/>
                <a:gd name="T34" fmla="*/ 29 w 122"/>
                <a:gd name="T35" fmla="*/ 35 h 134"/>
                <a:gd name="T36" fmla="*/ 30 w 122"/>
                <a:gd name="T37" fmla="*/ 40 h 134"/>
                <a:gd name="T38" fmla="*/ 63 w 122"/>
                <a:gd name="T39" fmla="*/ 134 h 134"/>
                <a:gd name="T40" fmla="*/ 97 w 122"/>
                <a:gd name="T41" fmla="*/ 40 h 134"/>
                <a:gd name="T42" fmla="*/ 97 w 122"/>
                <a:gd name="T43" fmla="*/ 38 h 134"/>
                <a:gd name="T44" fmla="*/ 115 w 122"/>
                <a:gd name="T45" fmla="*/ 34 h 134"/>
                <a:gd name="T46" fmla="*/ 121 w 122"/>
                <a:gd name="T47" fmla="*/ 33 h 134"/>
                <a:gd name="T48" fmla="*/ 115 w 122"/>
                <a:gd name="T49" fmla="*/ 2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2" h="134">
                  <a:moveTo>
                    <a:pt x="115" y="25"/>
                  </a:moveTo>
                  <a:cubicBezTo>
                    <a:pt x="107" y="18"/>
                    <a:pt x="95" y="8"/>
                    <a:pt x="93" y="6"/>
                  </a:cubicBezTo>
                  <a:cubicBezTo>
                    <a:pt x="92" y="7"/>
                    <a:pt x="91" y="8"/>
                    <a:pt x="91" y="9"/>
                  </a:cubicBezTo>
                  <a:cubicBezTo>
                    <a:pt x="90" y="10"/>
                    <a:pt x="89" y="12"/>
                    <a:pt x="88" y="14"/>
                  </a:cubicBezTo>
                  <a:cubicBezTo>
                    <a:pt x="87" y="18"/>
                    <a:pt x="85" y="23"/>
                    <a:pt x="83" y="28"/>
                  </a:cubicBezTo>
                  <a:cubicBezTo>
                    <a:pt x="82" y="29"/>
                    <a:pt x="81" y="30"/>
                    <a:pt x="81" y="31"/>
                  </a:cubicBezTo>
                  <a:cubicBezTo>
                    <a:pt x="76" y="41"/>
                    <a:pt x="69" y="51"/>
                    <a:pt x="65" y="56"/>
                  </a:cubicBezTo>
                  <a:cubicBezTo>
                    <a:pt x="64" y="58"/>
                    <a:pt x="63" y="59"/>
                    <a:pt x="63" y="59"/>
                  </a:cubicBezTo>
                  <a:cubicBezTo>
                    <a:pt x="63" y="59"/>
                    <a:pt x="63" y="59"/>
                    <a:pt x="63" y="59"/>
                  </a:cubicBezTo>
                  <a:cubicBezTo>
                    <a:pt x="63" y="59"/>
                    <a:pt x="63" y="59"/>
                    <a:pt x="53" y="41"/>
                  </a:cubicBezTo>
                  <a:cubicBezTo>
                    <a:pt x="51" y="37"/>
                    <a:pt x="48" y="31"/>
                    <a:pt x="45" y="25"/>
                  </a:cubicBezTo>
                  <a:cubicBezTo>
                    <a:pt x="45" y="25"/>
                    <a:pt x="45" y="25"/>
                    <a:pt x="45" y="25"/>
                  </a:cubicBezTo>
                  <a:cubicBezTo>
                    <a:pt x="38" y="13"/>
                    <a:pt x="33" y="3"/>
                    <a:pt x="31" y="1"/>
                  </a:cubicBezTo>
                  <a:cubicBezTo>
                    <a:pt x="31" y="0"/>
                    <a:pt x="31" y="0"/>
                    <a:pt x="31" y="0"/>
                  </a:cubicBezTo>
                  <a:cubicBezTo>
                    <a:pt x="30" y="1"/>
                    <a:pt x="0" y="26"/>
                    <a:pt x="3" y="27"/>
                  </a:cubicBezTo>
                  <a:cubicBezTo>
                    <a:pt x="3" y="27"/>
                    <a:pt x="3" y="28"/>
                    <a:pt x="3" y="28"/>
                  </a:cubicBezTo>
                  <a:cubicBezTo>
                    <a:pt x="5" y="28"/>
                    <a:pt x="10" y="29"/>
                    <a:pt x="16" y="31"/>
                  </a:cubicBezTo>
                  <a:cubicBezTo>
                    <a:pt x="20" y="32"/>
                    <a:pt x="24" y="34"/>
                    <a:pt x="29" y="35"/>
                  </a:cubicBezTo>
                  <a:cubicBezTo>
                    <a:pt x="29" y="37"/>
                    <a:pt x="29" y="38"/>
                    <a:pt x="30" y="40"/>
                  </a:cubicBezTo>
                  <a:cubicBezTo>
                    <a:pt x="32" y="94"/>
                    <a:pt x="60" y="130"/>
                    <a:pt x="63" y="134"/>
                  </a:cubicBezTo>
                  <a:cubicBezTo>
                    <a:pt x="67" y="130"/>
                    <a:pt x="95" y="94"/>
                    <a:pt x="97" y="40"/>
                  </a:cubicBezTo>
                  <a:cubicBezTo>
                    <a:pt x="97" y="39"/>
                    <a:pt x="97" y="39"/>
                    <a:pt x="97" y="38"/>
                  </a:cubicBezTo>
                  <a:cubicBezTo>
                    <a:pt x="104" y="36"/>
                    <a:pt x="111" y="35"/>
                    <a:pt x="115" y="34"/>
                  </a:cubicBezTo>
                  <a:cubicBezTo>
                    <a:pt x="118" y="33"/>
                    <a:pt x="120" y="33"/>
                    <a:pt x="121" y="33"/>
                  </a:cubicBezTo>
                  <a:cubicBezTo>
                    <a:pt x="122" y="32"/>
                    <a:pt x="119" y="29"/>
                    <a:pt x="115" y="25"/>
                  </a:cubicBezTo>
                  <a:close/>
                </a:path>
              </a:pathLst>
            </a:custGeom>
            <a:solidFill>
              <a:srgbClr val="E721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Freeform 34">
              <a:extLst>
                <a:ext uri="{FF2B5EF4-FFF2-40B4-BE49-F238E27FC236}">
                  <a16:creationId xmlns:a16="http://schemas.microsoft.com/office/drawing/2014/main" id="{C7E44BCB-F239-3069-D2AC-6C187DFFA52F}"/>
                </a:ext>
              </a:extLst>
            </p:cNvPr>
            <p:cNvSpPr>
              <a:spLocks/>
            </p:cNvSpPr>
            <p:nvPr/>
          </p:nvSpPr>
          <p:spPr bwMode="auto">
            <a:xfrm>
              <a:off x="1296988" y="4243388"/>
              <a:ext cx="53975" cy="19050"/>
            </a:xfrm>
            <a:custGeom>
              <a:avLst/>
              <a:gdLst>
                <a:gd name="T0" fmla="*/ 0 w 14"/>
                <a:gd name="T1" fmla="*/ 0 h 5"/>
                <a:gd name="T2" fmla="*/ 14 w 14"/>
                <a:gd name="T3" fmla="*/ 5 h 5"/>
                <a:gd name="T4" fmla="*/ 11 w 14"/>
                <a:gd name="T5" fmla="*/ 1 h 5"/>
                <a:gd name="T6" fmla="*/ 0 w 14"/>
                <a:gd name="T7" fmla="*/ 0 h 5"/>
              </a:gdLst>
              <a:ahLst/>
              <a:cxnLst>
                <a:cxn ang="0">
                  <a:pos x="T0" y="T1"/>
                </a:cxn>
                <a:cxn ang="0">
                  <a:pos x="T2" y="T3"/>
                </a:cxn>
                <a:cxn ang="0">
                  <a:pos x="T4" y="T5"/>
                </a:cxn>
                <a:cxn ang="0">
                  <a:pos x="T6" y="T7"/>
                </a:cxn>
              </a:cxnLst>
              <a:rect l="0" t="0" r="r" b="b"/>
              <a:pathLst>
                <a:path w="14" h="5">
                  <a:moveTo>
                    <a:pt x="0" y="0"/>
                  </a:moveTo>
                  <a:cubicBezTo>
                    <a:pt x="4" y="2"/>
                    <a:pt x="9" y="3"/>
                    <a:pt x="14" y="5"/>
                  </a:cubicBezTo>
                  <a:cubicBezTo>
                    <a:pt x="13" y="4"/>
                    <a:pt x="12" y="2"/>
                    <a:pt x="11" y="1"/>
                  </a:cubicBezTo>
                  <a:cubicBezTo>
                    <a:pt x="8" y="1"/>
                    <a:pt x="5" y="1"/>
                    <a:pt x="0" y="0"/>
                  </a:cubicBezTo>
                  <a:close/>
                </a:path>
              </a:pathLst>
            </a:custGeom>
            <a:solidFill>
              <a:srgbClr val="FA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Freeform 35">
              <a:extLst>
                <a:ext uri="{FF2B5EF4-FFF2-40B4-BE49-F238E27FC236}">
                  <a16:creationId xmlns:a16="http://schemas.microsoft.com/office/drawing/2014/main" id="{9BD2A8F5-FEA6-6CAE-FD8C-9275CA912FAA}"/>
                </a:ext>
              </a:extLst>
            </p:cNvPr>
            <p:cNvSpPr>
              <a:spLocks/>
            </p:cNvSpPr>
            <p:nvPr/>
          </p:nvSpPr>
          <p:spPr bwMode="auto">
            <a:xfrm>
              <a:off x="1954213" y="2430463"/>
              <a:ext cx="68263" cy="146050"/>
            </a:xfrm>
            <a:custGeom>
              <a:avLst/>
              <a:gdLst>
                <a:gd name="T0" fmla="*/ 12 w 18"/>
                <a:gd name="T1" fmla="*/ 0 h 39"/>
                <a:gd name="T2" fmla="*/ 0 w 18"/>
                <a:gd name="T3" fmla="*/ 35 h 39"/>
                <a:gd name="T4" fmla="*/ 15 w 18"/>
                <a:gd name="T5" fmla="*/ 20 h 39"/>
                <a:gd name="T6" fmla="*/ 12 w 18"/>
                <a:gd name="T7" fmla="*/ 0 h 39"/>
              </a:gdLst>
              <a:ahLst/>
              <a:cxnLst>
                <a:cxn ang="0">
                  <a:pos x="T0" y="T1"/>
                </a:cxn>
                <a:cxn ang="0">
                  <a:pos x="T2" y="T3"/>
                </a:cxn>
                <a:cxn ang="0">
                  <a:pos x="T4" y="T5"/>
                </a:cxn>
                <a:cxn ang="0">
                  <a:pos x="T6" y="T7"/>
                </a:cxn>
              </a:cxnLst>
              <a:rect l="0" t="0" r="r" b="b"/>
              <a:pathLst>
                <a:path w="18" h="39">
                  <a:moveTo>
                    <a:pt x="12" y="0"/>
                  </a:moveTo>
                  <a:cubicBezTo>
                    <a:pt x="7" y="19"/>
                    <a:pt x="0" y="35"/>
                    <a:pt x="0" y="35"/>
                  </a:cubicBezTo>
                  <a:cubicBezTo>
                    <a:pt x="4" y="39"/>
                    <a:pt x="11" y="31"/>
                    <a:pt x="15" y="20"/>
                  </a:cubicBezTo>
                  <a:cubicBezTo>
                    <a:pt x="18" y="11"/>
                    <a:pt x="16" y="3"/>
                    <a:pt x="12" y="0"/>
                  </a:cubicBezTo>
                  <a:close/>
                </a:path>
              </a:pathLst>
            </a:custGeom>
            <a:solidFill>
              <a:srgbClr val="FA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36">
              <a:extLst>
                <a:ext uri="{FF2B5EF4-FFF2-40B4-BE49-F238E27FC236}">
                  <a16:creationId xmlns:a16="http://schemas.microsoft.com/office/drawing/2014/main" id="{29E4A9E9-4E89-93FD-6610-6343984FB604}"/>
                </a:ext>
              </a:extLst>
            </p:cNvPr>
            <p:cNvSpPr>
              <a:spLocks/>
            </p:cNvSpPr>
            <p:nvPr/>
          </p:nvSpPr>
          <p:spPr bwMode="auto">
            <a:xfrm>
              <a:off x="1565275" y="2263776"/>
              <a:ext cx="388938" cy="611188"/>
            </a:xfrm>
            <a:custGeom>
              <a:avLst/>
              <a:gdLst>
                <a:gd name="T0" fmla="*/ 59 w 103"/>
                <a:gd name="T1" fmla="*/ 0 h 162"/>
                <a:gd name="T2" fmla="*/ 58 w 103"/>
                <a:gd name="T3" fmla="*/ 1 h 162"/>
                <a:gd name="T4" fmla="*/ 29 w 103"/>
                <a:gd name="T5" fmla="*/ 35 h 162"/>
                <a:gd name="T6" fmla="*/ 22 w 103"/>
                <a:gd name="T7" fmla="*/ 61 h 162"/>
                <a:gd name="T8" fmla="*/ 14 w 103"/>
                <a:gd name="T9" fmla="*/ 56 h 162"/>
                <a:gd name="T10" fmla="*/ 11 w 103"/>
                <a:gd name="T11" fmla="*/ 33 h 162"/>
                <a:gd name="T12" fmla="*/ 1 w 103"/>
                <a:gd name="T13" fmla="*/ 56 h 162"/>
                <a:gd name="T14" fmla="*/ 18 w 103"/>
                <a:gd name="T15" fmla="*/ 77 h 162"/>
                <a:gd name="T16" fmla="*/ 22 w 103"/>
                <a:gd name="T17" fmla="*/ 94 h 162"/>
                <a:gd name="T18" fmla="*/ 28 w 103"/>
                <a:gd name="T19" fmla="*/ 103 h 162"/>
                <a:gd name="T20" fmla="*/ 28 w 103"/>
                <a:gd name="T21" fmla="*/ 104 h 162"/>
                <a:gd name="T22" fmla="*/ 30 w 103"/>
                <a:gd name="T23" fmla="*/ 106 h 162"/>
                <a:gd name="T24" fmla="*/ 42 w 103"/>
                <a:gd name="T25" fmla="*/ 128 h 162"/>
                <a:gd name="T26" fmla="*/ 50 w 103"/>
                <a:gd name="T27" fmla="*/ 144 h 162"/>
                <a:gd name="T28" fmla="*/ 60 w 103"/>
                <a:gd name="T29" fmla="*/ 162 h 162"/>
                <a:gd name="T30" fmla="*/ 60 w 103"/>
                <a:gd name="T31" fmla="*/ 162 h 162"/>
                <a:gd name="T32" fmla="*/ 62 w 103"/>
                <a:gd name="T33" fmla="*/ 159 h 162"/>
                <a:gd name="T34" fmla="*/ 78 w 103"/>
                <a:gd name="T35" fmla="*/ 134 h 162"/>
                <a:gd name="T36" fmla="*/ 80 w 103"/>
                <a:gd name="T37" fmla="*/ 131 h 162"/>
                <a:gd name="T38" fmla="*/ 85 w 103"/>
                <a:gd name="T39" fmla="*/ 117 h 162"/>
                <a:gd name="T40" fmla="*/ 86 w 103"/>
                <a:gd name="T41" fmla="*/ 114 h 162"/>
                <a:gd name="T42" fmla="*/ 88 w 103"/>
                <a:gd name="T43" fmla="*/ 112 h 162"/>
                <a:gd name="T44" fmla="*/ 90 w 103"/>
                <a:gd name="T45" fmla="*/ 109 h 162"/>
                <a:gd name="T46" fmla="*/ 96 w 103"/>
                <a:gd name="T47" fmla="*/ 101 h 162"/>
                <a:gd name="T48" fmla="*/ 103 w 103"/>
                <a:gd name="T49" fmla="*/ 79 h 162"/>
                <a:gd name="T50" fmla="*/ 93 w 103"/>
                <a:gd name="T51" fmla="*/ 32 h 162"/>
                <a:gd name="T52" fmla="*/ 59 w 103"/>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3" h="162">
                  <a:moveTo>
                    <a:pt x="59" y="0"/>
                  </a:moveTo>
                  <a:cubicBezTo>
                    <a:pt x="59" y="0"/>
                    <a:pt x="59" y="0"/>
                    <a:pt x="58" y="1"/>
                  </a:cubicBezTo>
                  <a:cubicBezTo>
                    <a:pt x="54" y="2"/>
                    <a:pt x="38" y="9"/>
                    <a:pt x="29" y="35"/>
                  </a:cubicBezTo>
                  <a:cubicBezTo>
                    <a:pt x="22" y="53"/>
                    <a:pt x="22" y="61"/>
                    <a:pt x="22" y="61"/>
                  </a:cubicBezTo>
                  <a:cubicBezTo>
                    <a:pt x="22" y="61"/>
                    <a:pt x="17" y="64"/>
                    <a:pt x="14" y="56"/>
                  </a:cubicBezTo>
                  <a:cubicBezTo>
                    <a:pt x="13" y="51"/>
                    <a:pt x="11" y="43"/>
                    <a:pt x="11" y="33"/>
                  </a:cubicBezTo>
                  <a:cubicBezTo>
                    <a:pt x="3" y="35"/>
                    <a:pt x="0" y="45"/>
                    <a:pt x="1" y="56"/>
                  </a:cubicBezTo>
                  <a:cubicBezTo>
                    <a:pt x="1" y="68"/>
                    <a:pt x="9" y="83"/>
                    <a:pt x="18" y="77"/>
                  </a:cubicBezTo>
                  <a:cubicBezTo>
                    <a:pt x="18" y="85"/>
                    <a:pt x="19" y="88"/>
                    <a:pt x="22" y="94"/>
                  </a:cubicBezTo>
                  <a:cubicBezTo>
                    <a:pt x="24" y="97"/>
                    <a:pt x="26" y="100"/>
                    <a:pt x="28" y="103"/>
                  </a:cubicBezTo>
                  <a:cubicBezTo>
                    <a:pt x="28" y="103"/>
                    <a:pt x="28" y="103"/>
                    <a:pt x="28" y="104"/>
                  </a:cubicBezTo>
                  <a:cubicBezTo>
                    <a:pt x="29" y="105"/>
                    <a:pt x="30" y="105"/>
                    <a:pt x="30" y="106"/>
                  </a:cubicBezTo>
                  <a:cubicBezTo>
                    <a:pt x="35" y="115"/>
                    <a:pt x="38" y="122"/>
                    <a:pt x="42" y="128"/>
                  </a:cubicBezTo>
                  <a:cubicBezTo>
                    <a:pt x="45" y="134"/>
                    <a:pt x="48" y="140"/>
                    <a:pt x="50" y="144"/>
                  </a:cubicBezTo>
                  <a:cubicBezTo>
                    <a:pt x="60" y="162"/>
                    <a:pt x="60" y="162"/>
                    <a:pt x="60" y="162"/>
                  </a:cubicBezTo>
                  <a:cubicBezTo>
                    <a:pt x="60" y="162"/>
                    <a:pt x="60" y="162"/>
                    <a:pt x="60" y="162"/>
                  </a:cubicBezTo>
                  <a:cubicBezTo>
                    <a:pt x="60" y="162"/>
                    <a:pt x="61" y="161"/>
                    <a:pt x="62" y="159"/>
                  </a:cubicBezTo>
                  <a:cubicBezTo>
                    <a:pt x="66" y="154"/>
                    <a:pt x="73" y="144"/>
                    <a:pt x="78" y="134"/>
                  </a:cubicBezTo>
                  <a:cubicBezTo>
                    <a:pt x="78" y="133"/>
                    <a:pt x="79" y="132"/>
                    <a:pt x="80" y="131"/>
                  </a:cubicBezTo>
                  <a:cubicBezTo>
                    <a:pt x="82" y="126"/>
                    <a:pt x="84" y="121"/>
                    <a:pt x="85" y="117"/>
                  </a:cubicBezTo>
                  <a:cubicBezTo>
                    <a:pt x="85" y="116"/>
                    <a:pt x="85" y="115"/>
                    <a:pt x="86" y="114"/>
                  </a:cubicBezTo>
                  <a:cubicBezTo>
                    <a:pt x="86" y="114"/>
                    <a:pt x="87" y="113"/>
                    <a:pt x="88" y="112"/>
                  </a:cubicBezTo>
                  <a:cubicBezTo>
                    <a:pt x="88" y="111"/>
                    <a:pt x="89" y="110"/>
                    <a:pt x="90" y="109"/>
                  </a:cubicBezTo>
                  <a:cubicBezTo>
                    <a:pt x="92" y="106"/>
                    <a:pt x="94" y="104"/>
                    <a:pt x="96" y="101"/>
                  </a:cubicBezTo>
                  <a:cubicBezTo>
                    <a:pt x="99" y="96"/>
                    <a:pt x="103" y="79"/>
                    <a:pt x="103" y="79"/>
                  </a:cubicBezTo>
                  <a:cubicBezTo>
                    <a:pt x="103" y="79"/>
                    <a:pt x="95" y="61"/>
                    <a:pt x="93" y="32"/>
                  </a:cubicBezTo>
                  <a:cubicBezTo>
                    <a:pt x="91" y="4"/>
                    <a:pt x="63" y="1"/>
                    <a:pt x="59" y="0"/>
                  </a:cubicBezTo>
                  <a:close/>
                </a:path>
              </a:pathLst>
            </a:custGeom>
            <a:solidFill>
              <a:srgbClr val="FA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37">
              <a:extLst>
                <a:ext uri="{FF2B5EF4-FFF2-40B4-BE49-F238E27FC236}">
                  <a16:creationId xmlns:a16="http://schemas.microsoft.com/office/drawing/2014/main" id="{6EA215B0-9CCE-8358-EC8A-03CAF4514019}"/>
                </a:ext>
              </a:extLst>
            </p:cNvPr>
            <p:cNvSpPr>
              <a:spLocks/>
            </p:cNvSpPr>
            <p:nvPr/>
          </p:nvSpPr>
          <p:spPr bwMode="auto">
            <a:xfrm>
              <a:off x="1606550" y="2082801"/>
              <a:ext cx="431800" cy="479425"/>
            </a:xfrm>
            <a:custGeom>
              <a:avLst/>
              <a:gdLst>
                <a:gd name="T0" fmla="*/ 37 w 114"/>
                <a:gd name="T1" fmla="*/ 24 h 127"/>
                <a:gd name="T2" fmla="*/ 34 w 114"/>
                <a:gd name="T3" fmla="*/ 27 h 127"/>
                <a:gd name="T4" fmla="*/ 5 w 114"/>
                <a:gd name="T5" fmla="*/ 53 h 127"/>
                <a:gd name="T6" fmla="*/ 0 w 114"/>
                <a:gd name="T7" fmla="*/ 81 h 127"/>
                <a:gd name="T8" fmla="*/ 3 w 114"/>
                <a:gd name="T9" fmla="*/ 104 h 127"/>
                <a:gd name="T10" fmla="*/ 11 w 114"/>
                <a:gd name="T11" fmla="*/ 109 h 127"/>
                <a:gd name="T12" fmla="*/ 18 w 114"/>
                <a:gd name="T13" fmla="*/ 83 h 127"/>
                <a:gd name="T14" fmla="*/ 47 w 114"/>
                <a:gd name="T15" fmla="*/ 49 h 127"/>
                <a:gd name="T16" fmla="*/ 48 w 114"/>
                <a:gd name="T17" fmla="*/ 48 h 127"/>
                <a:gd name="T18" fmla="*/ 48 w 114"/>
                <a:gd name="T19" fmla="*/ 48 h 127"/>
                <a:gd name="T20" fmla="*/ 82 w 114"/>
                <a:gd name="T21" fmla="*/ 80 h 127"/>
                <a:gd name="T22" fmla="*/ 92 w 114"/>
                <a:gd name="T23" fmla="*/ 127 h 127"/>
                <a:gd name="T24" fmla="*/ 104 w 114"/>
                <a:gd name="T25" fmla="*/ 92 h 127"/>
                <a:gd name="T26" fmla="*/ 105 w 114"/>
                <a:gd name="T27" fmla="*/ 88 h 127"/>
                <a:gd name="T28" fmla="*/ 37 w 114"/>
                <a:gd name="T29"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4" h="127">
                  <a:moveTo>
                    <a:pt x="37" y="24"/>
                  </a:moveTo>
                  <a:cubicBezTo>
                    <a:pt x="35" y="24"/>
                    <a:pt x="35" y="26"/>
                    <a:pt x="34" y="27"/>
                  </a:cubicBezTo>
                  <a:cubicBezTo>
                    <a:pt x="27" y="28"/>
                    <a:pt x="11" y="36"/>
                    <a:pt x="5" y="53"/>
                  </a:cubicBezTo>
                  <a:cubicBezTo>
                    <a:pt x="2" y="63"/>
                    <a:pt x="0" y="73"/>
                    <a:pt x="0" y="81"/>
                  </a:cubicBezTo>
                  <a:cubicBezTo>
                    <a:pt x="0" y="91"/>
                    <a:pt x="2" y="99"/>
                    <a:pt x="3" y="104"/>
                  </a:cubicBezTo>
                  <a:cubicBezTo>
                    <a:pt x="6" y="112"/>
                    <a:pt x="11" y="109"/>
                    <a:pt x="11" y="109"/>
                  </a:cubicBezTo>
                  <a:cubicBezTo>
                    <a:pt x="11" y="109"/>
                    <a:pt x="11" y="101"/>
                    <a:pt x="18" y="83"/>
                  </a:cubicBezTo>
                  <a:cubicBezTo>
                    <a:pt x="27" y="57"/>
                    <a:pt x="43" y="50"/>
                    <a:pt x="47" y="49"/>
                  </a:cubicBezTo>
                  <a:cubicBezTo>
                    <a:pt x="48" y="48"/>
                    <a:pt x="48" y="48"/>
                    <a:pt x="48" y="48"/>
                  </a:cubicBezTo>
                  <a:cubicBezTo>
                    <a:pt x="48" y="48"/>
                    <a:pt x="48" y="48"/>
                    <a:pt x="48" y="48"/>
                  </a:cubicBezTo>
                  <a:cubicBezTo>
                    <a:pt x="52" y="49"/>
                    <a:pt x="80" y="52"/>
                    <a:pt x="82" y="80"/>
                  </a:cubicBezTo>
                  <a:cubicBezTo>
                    <a:pt x="84" y="109"/>
                    <a:pt x="92" y="127"/>
                    <a:pt x="92" y="127"/>
                  </a:cubicBezTo>
                  <a:cubicBezTo>
                    <a:pt x="92" y="127"/>
                    <a:pt x="99" y="111"/>
                    <a:pt x="104" y="92"/>
                  </a:cubicBezTo>
                  <a:cubicBezTo>
                    <a:pt x="105" y="91"/>
                    <a:pt x="105" y="89"/>
                    <a:pt x="105" y="88"/>
                  </a:cubicBezTo>
                  <a:cubicBezTo>
                    <a:pt x="114" y="56"/>
                    <a:pt x="83" y="0"/>
                    <a:pt x="37" y="24"/>
                  </a:cubicBezTo>
                  <a:close/>
                </a:path>
              </a:pathLst>
            </a:custGeom>
            <a:solidFill>
              <a:srgbClr val="01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701" name="Freeform 578">
            <a:extLst>
              <a:ext uri="{FF2B5EF4-FFF2-40B4-BE49-F238E27FC236}">
                <a16:creationId xmlns:a16="http://schemas.microsoft.com/office/drawing/2014/main" id="{E98482EA-4AE4-36C4-BEDC-7F8D350DC1EB}"/>
              </a:ext>
            </a:extLst>
          </p:cNvPr>
          <p:cNvSpPr>
            <a:spLocks/>
          </p:cNvSpPr>
          <p:nvPr/>
        </p:nvSpPr>
        <p:spPr bwMode="auto">
          <a:xfrm>
            <a:off x="5784850" y="7962900"/>
            <a:ext cx="3175" cy="17463"/>
          </a:xfrm>
          <a:custGeom>
            <a:avLst/>
            <a:gdLst>
              <a:gd name="T0" fmla="*/ 2 w 2"/>
              <a:gd name="T1" fmla="*/ 8 h 8"/>
              <a:gd name="T2" fmla="*/ 2 w 2"/>
              <a:gd name="T3" fmla="*/ 0 h 8"/>
              <a:gd name="T4" fmla="*/ 0 w 2"/>
              <a:gd name="T5" fmla="*/ 8 h 8"/>
              <a:gd name="T6" fmla="*/ 2 w 2"/>
              <a:gd name="T7" fmla="*/ 8 h 8"/>
            </a:gdLst>
            <a:ahLst/>
            <a:cxnLst>
              <a:cxn ang="0">
                <a:pos x="T0" y="T1"/>
              </a:cxn>
              <a:cxn ang="0">
                <a:pos x="T2" y="T3"/>
              </a:cxn>
              <a:cxn ang="0">
                <a:pos x="T4" y="T5"/>
              </a:cxn>
              <a:cxn ang="0">
                <a:pos x="T6" y="T7"/>
              </a:cxn>
            </a:cxnLst>
            <a:rect l="0" t="0" r="r" b="b"/>
            <a:pathLst>
              <a:path w="2" h="8">
                <a:moveTo>
                  <a:pt x="2" y="8"/>
                </a:moveTo>
                <a:cubicBezTo>
                  <a:pt x="2" y="0"/>
                  <a:pt x="2" y="0"/>
                  <a:pt x="2" y="0"/>
                </a:cubicBezTo>
                <a:cubicBezTo>
                  <a:pt x="2" y="3"/>
                  <a:pt x="1" y="6"/>
                  <a:pt x="0" y="8"/>
                </a:cubicBezTo>
                <a:cubicBezTo>
                  <a:pt x="0" y="8"/>
                  <a:pt x="1" y="8"/>
                  <a:pt x="2" y="8"/>
                </a:cubicBezTo>
                <a:close/>
              </a:path>
            </a:pathLst>
          </a:custGeom>
          <a:solidFill>
            <a:srgbClr val="0253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827" name="Group 826">
            <a:extLst>
              <a:ext uri="{FF2B5EF4-FFF2-40B4-BE49-F238E27FC236}">
                <a16:creationId xmlns:a16="http://schemas.microsoft.com/office/drawing/2014/main" id="{9EC34E8C-A906-3589-8F63-B7E3EBE4F01A}"/>
              </a:ext>
            </a:extLst>
          </p:cNvPr>
          <p:cNvGrpSpPr>
            <a:grpSpLocks noChangeAspect="1"/>
          </p:cNvGrpSpPr>
          <p:nvPr/>
        </p:nvGrpSpPr>
        <p:grpSpPr>
          <a:xfrm>
            <a:off x="6920931" y="1465965"/>
            <a:ext cx="2920133" cy="3096000"/>
            <a:chOff x="6920930" y="1425021"/>
            <a:chExt cx="2954088" cy="3132000"/>
          </a:xfrm>
        </p:grpSpPr>
        <p:sp>
          <p:nvSpPr>
            <p:cNvPr id="699" name="Freeform 576">
              <a:extLst>
                <a:ext uri="{FF2B5EF4-FFF2-40B4-BE49-F238E27FC236}">
                  <a16:creationId xmlns:a16="http://schemas.microsoft.com/office/drawing/2014/main" id="{89EABA7A-D951-2E36-D417-4399EA5BA9C5}"/>
                </a:ext>
              </a:extLst>
            </p:cNvPr>
            <p:cNvSpPr>
              <a:spLocks/>
            </p:cNvSpPr>
            <p:nvPr/>
          </p:nvSpPr>
          <p:spPr bwMode="auto">
            <a:xfrm>
              <a:off x="9867345" y="1664578"/>
              <a:ext cx="7673" cy="7673"/>
            </a:xfrm>
            <a:custGeom>
              <a:avLst/>
              <a:gdLst>
                <a:gd name="T0" fmla="*/ 0 w 4"/>
                <a:gd name="T1" fmla="*/ 0 h 4"/>
                <a:gd name="T2" fmla="*/ 3 w 4"/>
                <a:gd name="T3" fmla="*/ 4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cubicBezTo>
                    <a:pt x="0" y="2"/>
                    <a:pt x="1" y="4"/>
                    <a:pt x="3" y="4"/>
                  </a:cubicBezTo>
                  <a:cubicBezTo>
                    <a:pt x="3" y="4"/>
                    <a:pt x="3" y="4"/>
                    <a:pt x="4" y="4"/>
                  </a:cubicBezTo>
                  <a:cubicBezTo>
                    <a:pt x="2" y="4"/>
                    <a:pt x="0" y="2"/>
                    <a:pt x="0" y="0"/>
                  </a:cubicBezTo>
                  <a:close/>
                </a:path>
              </a:pathLst>
            </a:custGeom>
            <a:solidFill>
              <a:srgbClr val="6F7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2" name="Freeform 519">
              <a:extLst>
                <a:ext uri="{FF2B5EF4-FFF2-40B4-BE49-F238E27FC236}">
                  <a16:creationId xmlns:a16="http://schemas.microsoft.com/office/drawing/2014/main" id="{B2A5FC08-DFA9-7DCF-4C37-16A014FFB409}"/>
                </a:ext>
              </a:extLst>
            </p:cNvPr>
            <p:cNvSpPr>
              <a:spLocks/>
            </p:cNvSpPr>
            <p:nvPr/>
          </p:nvSpPr>
          <p:spPr bwMode="auto">
            <a:xfrm>
              <a:off x="7523189" y="2976711"/>
              <a:ext cx="572395" cy="316062"/>
            </a:xfrm>
            <a:custGeom>
              <a:avLst/>
              <a:gdLst>
                <a:gd name="T0" fmla="*/ 210 w 343"/>
                <a:gd name="T1" fmla="*/ 189 h 189"/>
                <a:gd name="T2" fmla="*/ 268 w 343"/>
                <a:gd name="T3" fmla="*/ 189 h 189"/>
                <a:gd name="T4" fmla="*/ 275 w 343"/>
                <a:gd name="T5" fmla="*/ 153 h 189"/>
                <a:gd name="T6" fmla="*/ 279 w 343"/>
                <a:gd name="T7" fmla="*/ 145 h 189"/>
                <a:gd name="T8" fmla="*/ 273 w 343"/>
                <a:gd name="T9" fmla="*/ 143 h 189"/>
                <a:gd name="T10" fmla="*/ 258 w 343"/>
                <a:gd name="T11" fmla="*/ 159 h 189"/>
                <a:gd name="T12" fmla="*/ 241 w 343"/>
                <a:gd name="T13" fmla="*/ 179 h 189"/>
                <a:gd name="T14" fmla="*/ 233 w 343"/>
                <a:gd name="T15" fmla="*/ 174 h 189"/>
                <a:gd name="T16" fmla="*/ 252 w 343"/>
                <a:gd name="T17" fmla="*/ 140 h 189"/>
                <a:gd name="T18" fmla="*/ 269 w 343"/>
                <a:gd name="T19" fmla="*/ 122 h 189"/>
                <a:gd name="T20" fmla="*/ 269 w 343"/>
                <a:gd name="T21" fmla="*/ 122 h 189"/>
                <a:gd name="T22" fmla="*/ 269 w 343"/>
                <a:gd name="T23" fmla="*/ 122 h 189"/>
                <a:gd name="T24" fmla="*/ 271 w 343"/>
                <a:gd name="T25" fmla="*/ 120 h 189"/>
                <a:gd name="T26" fmla="*/ 271 w 343"/>
                <a:gd name="T27" fmla="*/ 120 h 189"/>
                <a:gd name="T28" fmla="*/ 317 w 343"/>
                <a:gd name="T29" fmla="*/ 101 h 189"/>
                <a:gd name="T30" fmla="*/ 343 w 343"/>
                <a:gd name="T31" fmla="*/ 0 h 189"/>
                <a:gd name="T32" fmla="*/ 0 w 343"/>
                <a:gd name="T33" fmla="*/ 0 h 189"/>
                <a:gd name="T34" fmla="*/ 0 w 343"/>
                <a:gd name="T35" fmla="*/ 174 h 189"/>
                <a:gd name="T36" fmla="*/ 175 w 343"/>
                <a:gd name="T37" fmla="*/ 174 h 189"/>
                <a:gd name="T38" fmla="*/ 210 w 343"/>
                <a:gd name="T39"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3" h="189">
                  <a:moveTo>
                    <a:pt x="210" y="189"/>
                  </a:moveTo>
                  <a:cubicBezTo>
                    <a:pt x="230" y="189"/>
                    <a:pt x="249" y="189"/>
                    <a:pt x="268" y="189"/>
                  </a:cubicBezTo>
                  <a:cubicBezTo>
                    <a:pt x="268" y="180"/>
                    <a:pt x="271" y="162"/>
                    <a:pt x="275" y="153"/>
                  </a:cubicBezTo>
                  <a:cubicBezTo>
                    <a:pt x="276" y="150"/>
                    <a:pt x="277" y="148"/>
                    <a:pt x="279" y="145"/>
                  </a:cubicBezTo>
                  <a:cubicBezTo>
                    <a:pt x="277" y="145"/>
                    <a:pt x="275" y="144"/>
                    <a:pt x="273" y="143"/>
                  </a:cubicBezTo>
                  <a:cubicBezTo>
                    <a:pt x="267" y="149"/>
                    <a:pt x="261" y="155"/>
                    <a:pt x="258" y="159"/>
                  </a:cubicBezTo>
                  <a:cubicBezTo>
                    <a:pt x="253" y="167"/>
                    <a:pt x="245" y="178"/>
                    <a:pt x="241" y="179"/>
                  </a:cubicBezTo>
                  <a:cubicBezTo>
                    <a:pt x="239" y="180"/>
                    <a:pt x="232" y="179"/>
                    <a:pt x="233" y="174"/>
                  </a:cubicBezTo>
                  <a:cubicBezTo>
                    <a:pt x="234" y="170"/>
                    <a:pt x="247" y="146"/>
                    <a:pt x="252" y="140"/>
                  </a:cubicBezTo>
                  <a:cubicBezTo>
                    <a:pt x="255" y="136"/>
                    <a:pt x="264" y="127"/>
                    <a:pt x="269" y="122"/>
                  </a:cubicBezTo>
                  <a:cubicBezTo>
                    <a:pt x="269" y="122"/>
                    <a:pt x="269" y="122"/>
                    <a:pt x="269" y="122"/>
                  </a:cubicBezTo>
                  <a:cubicBezTo>
                    <a:pt x="269" y="122"/>
                    <a:pt x="269" y="122"/>
                    <a:pt x="269" y="122"/>
                  </a:cubicBezTo>
                  <a:cubicBezTo>
                    <a:pt x="270" y="121"/>
                    <a:pt x="271" y="120"/>
                    <a:pt x="271" y="120"/>
                  </a:cubicBezTo>
                  <a:cubicBezTo>
                    <a:pt x="271" y="120"/>
                    <a:pt x="271" y="120"/>
                    <a:pt x="271" y="120"/>
                  </a:cubicBezTo>
                  <a:cubicBezTo>
                    <a:pt x="282" y="111"/>
                    <a:pt x="300" y="104"/>
                    <a:pt x="317" y="101"/>
                  </a:cubicBezTo>
                  <a:cubicBezTo>
                    <a:pt x="323" y="78"/>
                    <a:pt x="332" y="41"/>
                    <a:pt x="343" y="0"/>
                  </a:cubicBezTo>
                  <a:cubicBezTo>
                    <a:pt x="209" y="0"/>
                    <a:pt x="96" y="0"/>
                    <a:pt x="0" y="0"/>
                  </a:cubicBezTo>
                  <a:cubicBezTo>
                    <a:pt x="0" y="49"/>
                    <a:pt x="0" y="106"/>
                    <a:pt x="0" y="174"/>
                  </a:cubicBezTo>
                  <a:cubicBezTo>
                    <a:pt x="175" y="174"/>
                    <a:pt x="175" y="174"/>
                    <a:pt x="175" y="174"/>
                  </a:cubicBezTo>
                  <a:cubicBezTo>
                    <a:pt x="189" y="174"/>
                    <a:pt x="201" y="180"/>
                    <a:pt x="210" y="189"/>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3" name="Freeform 520">
              <a:extLst>
                <a:ext uri="{FF2B5EF4-FFF2-40B4-BE49-F238E27FC236}">
                  <a16:creationId xmlns:a16="http://schemas.microsoft.com/office/drawing/2014/main" id="{02F8C8FA-1339-B75D-5FF7-D21E8AF802DA}"/>
                </a:ext>
              </a:extLst>
            </p:cNvPr>
            <p:cNvSpPr>
              <a:spLocks/>
            </p:cNvSpPr>
            <p:nvPr/>
          </p:nvSpPr>
          <p:spPr bwMode="auto">
            <a:xfrm>
              <a:off x="7996038" y="3225579"/>
              <a:ext cx="46041" cy="67194"/>
            </a:xfrm>
            <a:custGeom>
              <a:avLst/>
              <a:gdLst>
                <a:gd name="T0" fmla="*/ 21 w 28"/>
                <a:gd name="T1" fmla="*/ 1 h 40"/>
                <a:gd name="T2" fmla="*/ 16 w 28"/>
                <a:gd name="T3" fmla="*/ 0 h 40"/>
                <a:gd name="T4" fmla="*/ 7 w 28"/>
                <a:gd name="T5" fmla="*/ 13 h 40"/>
                <a:gd name="T6" fmla="*/ 0 w 28"/>
                <a:gd name="T7" fmla="*/ 40 h 40"/>
                <a:gd name="T8" fmla="*/ 28 w 28"/>
                <a:gd name="T9" fmla="*/ 40 h 40"/>
                <a:gd name="T10" fmla="*/ 28 w 28"/>
                <a:gd name="T11" fmla="*/ 2 h 40"/>
                <a:gd name="T12" fmla="*/ 21 w 28"/>
                <a:gd name="T13" fmla="*/ 1 h 40"/>
              </a:gdLst>
              <a:ahLst/>
              <a:cxnLst>
                <a:cxn ang="0">
                  <a:pos x="T0" y="T1"/>
                </a:cxn>
                <a:cxn ang="0">
                  <a:pos x="T2" y="T3"/>
                </a:cxn>
                <a:cxn ang="0">
                  <a:pos x="T4" y="T5"/>
                </a:cxn>
                <a:cxn ang="0">
                  <a:pos x="T6" y="T7"/>
                </a:cxn>
                <a:cxn ang="0">
                  <a:pos x="T8" y="T9"/>
                </a:cxn>
                <a:cxn ang="0">
                  <a:pos x="T10" y="T11"/>
                </a:cxn>
                <a:cxn ang="0">
                  <a:pos x="T12" y="T13"/>
                </a:cxn>
              </a:cxnLst>
              <a:rect l="0" t="0" r="r" b="b"/>
              <a:pathLst>
                <a:path w="28" h="40">
                  <a:moveTo>
                    <a:pt x="21" y="1"/>
                  </a:moveTo>
                  <a:cubicBezTo>
                    <a:pt x="19" y="1"/>
                    <a:pt x="18" y="1"/>
                    <a:pt x="16" y="0"/>
                  </a:cubicBezTo>
                  <a:cubicBezTo>
                    <a:pt x="12" y="5"/>
                    <a:pt x="8" y="10"/>
                    <a:pt x="7" y="13"/>
                  </a:cubicBezTo>
                  <a:cubicBezTo>
                    <a:pt x="6" y="19"/>
                    <a:pt x="2" y="32"/>
                    <a:pt x="0" y="40"/>
                  </a:cubicBezTo>
                  <a:cubicBezTo>
                    <a:pt x="9" y="40"/>
                    <a:pt x="19" y="40"/>
                    <a:pt x="28" y="40"/>
                  </a:cubicBezTo>
                  <a:cubicBezTo>
                    <a:pt x="27" y="32"/>
                    <a:pt x="28" y="15"/>
                    <a:pt x="28" y="2"/>
                  </a:cubicBezTo>
                  <a:cubicBezTo>
                    <a:pt x="26" y="1"/>
                    <a:pt x="23" y="1"/>
                    <a:pt x="21" y="1"/>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4" name="Freeform 521">
              <a:extLst>
                <a:ext uri="{FF2B5EF4-FFF2-40B4-BE49-F238E27FC236}">
                  <a16:creationId xmlns:a16="http://schemas.microsoft.com/office/drawing/2014/main" id="{44D991E5-7BEC-3F05-6B71-7022164726FB}"/>
                </a:ext>
              </a:extLst>
            </p:cNvPr>
            <p:cNvSpPr>
              <a:spLocks/>
            </p:cNvSpPr>
            <p:nvPr/>
          </p:nvSpPr>
          <p:spPr bwMode="auto">
            <a:xfrm>
              <a:off x="8375560" y="4359170"/>
              <a:ext cx="135633" cy="197851"/>
            </a:xfrm>
            <a:custGeom>
              <a:avLst/>
              <a:gdLst>
                <a:gd name="T0" fmla="*/ 0 w 81"/>
                <a:gd name="T1" fmla="*/ 0 h 119"/>
                <a:gd name="T2" fmla="*/ 3 w 81"/>
                <a:gd name="T3" fmla="*/ 119 h 119"/>
                <a:gd name="T4" fmla="*/ 81 w 81"/>
                <a:gd name="T5" fmla="*/ 114 h 119"/>
                <a:gd name="T6" fmla="*/ 56 w 81"/>
                <a:gd name="T7" fmla="*/ 0 h 119"/>
                <a:gd name="T8" fmla="*/ 0 w 81"/>
                <a:gd name="T9" fmla="*/ 0 h 119"/>
              </a:gdLst>
              <a:ahLst/>
              <a:cxnLst>
                <a:cxn ang="0">
                  <a:pos x="T0" y="T1"/>
                </a:cxn>
                <a:cxn ang="0">
                  <a:pos x="T2" y="T3"/>
                </a:cxn>
                <a:cxn ang="0">
                  <a:pos x="T4" y="T5"/>
                </a:cxn>
                <a:cxn ang="0">
                  <a:pos x="T6" y="T7"/>
                </a:cxn>
                <a:cxn ang="0">
                  <a:pos x="T8" y="T9"/>
                </a:cxn>
              </a:cxnLst>
              <a:rect l="0" t="0" r="r" b="b"/>
              <a:pathLst>
                <a:path w="81" h="119">
                  <a:moveTo>
                    <a:pt x="0" y="0"/>
                  </a:moveTo>
                  <a:cubicBezTo>
                    <a:pt x="1" y="39"/>
                    <a:pt x="2" y="79"/>
                    <a:pt x="3" y="119"/>
                  </a:cubicBezTo>
                  <a:cubicBezTo>
                    <a:pt x="29" y="118"/>
                    <a:pt x="56" y="117"/>
                    <a:pt x="81" y="114"/>
                  </a:cubicBezTo>
                  <a:cubicBezTo>
                    <a:pt x="73" y="76"/>
                    <a:pt x="64" y="37"/>
                    <a:pt x="56" y="0"/>
                  </a:cubicBezTo>
                  <a:cubicBezTo>
                    <a:pt x="38" y="0"/>
                    <a:pt x="19" y="0"/>
                    <a:pt x="0" y="0"/>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5" name="Freeform 522">
              <a:extLst>
                <a:ext uri="{FF2B5EF4-FFF2-40B4-BE49-F238E27FC236}">
                  <a16:creationId xmlns:a16="http://schemas.microsoft.com/office/drawing/2014/main" id="{B0FD3637-CE0A-2B62-4FBE-6EEB96AB3CB4}"/>
                </a:ext>
              </a:extLst>
            </p:cNvPr>
            <p:cNvSpPr>
              <a:spLocks/>
            </p:cNvSpPr>
            <p:nvPr/>
          </p:nvSpPr>
          <p:spPr bwMode="auto">
            <a:xfrm>
              <a:off x="7699885" y="1676378"/>
              <a:ext cx="756558" cy="698074"/>
            </a:xfrm>
            <a:custGeom>
              <a:avLst/>
              <a:gdLst>
                <a:gd name="T0" fmla="*/ 372 w 453"/>
                <a:gd name="T1" fmla="*/ 96 h 418"/>
                <a:gd name="T2" fmla="*/ 376 w 453"/>
                <a:gd name="T3" fmla="*/ 100 h 418"/>
                <a:gd name="T4" fmla="*/ 376 w 453"/>
                <a:gd name="T5" fmla="*/ 418 h 418"/>
                <a:gd name="T6" fmla="*/ 424 w 453"/>
                <a:gd name="T7" fmla="*/ 411 h 418"/>
                <a:gd name="T8" fmla="*/ 429 w 453"/>
                <a:gd name="T9" fmla="*/ 407 h 418"/>
                <a:gd name="T10" fmla="*/ 437 w 453"/>
                <a:gd name="T11" fmla="*/ 402 h 418"/>
                <a:gd name="T12" fmla="*/ 443 w 453"/>
                <a:gd name="T13" fmla="*/ 190 h 418"/>
                <a:gd name="T14" fmla="*/ 444 w 453"/>
                <a:gd name="T15" fmla="*/ 123 h 418"/>
                <a:gd name="T16" fmla="*/ 450 w 453"/>
                <a:gd name="T17" fmla="*/ 122 h 418"/>
                <a:gd name="T18" fmla="*/ 453 w 453"/>
                <a:gd name="T19" fmla="*/ 98 h 418"/>
                <a:gd name="T20" fmla="*/ 453 w 453"/>
                <a:gd name="T21" fmla="*/ 2 h 418"/>
                <a:gd name="T22" fmla="*/ 396 w 453"/>
                <a:gd name="T23" fmla="*/ 0 h 418"/>
                <a:gd name="T24" fmla="*/ 0 w 453"/>
                <a:gd name="T25" fmla="*/ 96 h 418"/>
                <a:gd name="T26" fmla="*/ 320 w 453"/>
                <a:gd name="T27" fmla="*/ 96 h 418"/>
                <a:gd name="T28" fmla="*/ 372 w 453"/>
                <a:gd name="T29" fmla="*/ 96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3" h="418">
                  <a:moveTo>
                    <a:pt x="372" y="96"/>
                  </a:moveTo>
                  <a:cubicBezTo>
                    <a:pt x="375" y="96"/>
                    <a:pt x="376" y="98"/>
                    <a:pt x="376" y="100"/>
                  </a:cubicBezTo>
                  <a:cubicBezTo>
                    <a:pt x="376" y="229"/>
                    <a:pt x="376" y="333"/>
                    <a:pt x="376" y="418"/>
                  </a:cubicBezTo>
                  <a:cubicBezTo>
                    <a:pt x="390" y="410"/>
                    <a:pt x="406" y="407"/>
                    <a:pt x="424" y="411"/>
                  </a:cubicBezTo>
                  <a:cubicBezTo>
                    <a:pt x="425" y="410"/>
                    <a:pt x="427" y="408"/>
                    <a:pt x="429" y="407"/>
                  </a:cubicBezTo>
                  <a:cubicBezTo>
                    <a:pt x="437" y="402"/>
                    <a:pt x="437" y="402"/>
                    <a:pt x="437" y="402"/>
                  </a:cubicBezTo>
                  <a:cubicBezTo>
                    <a:pt x="434" y="329"/>
                    <a:pt x="437" y="255"/>
                    <a:pt x="443" y="190"/>
                  </a:cubicBezTo>
                  <a:cubicBezTo>
                    <a:pt x="440" y="166"/>
                    <a:pt x="439" y="127"/>
                    <a:pt x="444" y="123"/>
                  </a:cubicBezTo>
                  <a:cubicBezTo>
                    <a:pt x="445" y="122"/>
                    <a:pt x="447" y="121"/>
                    <a:pt x="450" y="122"/>
                  </a:cubicBezTo>
                  <a:cubicBezTo>
                    <a:pt x="451" y="113"/>
                    <a:pt x="452" y="105"/>
                    <a:pt x="453" y="98"/>
                  </a:cubicBezTo>
                  <a:cubicBezTo>
                    <a:pt x="448" y="69"/>
                    <a:pt x="446" y="35"/>
                    <a:pt x="453" y="2"/>
                  </a:cubicBezTo>
                  <a:cubicBezTo>
                    <a:pt x="434" y="1"/>
                    <a:pt x="415" y="0"/>
                    <a:pt x="396" y="0"/>
                  </a:cubicBezTo>
                  <a:cubicBezTo>
                    <a:pt x="253" y="0"/>
                    <a:pt x="119" y="35"/>
                    <a:pt x="0" y="96"/>
                  </a:cubicBezTo>
                  <a:cubicBezTo>
                    <a:pt x="179" y="96"/>
                    <a:pt x="272" y="96"/>
                    <a:pt x="320" y="96"/>
                  </a:cubicBezTo>
                  <a:cubicBezTo>
                    <a:pt x="372" y="96"/>
                    <a:pt x="372" y="96"/>
                    <a:pt x="372" y="96"/>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6" name="Freeform 523">
              <a:extLst>
                <a:ext uri="{FF2B5EF4-FFF2-40B4-BE49-F238E27FC236}">
                  <a16:creationId xmlns:a16="http://schemas.microsoft.com/office/drawing/2014/main" id="{F94C4CDE-085C-6DBE-0211-123C0040E126}"/>
                </a:ext>
              </a:extLst>
            </p:cNvPr>
            <p:cNvSpPr>
              <a:spLocks/>
            </p:cNvSpPr>
            <p:nvPr/>
          </p:nvSpPr>
          <p:spPr bwMode="auto">
            <a:xfrm>
              <a:off x="8786191" y="4471162"/>
              <a:ext cx="68439" cy="23643"/>
            </a:xfrm>
            <a:custGeom>
              <a:avLst/>
              <a:gdLst>
                <a:gd name="T0" fmla="*/ 0 w 41"/>
                <a:gd name="T1" fmla="*/ 14 h 14"/>
                <a:gd name="T2" fmla="*/ 41 w 41"/>
                <a:gd name="T3" fmla="*/ 0 h 14"/>
                <a:gd name="T4" fmla="*/ 0 w 41"/>
                <a:gd name="T5" fmla="*/ 0 h 14"/>
                <a:gd name="T6" fmla="*/ 0 w 41"/>
                <a:gd name="T7" fmla="*/ 14 h 14"/>
              </a:gdLst>
              <a:ahLst/>
              <a:cxnLst>
                <a:cxn ang="0">
                  <a:pos x="T0" y="T1"/>
                </a:cxn>
                <a:cxn ang="0">
                  <a:pos x="T2" y="T3"/>
                </a:cxn>
                <a:cxn ang="0">
                  <a:pos x="T4" y="T5"/>
                </a:cxn>
                <a:cxn ang="0">
                  <a:pos x="T6" y="T7"/>
                </a:cxn>
              </a:cxnLst>
              <a:rect l="0" t="0" r="r" b="b"/>
              <a:pathLst>
                <a:path w="41" h="14">
                  <a:moveTo>
                    <a:pt x="0" y="14"/>
                  </a:moveTo>
                  <a:cubicBezTo>
                    <a:pt x="14" y="9"/>
                    <a:pt x="27" y="5"/>
                    <a:pt x="41" y="0"/>
                  </a:cubicBezTo>
                  <a:cubicBezTo>
                    <a:pt x="26" y="0"/>
                    <a:pt x="12" y="0"/>
                    <a:pt x="0" y="0"/>
                  </a:cubicBezTo>
                  <a:lnTo>
                    <a:pt x="0" y="14"/>
                  </a:lnTo>
                  <a:close/>
                </a:path>
              </a:pathLst>
            </a:custGeom>
            <a:solidFill>
              <a:srgbClr val="CCE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7" name="Freeform 524">
              <a:extLst>
                <a:ext uri="{FF2B5EF4-FFF2-40B4-BE49-F238E27FC236}">
                  <a16:creationId xmlns:a16="http://schemas.microsoft.com/office/drawing/2014/main" id="{540E9488-37F5-3932-5D65-04810FB9A4F5}"/>
                </a:ext>
              </a:extLst>
            </p:cNvPr>
            <p:cNvSpPr>
              <a:spLocks/>
            </p:cNvSpPr>
            <p:nvPr/>
          </p:nvSpPr>
          <p:spPr bwMode="auto">
            <a:xfrm>
              <a:off x="7959951" y="3666074"/>
              <a:ext cx="267533" cy="227715"/>
            </a:xfrm>
            <a:custGeom>
              <a:avLst/>
              <a:gdLst>
                <a:gd name="T0" fmla="*/ 160 w 160"/>
                <a:gd name="T1" fmla="*/ 0 h 136"/>
                <a:gd name="T2" fmla="*/ 59 w 160"/>
                <a:gd name="T3" fmla="*/ 0 h 136"/>
                <a:gd name="T4" fmla="*/ 0 w 160"/>
                <a:gd name="T5" fmla="*/ 11 h 136"/>
                <a:gd name="T6" fmla="*/ 18 w 160"/>
                <a:gd name="T7" fmla="*/ 136 h 136"/>
                <a:gd name="T8" fmla="*/ 24 w 160"/>
                <a:gd name="T9" fmla="*/ 97 h 136"/>
                <a:gd name="T10" fmla="*/ 160 w 160"/>
                <a:gd name="T11" fmla="*/ 0 h 136"/>
              </a:gdLst>
              <a:ahLst/>
              <a:cxnLst>
                <a:cxn ang="0">
                  <a:pos x="T0" y="T1"/>
                </a:cxn>
                <a:cxn ang="0">
                  <a:pos x="T2" y="T3"/>
                </a:cxn>
                <a:cxn ang="0">
                  <a:pos x="T4" y="T5"/>
                </a:cxn>
                <a:cxn ang="0">
                  <a:pos x="T6" y="T7"/>
                </a:cxn>
                <a:cxn ang="0">
                  <a:pos x="T8" y="T9"/>
                </a:cxn>
                <a:cxn ang="0">
                  <a:pos x="T10" y="T11"/>
                </a:cxn>
              </a:cxnLst>
              <a:rect l="0" t="0" r="r" b="b"/>
              <a:pathLst>
                <a:path w="160" h="136">
                  <a:moveTo>
                    <a:pt x="160" y="0"/>
                  </a:moveTo>
                  <a:cubicBezTo>
                    <a:pt x="59" y="0"/>
                    <a:pt x="59" y="0"/>
                    <a:pt x="59" y="0"/>
                  </a:cubicBezTo>
                  <a:cubicBezTo>
                    <a:pt x="26" y="0"/>
                    <a:pt x="7" y="7"/>
                    <a:pt x="0" y="11"/>
                  </a:cubicBezTo>
                  <a:cubicBezTo>
                    <a:pt x="7" y="58"/>
                    <a:pt x="13" y="100"/>
                    <a:pt x="18" y="136"/>
                  </a:cubicBezTo>
                  <a:cubicBezTo>
                    <a:pt x="19" y="124"/>
                    <a:pt x="21" y="111"/>
                    <a:pt x="24" y="97"/>
                  </a:cubicBezTo>
                  <a:cubicBezTo>
                    <a:pt x="24" y="97"/>
                    <a:pt x="21" y="41"/>
                    <a:pt x="160" y="0"/>
                  </a:cubicBezTo>
                  <a:close/>
                </a:path>
              </a:pathLst>
            </a:custGeom>
            <a:solidFill>
              <a:srgbClr val="CCE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8" name="Freeform 525">
              <a:extLst>
                <a:ext uri="{FF2B5EF4-FFF2-40B4-BE49-F238E27FC236}">
                  <a16:creationId xmlns:a16="http://schemas.microsoft.com/office/drawing/2014/main" id="{D50FA952-6AF6-2BEA-0537-B7E75E24020B}"/>
                </a:ext>
              </a:extLst>
            </p:cNvPr>
            <p:cNvSpPr>
              <a:spLocks/>
            </p:cNvSpPr>
            <p:nvPr/>
          </p:nvSpPr>
          <p:spPr bwMode="auto">
            <a:xfrm>
              <a:off x="8896938" y="4359170"/>
              <a:ext cx="192873" cy="94570"/>
            </a:xfrm>
            <a:custGeom>
              <a:avLst/>
              <a:gdLst>
                <a:gd name="T0" fmla="*/ 0 w 116"/>
                <a:gd name="T1" fmla="*/ 0 h 57"/>
                <a:gd name="T2" fmla="*/ 0 w 116"/>
                <a:gd name="T3" fmla="*/ 57 h 57"/>
                <a:gd name="T4" fmla="*/ 116 w 116"/>
                <a:gd name="T5" fmla="*/ 0 h 57"/>
                <a:gd name="T6" fmla="*/ 97 w 116"/>
                <a:gd name="T7" fmla="*/ 0 h 57"/>
                <a:gd name="T8" fmla="*/ 0 w 116"/>
                <a:gd name="T9" fmla="*/ 0 h 57"/>
              </a:gdLst>
              <a:ahLst/>
              <a:cxnLst>
                <a:cxn ang="0">
                  <a:pos x="T0" y="T1"/>
                </a:cxn>
                <a:cxn ang="0">
                  <a:pos x="T2" y="T3"/>
                </a:cxn>
                <a:cxn ang="0">
                  <a:pos x="T4" y="T5"/>
                </a:cxn>
                <a:cxn ang="0">
                  <a:pos x="T6" y="T7"/>
                </a:cxn>
                <a:cxn ang="0">
                  <a:pos x="T8" y="T9"/>
                </a:cxn>
              </a:cxnLst>
              <a:rect l="0" t="0" r="r" b="b"/>
              <a:pathLst>
                <a:path w="116" h="57">
                  <a:moveTo>
                    <a:pt x="0" y="0"/>
                  </a:moveTo>
                  <a:cubicBezTo>
                    <a:pt x="0" y="32"/>
                    <a:pt x="0" y="49"/>
                    <a:pt x="0" y="57"/>
                  </a:cubicBezTo>
                  <a:cubicBezTo>
                    <a:pt x="40" y="41"/>
                    <a:pt x="79" y="22"/>
                    <a:pt x="116" y="0"/>
                  </a:cubicBezTo>
                  <a:cubicBezTo>
                    <a:pt x="110" y="0"/>
                    <a:pt x="104" y="0"/>
                    <a:pt x="97" y="0"/>
                  </a:cubicBezTo>
                  <a:cubicBezTo>
                    <a:pt x="67" y="0"/>
                    <a:pt x="35" y="0"/>
                    <a:pt x="0" y="0"/>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9" name="Freeform 526">
              <a:extLst>
                <a:ext uri="{FF2B5EF4-FFF2-40B4-BE49-F238E27FC236}">
                  <a16:creationId xmlns:a16="http://schemas.microsoft.com/office/drawing/2014/main" id="{FBD2A77E-4126-0524-139A-20B843949190}"/>
                </a:ext>
              </a:extLst>
            </p:cNvPr>
            <p:cNvSpPr>
              <a:spLocks/>
            </p:cNvSpPr>
            <p:nvPr/>
          </p:nvSpPr>
          <p:spPr bwMode="auto">
            <a:xfrm>
              <a:off x="8075675" y="3247977"/>
              <a:ext cx="55995" cy="44796"/>
            </a:xfrm>
            <a:custGeom>
              <a:avLst/>
              <a:gdLst>
                <a:gd name="T0" fmla="*/ 2 w 34"/>
                <a:gd name="T1" fmla="*/ 0 h 27"/>
                <a:gd name="T2" fmla="*/ 0 w 34"/>
                <a:gd name="T3" fmla="*/ 14 h 27"/>
                <a:gd name="T4" fmla="*/ 0 w 34"/>
                <a:gd name="T5" fmla="*/ 27 h 27"/>
                <a:gd name="T6" fmla="*/ 34 w 34"/>
                <a:gd name="T7" fmla="*/ 27 h 27"/>
                <a:gd name="T8" fmla="*/ 28 w 34"/>
                <a:gd name="T9" fmla="*/ 14 h 27"/>
                <a:gd name="T10" fmla="*/ 2 w 34"/>
                <a:gd name="T11" fmla="*/ 0 h 27"/>
              </a:gdLst>
              <a:ahLst/>
              <a:cxnLst>
                <a:cxn ang="0">
                  <a:pos x="T0" y="T1"/>
                </a:cxn>
                <a:cxn ang="0">
                  <a:pos x="T2" y="T3"/>
                </a:cxn>
                <a:cxn ang="0">
                  <a:pos x="T4" y="T5"/>
                </a:cxn>
                <a:cxn ang="0">
                  <a:pos x="T6" y="T7"/>
                </a:cxn>
                <a:cxn ang="0">
                  <a:pos x="T8" y="T9"/>
                </a:cxn>
                <a:cxn ang="0">
                  <a:pos x="T10" y="T11"/>
                </a:cxn>
              </a:cxnLst>
              <a:rect l="0" t="0" r="r" b="b"/>
              <a:pathLst>
                <a:path w="34" h="27">
                  <a:moveTo>
                    <a:pt x="2" y="0"/>
                  </a:moveTo>
                  <a:cubicBezTo>
                    <a:pt x="1" y="6"/>
                    <a:pt x="1" y="11"/>
                    <a:pt x="0" y="14"/>
                  </a:cubicBezTo>
                  <a:cubicBezTo>
                    <a:pt x="0" y="18"/>
                    <a:pt x="0" y="23"/>
                    <a:pt x="0" y="27"/>
                  </a:cubicBezTo>
                  <a:cubicBezTo>
                    <a:pt x="11" y="27"/>
                    <a:pt x="23" y="27"/>
                    <a:pt x="34" y="27"/>
                  </a:cubicBezTo>
                  <a:cubicBezTo>
                    <a:pt x="32" y="23"/>
                    <a:pt x="30" y="19"/>
                    <a:pt x="28" y="14"/>
                  </a:cubicBezTo>
                  <a:cubicBezTo>
                    <a:pt x="19" y="14"/>
                    <a:pt x="10" y="10"/>
                    <a:pt x="2" y="0"/>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0" name="Freeform 527">
              <a:extLst>
                <a:ext uri="{FF2B5EF4-FFF2-40B4-BE49-F238E27FC236}">
                  <a16:creationId xmlns:a16="http://schemas.microsoft.com/office/drawing/2014/main" id="{BDD4AEDF-EF47-161D-2D59-9D54AB936825}"/>
                </a:ext>
              </a:extLst>
            </p:cNvPr>
            <p:cNvSpPr>
              <a:spLocks/>
            </p:cNvSpPr>
            <p:nvPr/>
          </p:nvSpPr>
          <p:spPr bwMode="auto">
            <a:xfrm>
              <a:off x="9547726" y="3460758"/>
              <a:ext cx="211538" cy="215271"/>
            </a:xfrm>
            <a:custGeom>
              <a:avLst/>
              <a:gdLst>
                <a:gd name="T0" fmla="*/ 0 w 127"/>
                <a:gd name="T1" fmla="*/ 90 h 129"/>
                <a:gd name="T2" fmla="*/ 79 w 127"/>
                <a:gd name="T3" fmla="*/ 115 h 129"/>
                <a:gd name="T4" fmla="*/ 85 w 127"/>
                <a:gd name="T5" fmla="*/ 129 h 129"/>
                <a:gd name="T6" fmla="*/ 127 w 127"/>
                <a:gd name="T7" fmla="*/ 0 h 129"/>
                <a:gd name="T8" fmla="*/ 0 w 127"/>
                <a:gd name="T9" fmla="*/ 0 h 129"/>
                <a:gd name="T10" fmla="*/ 0 w 127"/>
                <a:gd name="T11" fmla="*/ 90 h 129"/>
              </a:gdLst>
              <a:ahLst/>
              <a:cxnLst>
                <a:cxn ang="0">
                  <a:pos x="T0" y="T1"/>
                </a:cxn>
                <a:cxn ang="0">
                  <a:pos x="T2" y="T3"/>
                </a:cxn>
                <a:cxn ang="0">
                  <a:pos x="T4" y="T5"/>
                </a:cxn>
                <a:cxn ang="0">
                  <a:pos x="T6" y="T7"/>
                </a:cxn>
                <a:cxn ang="0">
                  <a:pos x="T8" y="T9"/>
                </a:cxn>
                <a:cxn ang="0">
                  <a:pos x="T10" y="T11"/>
                </a:cxn>
              </a:cxnLst>
              <a:rect l="0" t="0" r="r" b="b"/>
              <a:pathLst>
                <a:path w="127" h="129">
                  <a:moveTo>
                    <a:pt x="0" y="90"/>
                  </a:moveTo>
                  <a:cubicBezTo>
                    <a:pt x="33" y="92"/>
                    <a:pt x="67" y="99"/>
                    <a:pt x="79" y="115"/>
                  </a:cubicBezTo>
                  <a:cubicBezTo>
                    <a:pt x="82" y="119"/>
                    <a:pt x="84" y="124"/>
                    <a:pt x="85" y="129"/>
                  </a:cubicBezTo>
                  <a:cubicBezTo>
                    <a:pt x="102" y="87"/>
                    <a:pt x="116" y="44"/>
                    <a:pt x="127" y="0"/>
                  </a:cubicBezTo>
                  <a:cubicBezTo>
                    <a:pt x="84" y="0"/>
                    <a:pt x="41" y="0"/>
                    <a:pt x="0" y="0"/>
                  </a:cubicBezTo>
                  <a:cubicBezTo>
                    <a:pt x="0" y="29"/>
                    <a:pt x="0" y="59"/>
                    <a:pt x="0" y="90"/>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1" name="Freeform 528">
              <a:extLst>
                <a:ext uri="{FF2B5EF4-FFF2-40B4-BE49-F238E27FC236}">
                  <a16:creationId xmlns:a16="http://schemas.microsoft.com/office/drawing/2014/main" id="{213048F2-E553-3E9F-5D75-6A489BDFFD1A}"/>
                </a:ext>
              </a:extLst>
            </p:cNvPr>
            <p:cNvSpPr>
              <a:spLocks/>
            </p:cNvSpPr>
            <p:nvPr/>
          </p:nvSpPr>
          <p:spPr bwMode="auto">
            <a:xfrm>
              <a:off x="6961993" y="3460758"/>
              <a:ext cx="1445920" cy="1071376"/>
            </a:xfrm>
            <a:custGeom>
              <a:avLst/>
              <a:gdLst>
                <a:gd name="T0" fmla="*/ 0 w 866"/>
                <a:gd name="T1" fmla="*/ 0 h 642"/>
                <a:gd name="T2" fmla="*/ 77 w 866"/>
                <a:gd name="T3" fmla="*/ 201 h 642"/>
                <a:gd name="T4" fmla="*/ 173 w 866"/>
                <a:gd name="T5" fmla="*/ 201 h 642"/>
                <a:gd name="T6" fmla="*/ 176 w 866"/>
                <a:gd name="T7" fmla="*/ 204 h 642"/>
                <a:gd name="T8" fmla="*/ 176 w 866"/>
                <a:gd name="T9" fmla="*/ 347 h 642"/>
                <a:gd name="T10" fmla="*/ 678 w 866"/>
                <a:gd name="T11" fmla="*/ 642 h 642"/>
                <a:gd name="T12" fmla="*/ 656 w 866"/>
                <a:gd name="T13" fmla="*/ 552 h 642"/>
                <a:gd name="T14" fmla="*/ 624 w 866"/>
                <a:gd name="T15" fmla="*/ 538 h 642"/>
                <a:gd name="T16" fmla="*/ 501 w 866"/>
                <a:gd name="T17" fmla="*/ 538 h 642"/>
                <a:gd name="T18" fmla="*/ 500 w 866"/>
                <a:gd name="T19" fmla="*/ 537 h 642"/>
                <a:gd name="T20" fmla="*/ 500 w 866"/>
                <a:gd name="T21" fmla="*/ 386 h 642"/>
                <a:gd name="T22" fmla="*/ 501 w 866"/>
                <a:gd name="T23" fmla="*/ 385 h 642"/>
                <a:gd name="T24" fmla="*/ 600 w 866"/>
                <a:gd name="T25" fmla="*/ 385 h 642"/>
                <a:gd name="T26" fmla="*/ 564 w 866"/>
                <a:gd name="T27" fmla="*/ 134 h 642"/>
                <a:gd name="T28" fmla="*/ 571 w 866"/>
                <a:gd name="T29" fmla="*/ 113 h 642"/>
                <a:gd name="T30" fmla="*/ 657 w 866"/>
                <a:gd name="T31" fmla="*/ 89 h 642"/>
                <a:gd name="T32" fmla="*/ 799 w 866"/>
                <a:gd name="T33" fmla="*/ 89 h 642"/>
                <a:gd name="T34" fmla="*/ 838 w 866"/>
                <a:gd name="T35" fmla="*/ 92 h 642"/>
                <a:gd name="T36" fmla="*/ 866 w 866"/>
                <a:gd name="T37" fmla="*/ 0 h 642"/>
                <a:gd name="T38" fmla="*/ 0 w 866"/>
                <a:gd name="T39"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6" h="642">
                  <a:moveTo>
                    <a:pt x="0" y="0"/>
                  </a:moveTo>
                  <a:cubicBezTo>
                    <a:pt x="17" y="71"/>
                    <a:pt x="43" y="138"/>
                    <a:pt x="77" y="201"/>
                  </a:cubicBezTo>
                  <a:cubicBezTo>
                    <a:pt x="173" y="201"/>
                    <a:pt x="173" y="201"/>
                    <a:pt x="173" y="201"/>
                  </a:cubicBezTo>
                  <a:cubicBezTo>
                    <a:pt x="175" y="201"/>
                    <a:pt x="176" y="202"/>
                    <a:pt x="176" y="204"/>
                  </a:cubicBezTo>
                  <a:cubicBezTo>
                    <a:pt x="176" y="254"/>
                    <a:pt x="176" y="302"/>
                    <a:pt x="176" y="347"/>
                  </a:cubicBezTo>
                  <a:cubicBezTo>
                    <a:pt x="302" y="497"/>
                    <a:pt x="478" y="604"/>
                    <a:pt x="678" y="642"/>
                  </a:cubicBezTo>
                  <a:cubicBezTo>
                    <a:pt x="670" y="613"/>
                    <a:pt x="663" y="583"/>
                    <a:pt x="656" y="552"/>
                  </a:cubicBezTo>
                  <a:cubicBezTo>
                    <a:pt x="640" y="550"/>
                    <a:pt x="629" y="546"/>
                    <a:pt x="624" y="538"/>
                  </a:cubicBezTo>
                  <a:cubicBezTo>
                    <a:pt x="585" y="538"/>
                    <a:pt x="544" y="538"/>
                    <a:pt x="501" y="538"/>
                  </a:cubicBezTo>
                  <a:cubicBezTo>
                    <a:pt x="501" y="538"/>
                    <a:pt x="500" y="538"/>
                    <a:pt x="500" y="537"/>
                  </a:cubicBezTo>
                  <a:cubicBezTo>
                    <a:pt x="500" y="537"/>
                    <a:pt x="500" y="537"/>
                    <a:pt x="500" y="386"/>
                  </a:cubicBezTo>
                  <a:cubicBezTo>
                    <a:pt x="500" y="385"/>
                    <a:pt x="501" y="385"/>
                    <a:pt x="501" y="385"/>
                  </a:cubicBezTo>
                  <a:cubicBezTo>
                    <a:pt x="501" y="385"/>
                    <a:pt x="501" y="385"/>
                    <a:pt x="600" y="385"/>
                  </a:cubicBezTo>
                  <a:cubicBezTo>
                    <a:pt x="564" y="134"/>
                    <a:pt x="564" y="134"/>
                    <a:pt x="564" y="134"/>
                  </a:cubicBezTo>
                  <a:cubicBezTo>
                    <a:pt x="563" y="127"/>
                    <a:pt x="565" y="119"/>
                    <a:pt x="571" y="113"/>
                  </a:cubicBezTo>
                  <a:cubicBezTo>
                    <a:pt x="586" y="95"/>
                    <a:pt x="625" y="89"/>
                    <a:pt x="657" y="89"/>
                  </a:cubicBezTo>
                  <a:cubicBezTo>
                    <a:pt x="799" y="89"/>
                    <a:pt x="799" y="89"/>
                    <a:pt x="799" y="89"/>
                  </a:cubicBezTo>
                  <a:cubicBezTo>
                    <a:pt x="812" y="89"/>
                    <a:pt x="825" y="90"/>
                    <a:pt x="838" y="92"/>
                  </a:cubicBezTo>
                  <a:cubicBezTo>
                    <a:pt x="848" y="57"/>
                    <a:pt x="858" y="26"/>
                    <a:pt x="866" y="0"/>
                  </a:cubicBezTo>
                  <a:cubicBezTo>
                    <a:pt x="496" y="0"/>
                    <a:pt x="214" y="0"/>
                    <a:pt x="0" y="0"/>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2" name="Freeform 529">
              <a:extLst>
                <a:ext uri="{FF2B5EF4-FFF2-40B4-BE49-F238E27FC236}">
                  <a16:creationId xmlns:a16="http://schemas.microsoft.com/office/drawing/2014/main" id="{55B4E082-420A-45A5-E194-5362883669CE}"/>
                </a:ext>
              </a:extLst>
            </p:cNvPr>
            <p:cNvSpPr>
              <a:spLocks/>
            </p:cNvSpPr>
            <p:nvPr/>
          </p:nvSpPr>
          <p:spPr bwMode="auto">
            <a:xfrm>
              <a:off x="9537771" y="3668563"/>
              <a:ext cx="93326" cy="279977"/>
            </a:xfrm>
            <a:custGeom>
              <a:avLst/>
              <a:gdLst>
                <a:gd name="T0" fmla="*/ 0 w 56"/>
                <a:gd name="T1" fmla="*/ 168 h 168"/>
                <a:gd name="T2" fmla="*/ 31 w 56"/>
                <a:gd name="T3" fmla="*/ 120 h 168"/>
                <a:gd name="T4" fmla="*/ 56 w 56"/>
                <a:gd name="T5" fmla="*/ 10 h 168"/>
                <a:gd name="T6" fmla="*/ 6 w 56"/>
                <a:gd name="T7" fmla="*/ 0 h 168"/>
                <a:gd name="T8" fmla="*/ 0 w 56"/>
                <a:gd name="T9" fmla="*/ 168 h 168"/>
              </a:gdLst>
              <a:ahLst/>
              <a:cxnLst>
                <a:cxn ang="0">
                  <a:pos x="T0" y="T1"/>
                </a:cxn>
                <a:cxn ang="0">
                  <a:pos x="T2" y="T3"/>
                </a:cxn>
                <a:cxn ang="0">
                  <a:pos x="T4" y="T5"/>
                </a:cxn>
                <a:cxn ang="0">
                  <a:pos x="T6" y="T7"/>
                </a:cxn>
                <a:cxn ang="0">
                  <a:pos x="T8" y="T9"/>
                </a:cxn>
              </a:cxnLst>
              <a:rect l="0" t="0" r="r" b="b"/>
              <a:pathLst>
                <a:path w="56" h="168">
                  <a:moveTo>
                    <a:pt x="0" y="168"/>
                  </a:moveTo>
                  <a:cubicBezTo>
                    <a:pt x="11" y="153"/>
                    <a:pt x="21" y="137"/>
                    <a:pt x="31" y="120"/>
                  </a:cubicBezTo>
                  <a:cubicBezTo>
                    <a:pt x="56" y="10"/>
                    <a:pt x="56" y="10"/>
                    <a:pt x="56" y="10"/>
                  </a:cubicBezTo>
                  <a:cubicBezTo>
                    <a:pt x="49" y="6"/>
                    <a:pt x="31" y="1"/>
                    <a:pt x="6" y="0"/>
                  </a:cubicBezTo>
                  <a:cubicBezTo>
                    <a:pt x="5" y="54"/>
                    <a:pt x="3" y="111"/>
                    <a:pt x="0" y="168"/>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3" name="Freeform 530">
              <a:extLst>
                <a:ext uri="{FF2B5EF4-FFF2-40B4-BE49-F238E27FC236}">
                  <a16:creationId xmlns:a16="http://schemas.microsoft.com/office/drawing/2014/main" id="{8E15E5A9-37C5-BF88-0FAD-786222B577D5}"/>
                </a:ext>
              </a:extLst>
            </p:cNvPr>
            <p:cNvSpPr>
              <a:spLocks/>
            </p:cNvSpPr>
            <p:nvPr/>
          </p:nvSpPr>
          <p:spPr bwMode="auto">
            <a:xfrm>
              <a:off x="9718201" y="3122298"/>
              <a:ext cx="75905" cy="131900"/>
            </a:xfrm>
            <a:custGeom>
              <a:avLst/>
              <a:gdLst>
                <a:gd name="T0" fmla="*/ 0 w 46"/>
                <a:gd name="T1" fmla="*/ 6 h 79"/>
                <a:gd name="T2" fmla="*/ 0 w 46"/>
                <a:gd name="T3" fmla="*/ 79 h 79"/>
                <a:gd name="T4" fmla="*/ 19 w 46"/>
                <a:gd name="T5" fmla="*/ 78 h 79"/>
                <a:gd name="T6" fmla="*/ 45 w 46"/>
                <a:gd name="T7" fmla="*/ 41 h 79"/>
                <a:gd name="T8" fmla="*/ 27 w 46"/>
                <a:gd name="T9" fmla="*/ 3 h 79"/>
                <a:gd name="T10" fmla="*/ 0 w 46"/>
                <a:gd name="T11" fmla="*/ 6 h 79"/>
              </a:gdLst>
              <a:ahLst/>
              <a:cxnLst>
                <a:cxn ang="0">
                  <a:pos x="T0" y="T1"/>
                </a:cxn>
                <a:cxn ang="0">
                  <a:pos x="T2" y="T3"/>
                </a:cxn>
                <a:cxn ang="0">
                  <a:pos x="T4" y="T5"/>
                </a:cxn>
                <a:cxn ang="0">
                  <a:pos x="T6" y="T7"/>
                </a:cxn>
                <a:cxn ang="0">
                  <a:pos x="T8" y="T9"/>
                </a:cxn>
                <a:cxn ang="0">
                  <a:pos x="T10" y="T11"/>
                </a:cxn>
              </a:cxnLst>
              <a:rect l="0" t="0" r="r" b="b"/>
              <a:pathLst>
                <a:path w="46" h="79">
                  <a:moveTo>
                    <a:pt x="0" y="6"/>
                  </a:moveTo>
                  <a:cubicBezTo>
                    <a:pt x="0" y="23"/>
                    <a:pt x="0" y="47"/>
                    <a:pt x="0" y="79"/>
                  </a:cubicBezTo>
                  <a:cubicBezTo>
                    <a:pt x="5" y="79"/>
                    <a:pt x="11" y="79"/>
                    <a:pt x="19" y="78"/>
                  </a:cubicBezTo>
                  <a:cubicBezTo>
                    <a:pt x="36" y="76"/>
                    <a:pt x="44" y="56"/>
                    <a:pt x="45" y="41"/>
                  </a:cubicBezTo>
                  <a:cubicBezTo>
                    <a:pt x="46" y="22"/>
                    <a:pt x="38" y="5"/>
                    <a:pt x="27" y="3"/>
                  </a:cubicBezTo>
                  <a:cubicBezTo>
                    <a:pt x="17" y="0"/>
                    <a:pt x="7" y="2"/>
                    <a:pt x="0" y="6"/>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4" name="Freeform 531">
              <a:extLst>
                <a:ext uri="{FF2B5EF4-FFF2-40B4-BE49-F238E27FC236}">
                  <a16:creationId xmlns:a16="http://schemas.microsoft.com/office/drawing/2014/main" id="{A4CB430E-51D5-1A06-E0EF-6E123D580CBD}"/>
                </a:ext>
              </a:extLst>
            </p:cNvPr>
            <p:cNvSpPr>
              <a:spLocks/>
            </p:cNvSpPr>
            <p:nvPr/>
          </p:nvSpPr>
          <p:spPr bwMode="auto">
            <a:xfrm>
              <a:off x="8154068" y="2775129"/>
              <a:ext cx="226470" cy="517645"/>
            </a:xfrm>
            <a:custGeom>
              <a:avLst/>
              <a:gdLst>
                <a:gd name="T0" fmla="*/ 135 w 136"/>
                <a:gd name="T1" fmla="*/ 270 h 310"/>
                <a:gd name="T2" fmla="*/ 136 w 136"/>
                <a:gd name="T3" fmla="*/ 269 h 310"/>
                <a:gd name="T4" fmla="*/ 129 w 136"/>
                <a:gd name="T5" fmla="*/ 0 h 310"/>
                <a:gd name="T6" fmla="*/ 104 w 136"/>
                <a:gd name="T7" fmla="*/ 72 h 310"/>
                <a:gd name="T8" fmla="*/ 104 w 136"/>
                <a:gd name="T9" fmla="*/ 117 h 310"/>
                <a:gd name="T10" fmla="*/ 100 w 136"/>
                <a:gd name="T11" fmla="*/ 121 h 310"/>
                <a:gd name="T12" fmla="*/ 87 w 136"/>
                <a:gd name="T13" fmla="*/ 121 h 310"/>
                <a:gd name="T14" fmla="*/ 41 w 136"/>
                <a:gd name="T15" fmla="*/ 247 h 310"/>
                <a:gd name="T16" fmla="*/ 30 w 136"/>
                <a:gd name="T17" fmla="*/ 264 h 310"/>
                <a:gd name="T18" fmla="*/ 57 w 136"/>
                <a:gd name="T19" fmla="*/ 288 h 310"/>
                <a:gd name="T20" fmla="*/ 46 w 136"/>
                <a:gd name="T21" fmla="*/ 296 h 310"/>
                <a:gd name="T22" fmla="*/ 18 w 136"/>
                <a:gd name="T23" fmla="*/ 280 h 310"/>
                <a:gd name="T24" fmla="*/ 17 w 136"/>
                <a:gd name="T25" fmla="*/ 279 h 310"/>
                <a:gd name="T26" fmla="*/ 0 w 136"/>
                <a:gd name="T27" fmla="*/ 293 h 310"/>
                <a:gd name="T28" fmla="*/ 5 w 136"/>
                <a:gd name="T29" fmla="*/ 310 h 310"/>
                <a:gd name="T30" fmla="*/ 111 w 136"/>
                <a:gd name="T31" fmla="*/ 310 h 310"/>
                <a:gd name="T32" fmla="*/ 110 w 136"/>
                <a:gd name="T33" fmla="*/ 305 h 310"/>
                <a:gd name="T34" fmla="*/ 135 w 136"/>
                <a:gd name="T35" fmla="*/ 27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310">
                  <a:moveTo>
                    <a:pt x="135" y="270"/>
                  </a:moveTo>
                  <a:cubicBezTo>
                    <a:pt x="135" y="270"/>
                    <a:pt x="136" y="269"/>
                    <a:pt x="136" y="269"/>
                  </a:cubicBezTo>
                  <a:cubicBezTo>
                    <a:pt x="130" y="182"/>
                    <a:pt x="127" y="28"/>
                    <a:pt x="129" y="0"/>
                  </a:cubicBezTo>
                  <a:cubicBezTo>
                    <a:pt x="121" y="23"/>
                    <a:pt x="112" y="48"/>
                    <a:pt x="104" y="72"/>
                  </a:cubicBezTo>
                  <a:cubicBezTo>
                    <a:pt x="104" y="117"/>
                    <a:pt x="104" y="117"/>
                    <a:pt x="104" y="117"/>
                  </a:cubicBezTo>
                  <a:cubicBezTo>
                    <a:pt x="104" y="119"/>
                    <a:pt x="103" y="121"/>
                    <a:pt x="100" y="121"/>
                  </a:cubicBezTo>
                  <a:cubicBezTo>
                    <a:pt x="96" y="121"/>
                    <a:pt x="91" y="121"/>
                    <a:pt x="87" y="121"/>
                  </a:cubicBezTo>
                  <a:cubicBezTo>
                    <a:pt x="62" y="190"/>
                    <a:pt x="41" y="247"/>
                    <a:pt x="41" y="247"/>
                  </a:cubicBezTo>
                  <a:cubicBezTo>
                    <a:pt x="41" y="247"/>
                    <a:pt x="37" y="255"/>
                    <a:pt x="30" y="264"/>
                  </a:cubicBezTo>
                  <a:cubicBezTo>
                    <a:pt x="40" y="277"/>
                    <a:pt x="57" y="283"/>
                    <a:pt x="57" y="288"/>
                  </a:cubicBezTo>
                  <a:cubicBezTo>
                    <a:pt x="58" y="295"/>
                    <a:pt x="51" y="297"/>
                    <a:pt x="46" y="296"/>
                  </a:cubicBezTo>
                  <a:cubicBezTo>
                    <a:pt x="41" y="296"/>
                    <a:pt x="30" y="294"/>
                    <a:pt x="18" y="280"/>
                  </a:cubicBezTo>
                  <a:cubicBezTo>
                    <a:pt x="18" y="280"/>
                    <a:pt x="17" y="279"/>
                    <a:pt x="17" y="279"/>
                  </a:cubicBezTo>
                  <a:cubicBezTo>
                    <a:pt x="12" y="284"/>
                    <a:pt x="6" y="289"/>
                    <a:pt x="0" y="293"/>
                  </a:cubicBezTo>
                  <a:cubicBezTo>
                    <a:pt x="2" y="299"/>
                    <a:pt x="4" y="306"/>
                    <a:pt x="5" y="310"/>
                  </a:cubicBezTo>
                  <a:cubicBezTo>
                    <a:pt x="43" y="310"/>
                    <a:pt x="78" y="310"/>
                    <a:pt x="111" y="310"/>
                  </a:cubicBezTo>
                  <a:cubicBezTo>
                    <a:pt x="110" y="309"/>
                    <a:pt x="110" y="307"/>
                    <a:pt x="110" y="305"/>
                  </a:cubicBezTo>
                  <a:cubicBezTo>
                    <a:pt x="112" y="297"/>
                    <a:pt x="120" y="282"/>
                    <a:pt x="135" y="270"/>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5" name="Freeform 532">
              <a:extLst>
                <a:ext uri="{FF2B5EF4-FFF2-40B4-BE49-F238E27FC236}">
                  <a16:creationId xmlns:a16="http://schemas.microsoft.com/office/drawing/2014/main" id="{52472569-5C1F-AFAE-DC60-A5CF0A7D795C}"/>
                </a:ext>
              </a:extLst>
            </p:cNvPr>
            <p:cNvSpPr>
              <a:spLocks/>
            </p:cNvSpPr>
            <p:nvPr/>
          </p:nvSpPr>
          <p:spPr bwMode="auto">
            <a:xfrm>
              <a:off x="9713223" y="3267887"/>
              <a:ext cx="79638" cy="80882"/>
            </a:xfrm>
            <a:custGeom>
              <a:avLst/>
              <a:gdLst>
                <a:gd name="T0" fmla="*/ 3 w 48"/>
                <a:gd name="T1" fmla="*/ 12 h 49"/>
                <a:gd name="T2" fmla="*/ 3 w 48"/>
                <a:gd name="T3" fmla="*/ 47 h 49"/>
                <a:gd name="T4" fmla="*/ 0 w 48"/>
                <a:gd name="T5" fmla="*/ 49 h 49"/>
                <a:gd name="T6" fmla="*/ 42 w 48"/>
                <a:gd name="T7" fmla="*/ 49 h 49"/>
                <a:gd name="T8" fmla="*/ 48 w 48"/>
                <a:gd name="T9" fmla="*/ 0 h 49"/>
                <a:gd name="T10" fmla="*/ 24 w 48"/>
                <a:gd name="T11" fmla="*/ 11 h 49"/>
                <a:gd name="T12" fmla="*/ 3 w 48"/>
                <a:gd name="T13" fmla="*/ 12 h 49"/>
              </a:gdLst>
              <a:ahLst/>
              <a:cxnLst>
                <a:cxn ang="0">
                  <a:pos x="T0" y="T1"/>
                </a:cxn>
                <a:cxn ang="0">
                  <a:pos x="T2" y="T3"/>
                </a:cxn>
                <a:cxn ang="0">
                  <a:pos x="T4" y="T5"/>
                </a:cxn>
                <a:cxn ang="0">
                  <a:pos x="T6" y="T7"/>
                </a:cxn>
                <a:cxn ang="0">
                  <a:pos x="T8" y="T9"/>
                </a:cxn>
                <a:cxn ang="0">
                  <a:pos x="T10" y="T11"/>
                </a:cxn>
                <a:cxn ang="0">
                  <a:pos x="T12" y="T13"/>
                </a:cxn>
              </a:cxnLst>
              <a:rect l="0" t="0" r="r" b="b"/>
              <a:pathLst>
                <a:path w="48" h="49">
                  <a:moveTo>
                    <a:pt x="3" y="12"/>
                  </a:moveTo>
                  <a:cubicBezTo>
                    <a:pt x="3" y="23"/>
                    <a:pt x="3" y="34"/>
                    <a:pt x="3" y="47"/>
                  </a:cubicBezTo>
                  <a:cubicBezTo>
                    <a:pt x="3" y="48"/>
                    <a:pt x="2" y="49"/>
                    <a:pt x="0" y="49"/>
                  </a:cubicBezTo>
                  <a:cubicBezTo>
                    <a:pt x="14" y="49"/>
                    <a:pt x="28" y="49"/>
                    <a:pt x="42" y="49"/>
                  </a:cubicBezTo>
                  <a:cubicBezTo>
                    <a:pt x="44" y="33"/>
                    <a:pt x="47" y="17"/>
                    <a:pt x="48" y="0"/>
                  </a:cubicBezTo>
                  <a:cubicBezTo>
                    <a:pt x="42" y="6"/>
                    <a:pt x="33" y="10"/>
                    <a:pt x="24" y="11"/>
                  </a:cubicBezTo>
                  <a:cubicBezTo>
                    <a:pt x="16" y="12"/>
                    <a:pt x="9" y="12"/>
                    <a:pt x="3" y="12"/>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6" name="Freeform 533">
              <a:extLst>
                <a:ext uri="{FF2B5EF4-FFF2-40B4-BE49-F238E27FC236}">
                  <a16:creationId xmlns:a16="http://schemas.microsoft.com/office/drawing/2014/main" id="{60EFF822-3C6B-FAD5-3DAE-F1B0AF085D93}"/>
                </a:ext>
              </a:extLst>
            </p:cNvPr>
            <p:cNvSpPr>
              <a:spLocks/>
            </p:cNvSpPr>
            <p:nvPr/>
          </p:nvSpPr>
          <p:spPr bwMode="auto">
            <a:xfrm>
              <a:off x="8913114" y="1802056"/>
              <a:ext cx="888457" cy="1310289"/>
            </a:xfrm>
            <a:custGeom>
              <a:avLst/>
              <a:gdLst>
                <a:gd name="T0" fmla="*/ 482 w 532"/>
                <a:gd name="T1" fmla="*/ 748 h 785"/>
                <a:gd name="T2" fmla="*/ 482 w 532"/>
                <a:gd name="T3" fmla="*/ 775 h 785"/>
                <a:gd name="T4" fmla="*/ 514 w 532"/>
                <a:gd name="T5" fmla="*/ 774 h 785"/>
                <a:gd name="T6" fmla="*/ 532 w 532"/>
                <a:gd name="T7" fmla="*/ 785 h 785"/>
                <a:gd name="T8" fmla="*/ 532 w 532"/>
                <a:gd name="T9" fmla="*/ 768 h 785"/>
                <a:gd name="T10" fmla="*/ 532 w 532"/>
                <a:gd name="T11" fmla="*/ 764 h 785"/>
                <a:gd name="T12" fmla="*/ 531 w 532"/>
                <a:gd name="T13" fmla="*/ 744 h 785"/>
                <a:gd name="T14" fmla="*/ 531 w 532"/>
                <a:gd name="T15" fmla="*/ 742 h 785"/>
                <a:gd name="T16" fmla="*/ 530 w 532"/>
                <a:gd name="T17" fmla="*/ 724 h 785"/>
                <a:gd name="T18" fmla="*/ 529 w 532"/>
                <a:gd name="T19" fmla="*/ 720 h 785"/>
                <a:gd name="T20" fmla="*/ 528 w 532"/>
                <a:gd name="T21" fmla="*/ 701 h 785"/>
                <a:gd name="T22" fmla="*/ 527 w 532"/>
                <a:gd name="T23" fmla="*/ 697 h 785"/>
                <a:gd name="T24" fmla="*/ 525 w 532"/>
                <a:gd name="T25" fmla="*/ 681 h 785"/>
                <a:gd name="T26" fmla="*/ 525 w 532"/>
                <a:gd name="T27" fmla="*/ 677 h 785"/>
                <a:gd name="T28" fmla="*/ 522 w 532"/>
                <a:gd name="T29" fmla="*/ 658 h 785"/>
                <a:gd name="T30" fmla="*/ 522 w 532"/>
                <a:gd name="T31" fmla="*/ 654 h 785"/>
                <a:gd name="T32" fmla="*/ 519 w 532"/>
                <a:gd name="T33" fmla="*/ 637 h 785"/>
                <a:gd name="T34" fmla="*/ 518 w 532"/>
                <a:gd name="T35" fmla="*/ 634 h 785"/>
                <a:gd name="T36" fmla="*/ 515 w 532"/>
                <a:gd name="T37" fmla="*/ 616 h 785"/>
                <a:gd name="T38" fmla="*/ 514 w 532"/>
                <a:gd name="T39" fmla="*/ 611 h 785"/>
                <a:gd name="T40" fmla="*/ 510 w 532"/>
                <a:gd name="T41" fmla="*/ 594 h 785"/>
                <a:gd name="T42" fmla="*/ 510 w 532"/>
                <a:gd name="T43" fmla="*/ 593 h 785"/>
                <a:gd name="T44" fmla="*/ 505 w 532"/>
                <a:gd name="T45" fmla="*/ 575 h 785"/>
                <a:gd name="T46" fmla="*/ 504 w 532"/>
                <a:gd name="T47" fmla="*/ 570 h 785"/>
                <a:gd name="T48" fmla="*/ 499 w 532"/>
                <a:gd name="T49" fmla="*/ 552 h 785"/>
                <a:gd name="T50" fmla="*/ 499 w 532"/>
                <a:gd name="T51" fmla="*/ 550 h 785"/>
                <a:gd name="T52" fmla="*/ 494 w 532"/>
                <a:gd name="T53" fmla="*/ 534 h 785"/>
                <a:gd name="T54" fmla="*/ 493 w 532"/>
                <a:gd name="T55" fmla="*/ 530 h 785"/>
                <a:gd name="T56" fmla="*/ 487 w 532"/>
                <a:gd name="T57" fmla="*/ 512 h 785"/>
                <a:gd name="T58" fmla="*/ 486 w 532"/>
                <a:gd name="T59" fmla="*/ 509 h 785"/>
                <a:gd name="T60" fmla="*/ 480 w 532"/>
                <a:gd name="T61" fmla="*/ 493 h 785"/>
                <a:gd name="T62" fmla="*/ 479 w 532"/>
                <a:gd name="T63" fmla="*/ 490 h 785"/>
                <a:gd name="T64" fmla="*/ 473 w 532"/>
                <a:gd name="T65" fmla="*/ 472 h 785"/>
                <a:gd name="T66" fmla="*/ 472 w 532"/>
                <a:gd name="T67" fmla="*/ 470 h 785"/>
                <a:gd name="T68" fmla="*/ 464 w 532"/>
                <a:gd name="T69" fmla="*/ 452 h 785"/>
                <a:gd name="T70" fmla="*/ 464 w 532"/>
                <a:gd name="T71" fmla="*/ 452 h 785"/>
                <a:gd name="T72" fmla="*/ 456 w 532"/>
                <a:gd name="T73" fmla="*/ 433 h 785"/>
                <a:gd name="T74" fmla="*/ 455 w 532"/>
                <a:gd name="T75" fmla="*/ 432 h 785"/>
                <a:gd name="T76" fmla="*/ 438 w 532"/>
                <a:gd name="T77" fmla="*/ 395 h 785"/>
                <a:gd name="T78" fmla="*/ 438 w 532"/>
                <a:gd name="T79" fmla="*/ 395 h 785"/>
                <a:gd name="T80" fmla="*/ 23 w 532"/>
                <a:gd name="T81" fmla="*/ 0 h 785"/>
                <a:gd name="T82" fmla="*/ 10 w 532"/>
                <a:gd name="T83" fmla="*/ 50 h 785"/>
                <a:gd name="T84" fmla="*/ 35 w 532"/>
                <a:gd name="T85" fmla="*/ 47 h 785"/>
                <a:gd name="T86" fmla="*/ 32 w 532"/>
                <a:gd name="T87" fmla="*/ 132 h 785"/>
                <a:gd name="T88" fmla="*/ 0 w 532"/>
                <a:gd name="T89" fmla="*/ 145 h 785"/>
                <a:gd name="T90" fmla="*/ 22 w 532"/>
                <a:gd name="T91" fmla="*/ 229 h 785"/>
                <a:gd name="T92" fmla="*/ 37 w 532"/>
                <a:gd name="T93" fmla="*/ 297 h 785"/>
                <a:gd name="T94" fmla="*/ 273 w 532"/>
                <a:gd name="T95" fmla="*/ 297 h 785"/>
                <a:gd name="T96" fmla="*/ 330 w 532"/>
                <a:gd name="T97" fmla="*/ 352 h 785"/>
                <a:gd name="T98" fmla="*/ 371 w 532"/>
                <a:gd name="T99" fmla="*/ 747 h 785"/>
                <a:gd name="T100" fmla="*/ 480 w 532"/>
                <a:gd name="T101" fmla="*/ 747 h 785"/>
                <a:gd name="T102" fmla="*/ 482 w 532"/>
                <a:gd name="T103" fmla="*/ 748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2" h="785">
                  <a:moveTo>
                    <a:pt x="482" y="748"/>
                  </a:moveTo>
                  <a:cubicBezTo>
                    <a:pt x="482" y="748"/>
                    <a:pt x="482" y="748"/>
                    <a:pt x="482" y="775"/>
                  </a:cubicBezTo>
                  <a:cubicBezTo>
                    <a:pt x="491" y="772"/>
                    <a:pt x="502" y="771"/>
                    <a:pt x="514" y="774"/>
                  </a:cubicBezTo>
                  <a:cubicBezTo>
                    <a:pt x="521" y="776"/>
                    <a:pt x="527" y="780"/>
                    <a:pt x="532" y="785"/>
                  </a:cubicBezTo>
                  <a:cubicBezTo>
                    <a:pt x="532" y="779"/>
                    <a:pt x="532" y="774"/>
                    <a:pt x="532" y="768"/>
                  </a:cubicBezTo>
                  <a:cubicBezTo>
                    <a:pt x="532" y="767"/>
                    <a:pt x="532" y="765"/>
                    <a:pt x="532" y="764"/>
                  </a:cubicBezTo>
                  <a:cubicBezTo>
                    <a:pt x="531" y="757"/>
                    <a:pt x="531" y="751"/>
                    <a:pt x="531" y="744"/>
                  </a:cubicBezTo>
                  <a:cubicBezTo>
                    <a:pt x="531" y="743"/>
                    <a:pt x="531" y="743"/>
                    <a:pt x="531" y="742"/>
                  </a:cubicBezTo>
                  <a:cubicBezTo>
                    <a:pt x="530" y="736"/>
                    <a:pt x="530" y="730"/>
                    <a:pt x="530" y="724"/>
                  </a:cubicBezTo>
                  <a:cubicBezTo>
                    <a:pt x="530" y="723"/>
                    <a:pt x="529" y="721"/>
                    <a:pt x="529" y="720"/>
                  </a:cubicBezTo>
                  <a:cubicBezTo>
                    <a:pt x="529" y="713"/>
                    <a:pt x="528" y="707"/>
                    <a:pt x="528" y="701"/>
                  </a:cubicBezTo>
                  <a:cubicBezTo>
                    <a:pt x="528" y="700"/>
                    <a:pt x="527" y="698"/>
                    <a:pt x="527" y="697"/>
                  </a:cubicBezTo>
                  <a:cubicBezTo>
                    <a:pt x="527" y="692"/>
                    <a:pt x="526" y="686"/>
                    <a:pt x="525" y="681"/>
                  </a:cubicBezTo>
                  <a:cubicBezTo>
                    <a:pt x="525" y="679"/>
                    <a:pt x="525" y="678"/>
                    <a:pt x="525" y="677"/>
                  </a:cubicBezTo>
                  <a:cubicBezTo>
                    <a:pt x="524" y="671"/>
                    <a:pt x="523" y="664"/>
                    <a:pt x="522" y="658"/>
                  </a:cubicBezTo>
                  <a:cubicBezTo>
                    <a:pt x="522" y="657"/>
                    <a:pt x="522" y="655"/>
                    <a:pt x="522" y="654"/>
                  </a:cubicBezTo>
                  <a:cubicBezTo>
                    <a:pt x="521" y="648"/>
                    <a:pt x="520" y="643"/>
                    <a:pt x="519" y="637"/>
                  </a:cubicBezTo>
                  <a:cubicBezTo>
                    <a:pt x="519" y="636"/>
                    <a:pt x="519" y="635"/>
                    <a:pt x="518" y="634"/>
                  </a:cubicBezTo>
                  <a:cubicBezTo>
                    <a:pt x="517" y="628"/>
                    <a:pt x="516" y="622"/>
                    <a:pt x="515" y="616"/>
                  </a:cubicBezTo>
                  <a:cubicBezTo>
                    <a:pt x="515" y="615"/>
                    <a:pt x="514" y="613"/>
                    <a:pt x="514" y="611"/>
                  </a:cubicBezTo>
                  <a:cubicBezTo>
                    <a:pt x="513" y="606"/>
                    <a:pt x="511" y="600"/>
                    <a:pt x="510" y="594"/>
                  </a:cubicBezTo>
                  <a:cubicBezTo>
                    <a:pt x="510" y="594"/>
                    <a:pt x="510" y="593"/>
                    <a:pt x="510" y="593"/>
                  </a:cubicBezTo>
                  <a:cubicBezTo>
                    <a:pt x="508" y="587"/>
                    <a:pt x="507" y="581"/>
                    <a:pt x="505" y="575"/>
                  </a:cubicBezTo>
                  <a:cubicBezTo>
                    <a:pt x="505" y="573"/>
                    <a:pt x="505" y="572"/>
                    <a:pt x="504" y="570"/>
                  </a:cubicBezTo>
                  <a:cubicBezTo>
                    <a:pt x="503" y="564"/>
                    <a:pt x="501" y="558"/>
                    <a:pt x="499" y="552"/>
                  </a:cubicBezTo>
                  <a:cubicBezTo>
                    <a:pt x="499" y="551"/>
                    <a:pt x="499" y="551"/>
                    <a:pt x="499" y="550"/>
                  </a:cubicBezTo>
                  <a:cubicBezTo>
                    <a:pt x="497" y="545"/>
                    <a:pt x="496" y="539"/>
                    <a:pt x="494" y="534"/>
                  </a:cubicBezTo>
                  <a:cubicBezTo>
                    <a:pt x="494" y="532"/>
                    <a:pt x="493" y="531"/>
                    <a:pt x="493" y="530"/>
                  </a:cubicBezTo>
                  <a:cubicBezTo>
                    <a:pt x="491" y="524"/>
                    <a:pt x="489" y="518"/>
                    <a:pt x="487" y="512"/>
                  </a:cubicBezTo>
                  <a:cubicBezTo>
                    <a:pt x="487" y="511"/>
                    <a:pt x="486" y="510"/>
                    <a:pt x="486" y="509"/>
                  </a:cubicBezTo>
                  <a:cubicBezTo>
                    <a:pt x="484" y="504"/>
                    <a:pt x="482" y="498"/>
                    <a:pt x="480" y="493"/>
                  </a:cubicBezTo>
                  <a:cubicBezTo>
                    <a:pt x="480" y="492"/>
                    <a:pt x="480" y="491"/>
                    <a:pt x="479" y="490"/>
                  </a:cubicBezTo>
                  <a:cubicBezTo>
                    <a:pt x="477" y="484"/>
                    <a:pt x="475" y="478"/>
                    <a:pt x="473" y="472"/>
                  </a:cubicBezTo>
                  <a:cubicBezTo>
                    <a:pt x="472" y="471"/>
                    <a:pt x="472" y="471"/>
                    <a:pt x="472" y="470"/>
                  </a:cubicBezTo>
                  <a:cubicBezTo>
                    <a:pt x="469" y="464"/>
                    <a:pt x="467" y="458"/>
                    <a:pt x="464" y="452"/>
                  </a:cubicBezTo>
                  <a:cubicBezTo>
                    <a:pt x="464" y="452"/>
                    <a:pt x="464" y="452"/>
                    <a:pt x="464" y="452"/>
                  </a:cubicBezTo>
                  <a:cubicBezTo>
                    <a:pt x="462" y="446"/>
                    <a:pt x="459" y="439"/>
                    <a:pt x="456" y="433"/>
                  </a:cubicBezTo>
                  <a:cubicBezTo>
                    <a:pt x="456" y="433"/>
                    <a:pt x="456" y="432"/>
                    <a:pt x="455" y="432"/>
                  </a:cubicBezTo>
                  <a:cubicBezTo>
                    <a:pt x="450" y="419"/>
                    <a:pt x="444" y="407"/>
                    <a:pt x="438" y="395"/>
                  </a:cubicBezTo>
                  <a:cubicBezTo>
                    <a:pt x="438" y="395"/>
                    <a:pt x="438" y="395"/>
                    <a:pt x="438" y="395"/>
                  </a:cubicBezTo>
                  <a:cubicBezTo>
                    <a:pt x="348" y="221"/>
                    <a:pt x="202" y="81"/>
                    <a:pt x="23" y="0"/>
                  </a:cubicBezTo>
                  <a:cubicBezTo>
                    <a:pt x="20" y="16"/>
                    <a:pt x="16" y="32"/>
                    <a:pt x="10" y="50"/>
                  </a:cubicBezTo>
                  <a:cubicBezTo>
                    <a:pt x="20" y="47"/>
                    <a:pt x="31" y="44"/>
                    <a:pt x="35" y="47"/>
                  </a:cubicBezTo>
                  <a:cubicBezTo>
                    <a:pt x="42" y="52"/>
                    <a:pt x="38" y="122"/>
                    <a:pt x="32" y="132"/>
                  </a:cubicBezTo>
                  <a:cubicBezTo>
                    <a:pt x="28" y="138"/>
                    <a:pt x="11" y="143"/>
                    <a:pt x="0" y="145"/>
                  </a:cubicBezTo>
                  <a:cubicBezTo>
                    <a:pt x="5" y="176"/>
                    <a:pt x="13" y="205"/>
                    <a:pt x="22" y="229"/>
                  </a:cubicBezTo>
                  <a:cubicBezTo>
                    <a:pt x="33" y="256"/>
                    <a:pt x="37" y="279"/>
                    <a:pt x="37" y="297"/>
                  </a:cubicBezTo>
                  <a:cubicBezTo>
                    <a:pt x="273" y="297"/>
                    <a:pt x="273" y="297"/>
                    <a:pt x="273" y="297"/>
                  </a:cubicBezTo>
                  <a:cubicBezTo>
                    <a:pt x="301" y="297"/>
                    <a:pt x="325" y="320"/>
                    <a:pt x="330" y="352"/>
                  </a:cubicBezTo>
                  <a:cubicBezTo>
                    <a:pt x="330" y="352"/>
                    <a:pt x="357" y="509"/>
                    <a:pt x="371" y="747"/>
                  </a:cubicBezTo>
                  <a:cubicBezTo>
                    <a:pt x="392" y="747"/>
                    <a:pt x="425" y="747"/>
                    <a:pt x="480" y="747"/>
                  </a:cubicBezTo>
                  <a:cubicBezTo>
                    <a:pt x="481" y="747"/>
                    <a:pt x="482" y="747"/>
                    <a:pt x="482" y="748"/>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7" name="Freeform 534">
              <a:extLst>
                <a:ext uri="{FF2B5EF4-FFF2-40B4-BE49-F238E27FC236}">
                  <a16:creationId xmlns:a16="http://schemas.microsoft.com/office/drawing/2014/main" id="{61E8B664-979B-CF75-6BDD-D5460202013C}"/>
                </a:ext>
              </a:extLst>
            </p:cNvPr>
            <p:cNvSpPr>
              <a:spLocks/>
            </p:cNvSpPr>
            <p:nvPr/>
          </p:nvSpPr>
          <p:spPr bwMode="auto">
            <a:xfrm>
              <a:off x="6920930" y="2976711"/>
              <a:ext cx="266289" cy="313573"/>
            </a:xfrm>
            <a:custGeom>
              <a:avLst/>
              <a:gdLst>
                <a:gd name="T0" fmla="*/ 160 w 160"/>
                <a:gd name="T1" fmla="*/ 174 h 188"/>
                <a:gd name="T2" fmla="*/ 160 w 160"/>
                <a:gd name="T3" fmla="*/ 0 h 188"/>
                <a:gd name="T4" fmla="*/ 4 w 160"/>
                <a:gd name="T5" fmla="*/ 0 h 188"/>
                <a:gd name="T6" fmla="*/ 0 w 160"/>
                <a:gd name="T7" fmla="*/ 84 h 188"/>
                <a:gd name="T8" fmla="*/ 6 w 160"/>
                <a:gd name="T9" fmla="*/ 188 h 188"/>
                <a:gd name="T10" fmla="*/ 41 w 160"/>
                <a:gd name="T11" fmla="*/ 174 h 188"/>
                <a:gd name="T12" fmla="*/ 160 w 160"/>
                <a:gd name="T13" fmla="*/ 174 h 188"/>
              </a:gdLst>
              <a:ahLst/>
              <a:cxnLst>
                <a:cxn ang="0">
                  <a:pos x="T0" y="T1"/>
                </a:cxn>
                <a:cxn ang="0">
                  <a:pos x="T2" y="T3"/>
                </a:cxn>
                <a:cxn ang="0">
                  <a:pos x="T4" y="T5"/>
                </a:cxn>
                <a:cxn ang="0">
                  <a:pos x="T6" y="T7"/>
                </a:cxn>
                <a:cxn ang="0">
                  <a:pos x="T8" y="T9"/>
                </a:cxn>
                <a:cxn ang="0">
                  <a:pos x="T10" y="T11"/>
                </a:cxn>
                <a:cxn ang="0">
                  <a:pos x="T12" y="T13"/>
                </a:cxn>
              </a:cxnLst>
              <a:rect l="0" t="0" r="r" b="b"/>
              <a:pathLst>
                <a:path w="160" h="188">
                  <a:moveTo>
                    <a:pt x="160" y="174"/>
                  </a:moveTo>
                  <a:cubicBezTo>
                    <a:pt x="160" y="160"/>
                    <a:pt x="160" y="120"/>
                    <a:pt x="160" y="0"/>
                  </a:cubicBezTo>
                  <a:cubicBezTo>
                    <a:pt x="97" y="0"/>
                    <a:pt x="46" y="0"/>
                    <a:pt x="4" y="0"/>
                  </a:cubicBezTo>
                  <a:cubicBezTo>
                    <a:pt x="1" y="28"/>
                    <a:pt x="0" y="56"/>
                    <a:pt x="0" y="84"/>
                  </a:cubicBezTo>
                  <a:cubicBezTo>
                    <a:pt x="0" y="119"/>
                    <a:pt x="2" y="154"/>
                    <a:pt x="6" y="188"/>
                  </a:cubicBezTo>
                  <a:cubicBezTo>
                    <a:pt x="15" y="180"/>
                    <a:pt x="27" y="174"/>
                    <a:pt x="41" y="174"/>
                  </a:cubicBezTo>
                  <a:cubicBezTo>
                    <a:pt x="84" y="174"/>
                    <a:pt x="124" y="174"/>
                    <a:pt x="160" y="174"/>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8" name="Freeform 535">
              <a:extLst>
                <a:ext uri="{FF2B5EF4-FFF2-40B4-BE49-F238E27FC236}">
                  <a16:creationId xmlns:a16="http://schemas.microsoft.com/office/drawing/2014/main" id="{D7F96CF1-7676-164E-79AE-A9C8470515A1}"/>
                </a:ext>
              </a:extLst>
            </p:cNvPr>
            <p:cNvSpPr>
              <a:spLocks/>
            </p:cNvSpPr>
            <p:nvPr/>
          </p:nvSpPr>
          <p:spPr bwMode="auto">
            <a:xfrm>
              <a:off x="7279299" y="2976711"/>
              <a:ext cx="150565" cy="149321"/>
            </a:xfrm>
            <a:custGeom>
              <a:avLst/>
              <a:gdLst>
                <a:gd name="T0" fmla="*/ 90 w 90"/>
                <a:gd name="T1" fmla="*/ 48 h 89"/>
                <a:gd name="T2" fmla="*/ 90 w 90"/>
                <a:gd name="T3" fmla="*/ 0 h 89"/>
                <a:gd name="T4" fmla="*/ 0 w 90"/>
                <a:gd name="T5" fmla="*/ 0 h 89"/>
                <a:gd name="T6" fmla="*/ 0 w 90"/>
                <a:gd name="T7" fmla="*/ 48 h 89"/>
                <a:gd name="T8" fmla="*/ 90 w 90"/>
                <a:gd name="T9" fmla="*/ 48 h 89"/>
              </a:gdLst>
              <a:ahLst/>
              <a:cxnLst>
                <a:cxn ang="0">
                  <a:pos x="T0" y="T1"/>
                </a:cxn>
                <a:cxn ang="0">
                  <a:pos x="T2" y="T3"/>
                </a:cxn>
                <a:cxn ang="0">
                  <a:pos x="T4" y="T5"/>
                </a:cxn>
                <a:cxn ang="0">
                  <a:pos x="T6" y="T7"/>
                </a:cxn>
                <a:cxn ang="0">
                  <a:pos x="T8" y="T9"/>
                </a:cxn>
              </a:cxnLst>
              <a:rect l="0" t="0" r="r" b="b"/>
              <a:pathLst>
                <a:path w="90" h="89">
                  <a:moveTo>
                    <a:pt x="90" y="48"/>
                  </a:moveTo>
                  <a:cubicBezTo>
                    <a:pt x="90" y="48"/>
                    <a:pt x="90" y="48"/>
                    <a:pt x="90" y="0"/>
                  </a:cubicBezTo>
                  <a:cubicBezTo>
                    <a:pt x="58" y="0"/>
                    <a:pt x="28" y="0"/>
                    <a:pt x="0" y="0"/>
                  </a:cubicBezTo>
                  <a:cubicBezTo>
                    <a:pt x="0" y="15"/>
                    <a:pt x="0" y="31"/>
                    <a:pt x="0" y="48"/>
                  </a:cubicBezTo>
                  <a:cubicBezTo>
                    <a:pt x="0" y="89"/>
                    <a:pt x="90" y="89"/>
                    <a:pt x="90" y="48"/>
                  </a:cubicBezTo>
                  <a:close/>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9" name="Freeform 536">
              <a:extLst>
                <a:ext uri="{FF2B5EF4-FFF2-40B4-BE49-F238E27FC236}">
                  <a16:creationId xmlns:a16="http://schemas.microsoft.com/office/drawing/2014/main" id="{AE1F99B1-D091-4836-B24F-A35C6491308D}"/>
                </a:ext>
              </a:extLst>
            </p:cNvPr>
            <p:cNvSpPr>
              <a:spLocks/>
            </p:cNvSpPr>
            <p:nvPr/>
          </p:nvSpPr>
          <p:spPr bwMode="auto">
            <a:xfrm>
              <a:off x="7091404" y="3796730"/>
              <a:ext cx="164252" cy="243890"/>
            </a:xfrm>
            <a:custGeom>
              <a:avLst/>
              <a:gdLst>
                <a:gd name="T0" fmla="*/ 96 w 99"/>
                <a:gd name="T1" fmla="*/ 0 h 146"/>
                <a:gd name="T2" fmla="*/ 0 w 99"/>
                <a:gd name="T3" fmla="*/ 0 h 146"/>
                <a:gd name="T4" fmla="*/ 99 w 99"/>
                <a:gd name="T5" fmla="*/ 146 h 146"/>
                <a:gd name="T6" fmla="*/ 99 w 99"/>
                <a:gd name="T7" fmla="*/ 3 h 146"/>
                <a:gd name="T8" fmla="*/ 96 w 99"/>
                <a:gd name="T9" fmla="*/ 0 h 146"/>
              </a:gdLst>
              <a:ahLst/>
              <a:cxnLst>
                <a:cxn ang="0">
                  <a:pos x="T0" y="T1"/>
                </a:cxn>
                <a:cxn ang="0">
                  <a:pos x="T2" y="T3"/>
                </a:cxn>
                <a:cxn ang="0">
                  <a:pos x="T4" y="T5"/>
                </a:cxn>
                <a:cxn ang="0">
                  <a:pos x="T6" y="T7"/>
                </a:cxn>
                <a:cxn ang="0">
                  <a:pos x="T8" y="T9"/>
                </a:cxn>
              </a:cxnLst>
              <a:rect l="0" t="0" r="r" b="b"/>
              <a:pathLst>
                <a:path w="99" h="146">
                  <a:moveTo>
                    <a:pt x="96" y="0"/>
                  </a:moveTo>
                  <a:cubicBezTo>
                    <a:pt x="96" y="0"/>
                    <a:pt x="96" y="0"/>
                    <a:pt x="0" y="0"/>
                  </a:cubicBezTo>
                  <a:cubicBezTo>
                    <a:pt x="28" y="52"/>
                    <a:pt x="61" y="101"/>
                    <a:pt x="99" y="146"/>
                  </a:cubicBezTo>
                  <a:cubicBezTo>
                    <a:pt x="99" y="101"/>
                    <a:pt x="99" y="53"/>
                    <a:pt x="99" y="3"/>
                  </a:cubicBezTo>
                  <a:cubicBezTo>
                    <a:pt x="99" y="1"/>
                    <a:pt x="98" y="0"/>
                    <a:pt x="96" y="0"/>
                  </a:cubicBezTo>
                  <a:close/>
                </a:path>
              </a:pathLst>
            </a:custGeom>
            <a:solidFill>
              <a:srgbClr val="708A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0" name="Freeform 537">
              <a:extLst>
                <a:ext uri="{FF2B5EF4-FFF2-40B4-BE49-F238E27FC236}">
                  <a16:creationId xmlns:a16="http://schemas.microsoft.com/office/drawing/2014/main" id="{F3B2AB52-E8FC-9CF6-9424-5E0FF998BE43}"/>
                </a:ext>
              </a:extLst>
            </p:cNvPr>
            <p:cNvSpPr>
              <a:spLocks/>
            </p:cNvSpPr>
            <p:nvPr/>
          </p:nvSpPr>
          <p:spPr bwMode="auto">
            <a:xfrm>
              <a:off x="8443999" y="1884182"/>
              <a:ext cx="52262" cy="154298"/>
            </a:xfrm>
            <a:custGeom>
              <a:avLst/>
              <a:gdLst>
                <a:gd name="T0" fmla="*/ 30 w 31"/>
                <a:gd name="T1" fmla="*/ 79 h 93"/>
                <a:gd name="T2" fmla="*/ 31 w 31"/>
                <a:gd name="T3" fmla="*/ 86 h 93"/>
                <a:gd name="T4" fmla="*/ 26 w 31"/>
                <a:gd name="T5" fmla="*/ 45 h 93"/>
                <a:gd name="T6" fmla="*/ 12 w 31"/>
                <a:gd name="T7" fmla="*/ 0 h 93"/>
                <a:gd name="T8" fmla="*/ 0 w 31"/>
                <a:gd name="T9" fmla="*/ 48 h 93"/>
                <a:gd name="T10" fmla="*/ 22 w 31"/>
                <a:gd name="T11" fmla="*/ 93 h 93"/>
                <a:gd name="T12" fmla="*/ 19 w 31"/>
                <a:gd name="T13" fmla="*/ 81 h 93"/>
                <a:gd name="T14" fmla="*/ 30 w 31"/>
                <a:gd name="T15" fmla="*/ 7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30" y="79"/>
                  </a:moveTo>
                  <a:cubicBezTo>
                    <a:pt x="30" y="81"/>
                    <a:pt x="31" y="84"/>
                    <a:pt x="31" y="86"/>
                  </a:cubicBezTo>
                  <a:cubicBezTo>
                    <a:pt x="30" y="78"/>
                    <a:pt x="29" y="65"/>
                    <a:pt x="26" y="45"/>
                  </a:cubicBezTo>
                  <a:cubicBezTo>
                    <a:pt x="22" y="36"/>
                    <a:pt x="17" y="20"/>
                    <a:pt x="12" y="0"/>
                  </a:cubicBezTo>
                  <a:cubicBezTo>
                    <a:pt x="7" y="8"/>
                    <a:pt x="0" y="24"/>
                    <a:pt x="0" y="48"/>
                  </a:cubicBezTo>
                  <a:cubicBezTo>
                    <a:pt x="0" y="73"/>
                    <a:pt x="12" y="87"/>
                    <a:pt x="22" y="93"/>
                  </a:cubicBezTo>
                  <a:cubicBezTo>
                    <a:pt x="19" y="81"/>
                    <a:pt x="19" y="81"/>
                    <a:pt x="19" y="81"/>
                  </a:cubicBezTo>
                  <a:cubicBezTo>
                    <a:pt x="30" y="79"/>
                    <a:pt x="30" y="79"/>
                    <a:pt x="30" y="79"/>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1" name="Freeform 538">
              <a:extLst>
                <a:ext uri="{FF2B5EF4-FFF2-40B4-BE49-F238E27FC236}">
                  <a16:creationId xmlns:a16="http://schemas.microsoft.com/office/drawing/2014/main" id="{2028363B-EE4F-8878-6B20-4B1A1DE1FC21}"/>
                </a:ext>
              </a:extLst>
            </p:cNvPr>
            <p:cNvSpPr>
              <a:spLocks/>
            </p:cNvSpPr>
            <p:nvPr/>
          </p:nvSpPr>
          <p:spPr bwMode="auto">
            <a:xfrm>
              <a:off x="8481330" y="2042213"/>
              <a:ext cx="63462" cy="80882"/>
            </a:xfrm>
            <a:custGeom>
              <a:avLst/>
              <a:gdLst>
                <a:gd name="T0" fmla="*/ 23 w 38"/>
                <a:gd name="T1" fmla="*/ 34 h 48"/>
                <a:gd name="T2" fmla="*/ 19 w 38"/>
                <a:gd name="T3" fmla="*/ 32 h 48"/>
                <a:gd name="T4" fmla="*/ 15 w 38"/>
                <a:gd name="T5" fmla="*/ 21 h 48"/>
                <a:gd name="T6" fmla="*/ 15 w 38"/>
                <a:gd name="T7" fmla="*/ 19 h 48"/>
                <a:gd name="T8" fmla="*/ 11 w 38"/>
                <a:gd name="T9" fmla="*/ 2 h 48"/>
                <a:gd name="T10" fmla="*/ 11 w 38"/>
                <a:gd name="T11" fmla="*/ 2 h 48"/>
                <a:gd name="T12" fmla="*/ 11 w 38"/>
                <a:gd name="T13" fmla="*/ 4 h 48"/>
                <a:gd name="T14" fmla="*/ 3 w 38"/>
                <a:gd name="T15" fmla="*/ 1 h 48"/>
                <a:gd name="T16" fmla="*/ 0 w 38"/>
                <a:gd name="T17" fmla="*/ 0 h 48"/>
                <a:gd name="T18" fmla="*/ 7 w 38"/>
                <a:gd name="T19" fmla="*/ 34 h 48"/>
                <a:gd name="T20" fmla="*/ 9 w 38"/>
                <a:gd name="T21" fmla="*/ 41 h 48"/>
                <a:gd name="T22" fmla="*/ 33 w 38"/>
                <a:gd name="T23" fmla="*/ 47 h 48"/>
                <a:gd name="T24" fmla="*/ 38 w 38"/>
                <a:gd name="T25" fmla="*/ 48 h 48"/>
                <a:gd name="T26" fmla="*/ 32 w 38"/>
                <a:gd name="T27" fmla="*/ 41 h 48"/>
                <a:gd name="T28" fmla="*/ 23 w 38"/>
                <a:gd name="T29"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48">
                  <a:moveTo>
                    <a:pt x="23" y="34"/>
                  </a:moveTo>
                  <a:cubicBezTo>
                    <a:pt x="21" y="33"/>
                    <a:pt x="20" y="33"/>
                    <a:pt x="19" y="32"/>
                  </a:cubicBezTo>
                  <a:cubicBezTo>
                    <a:pt x="17" y="30"/>
                    <a:pt x="15" y="21"/>
                    <a:pt x="15" y="21"/>
                  </a:cubicBezTo>
                  <a:cubicBezTo>
                    <a:pt x="15" y="21"/>
                    <a:pt x="15" y="21"/>
                    <a:pt x="15" y="19"/>
                  </a:cubicBezTo>
                  <a:cubicBezTo>
                    <a:pt x="13" y="13"/>
                    <a:pt x="12" y="8"/>
                    <a:pt x="11" y="2"/>
                  </a:cubicBezTo>
                  <a:cubicBezTo>
                    <a:pt x="11" y="2"/>
                    <a:pt x="11" y="2"/>
                    <a:pt x="11" y="2"/>
                  </a:cubicBezTo>
                  <a:cubicBezTo>
                    <a:pt x="11" y="4"/>
                    <a:pt x="11" y="4"/>
                    <a:pt x="11" y="4"/>
                  </a:cubicBezTo>
                  <a:cubicBezTo>
                    <a:pt x="11" y="4"/>
                    <a:pt x="8" y="3"/>
                    <a:pt x="3" y="1"/>
                  </a:cubicBezTo>
                  <a:cubicBezTo>
                    <a:pt x="2" y="0"/>
                    <a:pt x="1" y="0"/>
                    <a:pt x="0" y="0"/>
                  </a:cubicBezTo>
                  <a:cubicBezTo>
                    <a:pt x="1" y="7"/>
                    <a:pt x="4" y="18"/>
                    <a:pt x="7" y="34"/>
                  </a:cubicBezTo>
                  <a:cubicBezTo>
                    <a:pt x="7" y="34"/>
                    <a:pt x="7" y="38"/>
                    <a:pt x="9" y="41"/>
                  </a:cubicBezTo>
                  <a:cubicBezTo>
                    <a:pt x="13" y="45"/>
                    <a:pt x="33" y="47"/>
                    <a:pt x="33" y="47"/>
                  </a:cubicBezTo>
                  <a:cubicBezTo>
                    <a:pt x="33" y="47"/>
                    <a:pt x="33" y="47"/>
                    <a:pt x="38" y="48"/>
                  </a:cubicBezTo>
                  <a:cubicBezTo>
                    <a:pt x="34" y="44"/>
                    <a:pt x="32" y="41"/>
                    <a:pt x="32" y="41"/>
                  </a:cubicBezTo>
                  <a:cubicBezTo>
                    <a:pt x="32" y="41"/>
                    <a:pt x="28" y="38"/>
                    <a:pt x="23" y="34"/>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2" name="Freeform 539">
              <a:extLst>
                <a:ext uri="{FF2B5EF4-FFF2-40B4-BE49-F238E27FC236}">
                  <a16:creationId xmlns:a16="http://schemas.microsoft.com/office/drawing/2014/main" id="{70484A82-B2E6-7C62-5429-B68D82CF4AA7}"/>
                </a:ext>
              </a:extLst>
            </p:cNvPr>
            <p:cNvSpPr>
              <a:spLocks/>
            </p:cNvSpPr>
            <p:nvPr/>
          </p:nvSpPr>
          <p:spPr bwMode="auto">
            <a:xfrm>
              <a:off x="8481330" y="2038480"/>
              <a:ext cx="4977" cy="6222"/>
            </a:xfrm>
            <a:custGeom>
              <a:avLst/>
              <a:gdLst>
                <a:gd name="T0" fmla="*/ 0 w 3"/>
                <a:gd name="T1" fmla="*/ 0 h 3"/>
                <a:gd name="T2" fmla="*/ 0 w 3"/>
                <a:gd name="T3" fmla="*/ 2 h 3"/>
                <a:gd name="T4" fmla="*/ 3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0" y="1"/>
                    <a:pt x="0" y="1"/>
                    <a:pt x="0" y="2"/>
                  </a:cubicBezTo>
                  <a:cubicBezTo>
                    <a:pt x="1" y="2"/>
                    <a:pt x="2" y="2"/>
                    <a:pt x="3" y="3"/>
                  </a:cubicBezTo>
                  <a:cubicBezTo>
                    <a:pt x="2" y="2"/>
                    <a:pt x="1" y="1"/>
                    <a:pt x="0" y="0"/>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3" name="Freeform 540">
              <a:extLst>
                <a:ext uri="{FF2B5EF4-FFF2-40B4-BE49-F238E27FC236}">
                  <a16:creationId xmlns:a16="http://schemas.microsoft.com/office/drawing/2014/main" id="{4C99D933-7389-5327-79B2-73B3D314B38F}"/>
                </a:ext>
              </a:extLst>
            </p:cNvPr>
            <p:cNvSpPr>
              <a:spLocks/>
            </p:cNvSpPr>
            <p:nvPr/>
          </p:nvSpPr>
          <p:spPr bwMode="auto">
            <a:xfrm>
              <a:off x="8496261" y="2027280"/>
              <a:ext cx="3733" cy="18665"/>
            </a:xfrm>
            <a:custGeom>
              <a:avLst/>
              <a:gdLst>
                <a:gd name="T0" fmla="*/ 0 w 2"/>
                <a:gd name="T1" fmla="*/ 0 h 11"/>
                <a:gd name="T2" fmla="*/ 2 w 2"/>
                <a:gd name="T3" fmla="*/ 11 h 11"/>
                <a:gd name="T4" fmla="*/ 2 w 2"/>
                <a:gd name="T5" fmla="*/ 11 h 11"/>
                <a:gd name="T6" fmla="*/ 1 w 2"/>
                <a:gd name="T7" fmla="*/ 1 h 11"/>
                <a:gd name="T8" fmla="*/ 0 w 2"/>
                <a:gd name="T9" fmla="*/ 0 h 11"/>
              </a:gdLst>
              <a:ahLst/>
              <a:cxnLst>
                <a:cxn ang="0">
                  <a:pos x="T0" y="T1"/>
                </a:cxn>
                <a:cxn ang="0">
                  <a:pos x="T2" y="T3"/>
                </a:cxn>
                <a:cxn ang="0">
                  <a:pos x="T4" y="T5"/>
                </a:cxn>
                <a:cxn ang="0">
                  <a:pos x="T6" y="T7"/>
                </a:cxn>
                <a:cxn ang="0">
                  <a:pos x="T8" y="T9"/>
                </a:cxn>
              </a:cxnLst>
              <a:rect l="0" t="0" r="r" b="b"/>
              <a:pathLst>
                <a:path w="2" h="11">
                  <a:moveTo>
                    <a:pt x="0" y="0"/>
                  </a:moveTo>
                  <a:cubicBezTo>
                    <a:pt x="1" y="6"/>
                    <a:pt x="2" y="9"/>
                    <a:pt x="2" y="11"/>
                  </a:cubicBezTo>
                  <a:cubicBezTo>
                    <a:pt x="2" y="11"/>
                    <a:pt x="2" y="11"/>
                    <a:pt x="2" y="11"/>
                  </a:cubicBezTo>
                  <a:cubicBezTo>
                    <a:pt x="2" y="8"/>
                    <a:pt x="1" y="5"/>
                    <a:pt x="1" y="1"/>
                  </a:cubicBezTo>
                  <a:cubicBezTo>
                    <a:pt x="0" y="1"/>
                    <a:pt x="0" y="0"/>
                    <a:pt x="0" y="0"/>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4" name="Freeform 541">
              <a:extLst>
                <a:ext uri="{FF2B5EF4-FFF2-40B4-BE49-F238E27FC236}">
                  <a16:creationId xmlns:a16="http://schemas.microsoft.com/office/drawing/2014/main" id="{6A39C07B-BAAC-5F8C-E5E2-AA6992EE7D55}"/>
                </a:ext>
              </a:extLst>
            </p:cNvPr>
            <p:cNvSpPr>
              <a:spLocks/>
            </p:cNvSpPr>
            <p:nvPr/>
          </p:nvSpPr>
          <p:spPr bwMode="auto">
            <a:xfrm>
              <a:off x="8499994" y="2045946"/>
              <a:ext cx="6222" cy="28620"/>
            </a:xfrm>
            <a:custGeom>
              <a:avLst/>
              <a:gdLst>
                <a:gd name="T0" fmla="*/ 4 w 4"/>
                <a:gd name="T1" fmla="*/ 17 h 17"/>
                <a:gd name="T2" fmla="*/ 0 w 4"/>
                <a:gd name="T3" fmla="*/ 0 h 17"/>
                <a:gd name="T4" fmla="*/ 0 w 4"/>
                <a:gd name="T5" fmla="*/ 0 h 17"/>
                <a:gd name="T6" fmla="*/ 4 w 4"/>
                <a:gd name="T7" fmla="*/ 17 h 17"/>
              </a:gdLst>
              <a:ahLst/>
              <a:cxnLst>
                <a:cxn ang="0">
                  <a:pos x="T0" y="T1"/>
                </a:cxn>
                <a:cxn ang="0">
                  <a:pos x="T2" y="T3"/>
                </a:cxn>
                <a:cxn ang="0">
                  <a:pos x="T4" y="T5"/>
                </a:cxn>
                <a:cxn ang="0">
                  <a:pos x="T6" y="T7"/>
                </a:cxn>
              </a:cxnLst>
              <a:rect l="0" t="0" r="r" b="b"/>
              <a:pathLst>
                <a:path w="4" h="17">
                  <a:moveTo>
                    <a:pt x="4" y="17"/>
                  </a:moveTo>
                  <a:cubicBezTo>
                    <a:pt x="3" y="14"/>
                    <a:pt x="2" y="10"/>
                    <a:pt x="0" y="0"/>
                  </a:cubicBezTo>
                  <a:cubicBezTo>
                    <a:pt x="0" y="0"/>
                    <a:pt x="0" y="0"/>
                    <a:pt x="0" y="0"/>
                  </a:cubicBezTo>
                  <a:cubicBezTo>
                    <a:pt x="1" y="6"/>
                    <a:pt x="2" y="11"/>
                    <a:pt x="4" y="17"/>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5" name="Freeform 542">
              <a:extLst>
                <a:ext uri="{FF2B5EF4-FFF2-40B4-BE49-F238E27FC236}">
                  <a16:creationId xmlns:a16="http://schemas.microsoft.com/office/drawing/2014/main" id="{A6929C32-35DC-253D-6D95-FBF32D03D152}"/>
                </a:ext>
              </a:extLst>
            </p:cNvPr>
            <p:cNvSpPr>
              <a:spLocks/>
            </p:cNvSpPr>
            <p:nvPr/>
          </p:nvSpPr>
          <p:spPr bwMode="auto">
            <a:xfrm>
              <a:off x="8519903" y="2099453"/>
              <a:ext cx="153054" cy="41064"/>
            </a:xfrm>
            <a:custGeom>
              <a:avLst/>
              <a:gdLst>
                <a:gd name="T0" fmla="*/ 90 w 92"/>
                <a:gd name="T1" fmla="*/ 22 h 25"/>
                <a:gd name="T2" fmla="*/ 90 w 92"/>
                <a:gd name="T3" fmla="*/ 22 h 25"/>
                <a:gd name="T4" fmla="*/ 92 w 92"/>
                <a:gd name="T5" fmla="*/ 16 h 25"/>
                <a:gd name="T6" fmla="*/ 7 w 92"/>
                <a:gd name="T7" fmla="*/ 1 h 25"/>
                <a:gd name="T8" fmla="*/ 0 w 92"/>
                <a:gd name="T9" fmla="*/ 0 h 25"/>
                <a:gd name="T10" fmla="*/ 9 w 92"/>
                <a:gd name="T11" fmla="*/ 7 h 25"/>
                <a:gd name="T12" fmla="*/ 15 w 92"/>
                <a:gd name="T13" fmla="*/ 14 h 25"/>
                <a:gd name="T14" fmla="*/ 79 w 92"/>
                <a:gd name="T15" fmla="*/ 25 h 25"/>
                <a:gd name="T16" fmla="*/ 90 w 92"/>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25">
                  <a:moveTo>
                    <a:pt x="90" y="22"/>
                  </a:moveTo>
                  <a:cubicBezTo>
                    <a:pt x="90" y="22"/>
                    <a:pt x="90" y="22"/>
                    <a:pt x="90" y="22"/>
                  </a:cubicBezTo>
                  <a:cubicBezTo>
                    <a:pt x="90" y="20"/>
                    <a:pt x="91" y="17"/>
                    <a:pt x="92" y="16"/>
                  </a:cubicBezTo>
                  <a:cubicBezTo>
                    <a:pt x="82" y="14"/>
                    <a:pt x="59" y="10"/>
                    <a:pt x="7" y="1"/>
                  </a:cubicBezTo>
                  <a:cubicBezTo>
                    <a:pt x="7" y="1"/>
                    <a:pt x="3" y="1"/>
                    <a:pt x="0" y="0"/>
                  </a:cubicBezTo>
                  <a:cubicBezTo>
                    <a:pt x="5" y="4"/>
                    <a:pt x="9" y="7"/>
                    <a:pt x="9" y="7"/>
                  </a:cubicBezTo>
                  <a:cubicBezTo>
                    <a:pt x="9" y="7"/>
                    <a:pt x="11" y="10"/>
                    <a:pt x="15" y="14"/>
                  </a:cubicBezTo>
                  <a:cubicBezTo>
                    <a:pt x="22" y="15"/>
                    <a:pt x="39" y="18"/>
                    <a:pt x="79" y="25"/>
                  </a:cubicBezTo>
                  <a:lnTo>
                    <a:pt x="90" y="22"/>
                  </a:ln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6" name="Freeform 543">
              <a:extLst>
                <a:ext uri="{FF2B5EF4-FFF2-40B4-BE49-F238E27FC236}">
                  <a16:creationId xmlns:a16="http://schemas.microsoft.com/office/drawing/2014/main" id="{BEF80878-A681-35DC-196B-779D5F2A555F}"/>
                </a:ext>
              </a:extLst>
            </p:cNvPr>
            <p:cNvSpPr>
              <a:spLocks/>
            </p:cNvSpPr>
            <p:nvPr/>
          </p:nvSpPr>
          <p:spPr bwMode="auto">
            <a:xfrm>
              <a:off x="8497505" y="2028526"/>
              <a:ext cx="2488" cy="17420"/>
            </a:xfrm>
            <a:custGeom>
              <a:avLst/>
              <a:gdLst>
                <a:gd name="T0" fmla="*/ 1 w 1"/>
                <a:gd name="T1" fmla="*/ 10 h 10"/>
                <a:gd name="T2" fmla="*/ 1 w 1"/>
                <a:gd name="T3" fmla="*/ 10 h 10"/>
                <a:gd name="T4" fmla="*/ 0 w 1"/>
                <a:gd name="T5" fmla="*/ 0 h 10"/>
                <a:gd name="T6" fmla="*/ 1 w 1"/>
                <a:gd name="T7" fmla="*/ 10 h 10"/>
              </a:gdLst>
              <a:ahLst/>
              <a:cxnLst>
                <a:cxn ang="0">
                  <a:pos x="T0" y="T1"/>
                </a:cxn>
                <a:cxn ang="0">
                  <a:pos x="T2" y="T3"/>
                </a:cxn>
                <a:cxn ang="0">
                  <a:pos x="T4" y="T5"/>
                </a:cxn>
                <a:cxn ang="0">
                  <a:pos x="T6" y="T7"/>
                </a:cxn>
              </a:cxnLst>
              <a:rect l="0" t="0" r="r" b="b"/>
              <a:pathLst>
                <a:path w="1" h="10">
                  <a:moveTo>
                    <a:pt x="1" y="10"/>
                  </a:moveTo>
                  <a:cubicBezTo>
                    <a:pt x="1" y="10"/>
                    <a:pt x="1" y="10"/>
                    <a:pt x="1" y="10"/>
                  </a:cubicBezTo>
                  <a:cubicBezTo>
                    <a:pt x="1" y="7"/>
                    <a:pt x="0" y="4"/>
                    <a:pt x="0" y="0"/>
                  </a:cubicBezTo>
                  <a:cubicBezTo>
                    <a:pt x="0" y="4"/>
                    <a:pt x="1" y="7"/>
                    <a:pt x="1" y="10"/>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7" name="Freeform 544">
              <a:extLst>
                <a:ext uri="{FF2B5EF4-FFF2-40B4-BE49-F238E27FC236}">
                  <a16:creationId xmlns:a16="http://schemas.microsoft.com/office/drawing/2014/main" id="{C5EFE92B-388C-A632-8930-55567BB3C474}"/>
                </a:ext>
              </a:extLst>
            </p:cNvPr>
            <p:cNvSpPr>
              <a:spLocks/>
            </p:cNvSpPr>
            <p:nvPr/>
          </p:nvSpPr>
          <p:spPr bwMode="auto">
            <a:xfrm>
              <a:off x="8651803" y="2135538"/>
              <a:ext cx="19909" cy="8711"/>
            </a:xfrm>
            <a:custGeom>
              <a:avLst/>
              <a:gdLst>
                <a:gd name="T0" fmla="*/ 0 w 12"/>
                <a:gd name="T1" fmla="*/ 3 h 5"/>
                <a:gd name="T2" fmla="*/ 12 w 12"/>
                <a:gd name="T3" fmla="*/ 5 h 5"/>
                <a:gd name="T4" fmla="*/ 11 w 12"/>
                <a:gd name="T5" fmla="*/ 0 h 5"/>
                <a:gd name="T6" fmla="*/ 0 w 12"/>
                <a:gd name="T7" fmla="*/ 3 h 5"/>
              </a:gdLst>
              <a:ahLst/>
              <a:cxnLst>
                <a:cxn ang="0">
                  <a:pos x="T0" y="T1"/>
                </a:cxn>
                <a:cxn ang="0">
                  <a:pos x="T2" y="T3"/>
                </a:cxn>
                <a:cxn ang="0">
                  <a:pos x="T4" y="T5"/>
                </a:cxn>
                <a:cxn ang="0">
                  <a:pos x="T6" y="T7"/>
                </a:cxn>
              </a:cxnLst>
              <a:rect l="0" t="0" r="r" b="b"/>
              <a:pathLst>
                <a:path w="12" h="5">
                  <a:moveTo>
                    <a:pt x="0" y="3"/>
                  </a:moveTo>
                  <a:cubicBezTo>
                    <a:pt x="4" y="3"/>
                    <a:pt x="8" y="4"/>
                    <a:pt x="12" y="5"/>
                  </a:cubicBezTo>
                  <a:cubicBezTo>
                    <a:pt x="11" y="3"/>
                    <a:pt x="11" y="2"/>
                    <a:pt x="11" y="0"/>
                  </a:cubicBezTo>
                  <a:lnTo>
                    <a:pt x="0" y="3"/>
                  </a:ln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8" name="Freeform 545">
              <a:extLst>
                <a:ext uri="{FF2B5EF4-FFF2-40B4-BE49-F238E27FC236}">
                  <a16:creationId xmlns:a16="http://schemas.microsoft.com/office/drawing/2014/main" id="{852A9C78-B5B8-E063-3A00-3470A0FA446F}"/>
                </a:ext>
              </a:extLst>
            </p:cNvPr>
            <p:cNvSpPr>
              <a:spLocks/>
            </p:cNvSpPr>
            <p:nvPr/>
          </p:nvSpPr>
          <p:spPr bwMode="auto">
            <a:xfrm>
              <a:off x="8486307" y="2044702"/>
              <a:ext cx="13688" cy="4977"/>
            </a:xfrm>
            <a:custGeom>
              <a:avLst/>
              <a:gdLst>
                <a:gd name="T0" fmla="*/ 8 w 8"/>
                <a:gd name="T1" fmla="*/ 3 h 3"/>
                <a:gd name="T2" fmla="*/ 8 w 8"/>
                <a:gd name="T3" fmla="*/ 1 h 3"/>
                <a:gd name="T4" fmla="*/ 0 w 8"/>
                <a:gd name="T5" fmla="*/ 0 h 3"/>
                <a:gd name="T6" fmla="*/ 8 w 8"/>
                <a:gd name="T7" fmla="*/ 3 h 3"/>
              </a:gdLst>
              <a:ahLst/>
              <a:cxnLst>
                <a:cxn ang="0">
                  <a:pos x="T0" y="T1"/>
                </a:cxn>
                <a:cxn ang="0">
                  <a:pos x="T2" y="T3"/>
                </a:cxn>
                <a:cxn ang="0">
                  <a:pos x="T4" y="T5"/>
                </a:cxn>
                <a:cxn ang="0">
                  <a:pos x="T6" y="T7"/>
                </a:cxn>
              </a:cxnLst>
              <a:rect l="0" t="0" r="r" b="b"/>
              <a:pathLst>
                <a:path w="8" h="3">
                  <a:moveTo>
                    <a:pt x="8" y="3"/>
                  </a:moveTo>
                  <a:cubicBezTo>
                    <a:pt x="8" y="3"/>
                    <a:pt x="8" y="3"/>
                    <a:pt x="8" y="1"/>
                  </a:cubicBezTo>
                  <a:cubicBezTo>
                    <a:pt x="5" y="1"/>
                    <a:pt x="3" y="0"/>
                    <a:pt x="0" y="0"/>
                  </a:cubicBezTo>
                  <a:cubicBezTo>
                    <a:pt x="5" y="2"/>
                    <a:pt x="8" y="3"/>
                    <a:pt x="8" y="3"/>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9" name="Freeform 546">
              <a:extLst>
                <a:ext uri="{FF2B5EF4-FFF2-40B4-BE49-F238E27FC236}">
                  <a16:creationId xmlns:a16="http://schemas.microsoft.com/office/drawing/2014/main" id="{C3398BF8-CC52-2275-29A6-210811091B33}"/>
                </a:ext>
              </a:extLst>
            </p:cNvPr>
            <p:cNvSpPr>
              <a:spLocks/>
            </p:cNvSpPr>
            <p:nvPr/>
          </p:nvSpPr>
          <p:spPr bwMode="auto">
            <a:xfrm>
              <a:off x="8476352" y="2016083"/>
              <a:ext cx="23643" cy="29864"/>
            </a:xfrm>
            <a:custGeom>
              <a:avLst/>
              <a:gdLst>
                <a:gd name="T0" fmla="*/ 14 w 14"/>
                <a:gd name="T1" fmla="*/ 18 h 18"/>
                <a:gd name="T2" fmla="*/ 12 w 14"/>
                <a:gd name="T3" fmla="*/ 7 h 18"/>
                <a:gd name="T4" fmla="*/ 11 w 14"/>
                <a:gd name="T5" fmla="*/ 0 h 18"/>
                <a:gd name="T6" fmla="*/ 0 w 14"/>
                <a:gd name="T7" fmla="*/ 2 h 18"/>
                <a:gd name="T8" fmla="*/ 3 w 14"/>
                <a:gd name="T9" fmla="*/ 14 h 18"/>
                <a:gd name="T10" fmla="*/ 6 w 14"/>
                <a:gd name="T11" fmla="*/ 17 h 18"/>
                <a:gd name="T12" fmla="*/ 14 w 14"/>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4" h="18">
                  <a:moveTo>
                    <a:pt x="14" y="18"/>
                  </a:moveTo>
                  <a:cubicBezTo>
                    <a:pt x="14" y="16"/>
                    <a:pt x="13" y="13"/>
                    <a:pt x="12" y="7"/>
                  </a:cubicBezTo>
                  <a:cubicBezTo>
                    <a:pt x="12" y="5"/>
                    <a:pt x="11" y="2"/>
                    <a:pt x="11" y="0"/>
                  </a:cubicBezTo>
                  <a:cubicBezTo>
                    <a:pt x="11" y="0"/>
                    <a:pt x="11" y="0"/>
                    <a:pt x="0" y="2"/>
                  </a:cubicBezTo>
                  <a:cubicBezTo>
                    <a:pt x="0" y="2"/>
                    <a:pt x="0" y="2"/>
                    <a:pt x="3" y="14"/>
                  </a:cubicBezTo>
                  <a:cubicBezTo>
                    <a:pt x="4" y="15"/>
                    <a:pt x="5" y="16"/>
                    <a:pt x="6" y="17"/>
                  </a:cubicBezTo>
                  <a:cubicBezTo>
                    <a:pt x="9" y="17"/>
                    <a:pt x="11" y="18"/>
                    <a:pt x="14" y="18"/>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0" name="Freeform 547">
              <a:extLst>
                <a:ext uri="{FF2B5EF4-FFF2-40B4-BE49-F238E27FC236}">
                  <a16:creationId xmlns:a16="http://schemas.microsoft.com/office/drawing/2014/main" id="{ABC818C4-E341-1B39-419C-8F8D6A2327FF}"/>
                </a:ext>
              </a:extLst>
            </p:cNvPr>
            <p:cNvSpPr>
              <a:spLocks/>
            </p:cNvSpPr>
            <p:nvPr/>
          </p:nvSpPr>
          <p:spPr bwMode="auto">
            <a:xfrm>
              <a:off x="8672957" y="2119362"/>
              <a:ext cx="28620" cy="13688"/>
            </a:xfrm>
            <a:custGeom>
              <a:avLst/>
              <a:gdLst>
                <a:gd name="T0" fmla="*/ 9 w 17"/>
                <a:gd name="T1" fmla="*/ 8 h 8"/>
                <a:gd name="T2" fmla="*/ 17 w 17"/>
                <a:gd name="T3" fmla="*/ 6 h 8"/>
                <a:gd name="T4" fmla="*/ 8 w 17"/>
                <a:gd name="T5" fmla="*/ 0 h 8"/>
                <a:gd name="T6" fmla="*/ 0 w 17"/>
                <a:gd name="T7" fmla="*/ 4 h 8"/>
                <a:gd name="T8" fmla="*/ 9 w 17"/>
                <a:gd name="T9" fmla="*/ 5 h 8"/>
                <a:gd name="T10" fmla="*/ 9 w 17"/>
                <a:gd name="T11" fmla="*/ 8 h 8"/>
              </a:gdLst>
              <a:ahLst/>
              <a:cxnLst>
                <a:cxn ang="0">
                  <a:pos x="T0" y="T1"/>
                </a:cxn>
                <a:cxn ang="0">
                  <a:pos x="T2" y="T3"/>
                </a:cxn>
                <a:cxn ang="0">
                  <a:pos x="T4" y="T5"/>
                </a:cxn>
                <a:cxn ang="0">
                  <a:pos x="T6" y="T7"/>
                </a:cxn>
                <a:cxn ang="0">
                  <a:pos x="T8" y="T9"/>
                </a:cxn>
                <a:cxn ang="0">
                  <a:pos x="T10" y="T11"/>
                </a:cxn>
              </a:cxnLst>
              <a:rect l="0" t="0" r="r" b="b"/>
              <a:pathLst>
                <a:path w="17" h="8">
                  <a:moveTo>
                    <a:pt x="9" y="8"/>
                  </a:moveTo>
                  <a:cubicBezTo>
                    <a:pt x="17" y="6"/>
                    <a:pt x="17" y="6"/>
                    <a:pt x="17" y="6"/>
                  </a:cubicBezTo>
                  <a:cubicBezTo>
                    <a:pt x="15" y="3"/>
                    <a:pt x="12" y="0"/>
                    <a:pt x="8" y="0"/>
                  </a:cubicBezTo>
                  <a:cubicBezTo>
                    <a:pt x="5" y="0"/>
                    <a:pt x="2" y="1"/>
                    <a:pt x="0" y="4"/>
                  </a:cubicBezTo>
                  <a:cubicBezTo>
                    <a:pt x="9" y="5"/>
                    <a:pt x="9" y="5"/>
                    <a:pt x="9" y="5"/>
                  </a:cubicBezTo>
                  <a:lnTo>
                    <a:pt x="9" y="8"/>
                  </a:ln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1" name="Freeform 548">
              <a:extLst>
                <a:ext uri="{FF2B5EF4-FFF2-40B4-BE49-F238E27FC236}">
                  <a16:creationId xmlns:a16="http://schemas.microsoft.com/office/drawing/2014/main" id="{E79FA50E-BA69-E575-FF19-2284EE0CDD1C}"/>
                </a:ext>
              </a:extLst>
            </p:cNvPr>
            <p:cNvSpPr>
              <a:spLocks/>
            </p:cNvSpPr>
            <p:nvPr/>
          </p:nvSpPr>
          <p:spPr bwMode="auto">
            <a:xfrm>
              <a:off x="8671713" y="2129317"/>
              <a:ext cx="31109" cy="23643"/>
            </a:xfrm>
            <a:custGeom>
              <a:avLst/>
              <a:gdLst>
                <a:gd name="T0" fmla="*/ 8 w 19"/>
                <a:gd name="T1" fmla="*/ 10 h 14"/>
                <a:gd name="T2" fmla="*/ 0 w 19"/>
                <a:gd name="T3" fmla="*/ 9 h 14"/>
                <a:gd name="T4" fmla="*/ 9 w 19"/>
                <a:gd name="T5" fmla="*/ 14 h 14"/>
                <a:gd name="T6" fmla="*/ 19 w 19"/>
                <a:gd name="T7" fmla="*/ 4 h 14"/>
                <a:gd name="T8" fmla="*/ 18 w 19"/>
                <a:gd name="T9" fmla="*/ 0 h 14"/>
                <a:gd name="T10" fmla="*/ 10 w 19"/>
                <a:gd name="T11" fmla="*/ 2 h 14"/>
                <a:gd name="T12" fmla="*/ 8 w 19"/>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10"/>
                  </a:moveTo>
                  <a:cubicBezTo>
                    <a:pt x="5" y="10"/>
                    <a:pt x="3" y="9"/>
                    <a:pt x="0" y="9"/>
                  </a:cubicBezTo>
                  <a:cubicBezTo>
                    <a:pt x="2" y="12"/>
                    <a:pt x="5" y="14"/>
                    <a:pt x="9" y="14"/>
                  </a:cubicBezTo>
                  <a:cubicBezTo>
                    <a:pt x="14" y="14"/>
                    <a:pt x="19" y="10"/>
                    <a:pt x="19" y="4"/>
                  </a:cubicBezTo>
                  <a:cubicBezTo>
                    <a:pt x="19" y="3"/>
                    <a:pt x="19" y="1"/>
                    <a:pt x="18" y="0"/>
                  </a:cubicBezTo>
                  <a:cubicBezTo>
                    <a:pt x="10" y="2"/>
                    <a:pt x="10" y="2"/>
                    <a:pt x="10" y="2"/>
                  </a:cubicBezTo>
                  <a:lnTo>
                    <a:pt x="8" y="10"/>
                  </a:ln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2" name="Freeform 549">
              <a:extLst>
                <a:ext uri="{FF2B5EF4-FFF2-40B4-BE49-F238E27FC236}">
                  <a16:creationId xmlns:a16="http://schemas.microsoft.com/office/drawing/2014/main" id="{D8C4E194-FEF9-A09F-EDC3-DE629F2A00AB}"/>
                </a:ext>
              </a:extLst>
            </p:cNvPr>
            <p:cNvSpPr>
              <a:spLocks/>
            </p:cNvSpPr>
            <p:nvPr/>
          </p:nvSpPr>
          <p:spPr bwMode="auto">
            <a:xfrm>
              <a:off x="8669223" y="2125584"/>
              <a:ext cx="18665" cy="9955"/>
            </a:xfrm>
            <a:custGeom>
              <a:avLst/>
              <a:gdLst>
                <a:gd name="T0" fmla="*/ 0 w 11"/>
                <a:gd name="T1" fmla="*/ 6 h 6"/>
                <a:gd name="T2" fmla="*/ 11 w 11"/>
                <a:gd name="T3" fmla="*/ 4 h 6"/>
                <a:gd name="T4" fmla="*/ 11 w 11"/>
                <a:gd name="T5" fmla="*/ 1 h 6"/>
                <a:gd name="T6" fmla="*/ 2 w 11"/>
                <a:gd name="T7" fmla="*/ 0 h 6"/>
                <a:gd name="T8" fmla="*/ 0 w 11"/>
                <a:gd name="T9" fmla="*/ 6 h 6"/>
                <a:gd name="T10" fmla="*/ 0 w 11"/>
                <a:gd name="T11" fmla="*/ 6 h 6"/>
              </a:gdLst>
              <a:ahLst/>
              <a:cxnLst>
                <a:cxn ang="0">
                  <a:pos x="T0" y="T1"/>
                </a:cxn>
                <a:cxn ang="0">
                  <a:pos x="T2" y="T3"/>
                </a:cxn>
                <a:cxn ang="0">
                  <a:pos x="T4" y="T5"/>
                </a:cxn>
                <a:cxn ang="0">
                  <a:pos x="T6" y="T7"/>
                </a:cxn>
                <a:cxn ang="0">
                  <a:pos x="T8" y="T9"/>
                </a:cxn>
                <a:cxn ang="0">
                  <a:pos x="T10" y="T11"/>
                </a:cxn>
              </a:cxnLst>
              <a:rect l="0" t="0" r="r" b="b"/>
              <a:pathLst>
                <a:path w="11" h="6">
                  <a:moveTo>
                    <a:pt x="0" y="6"/>
                  </a:moveTo>
                  <a:cubicBezTo>
                    <a:pt x="11" y="4"/>
                    <a:pt x="11" y="4"/>
                    <a:pt x="11" y="4"/>
                  </a:cubicBezTo>
                  <a:cubicBezTo>
                    <a:pt x="11" y="1"/>
                    <a:pt x="11" y="1"/>
                    <a:pt x="11" y="1"/>
                  </a:cubicBezTo>
                  <a:cubicBezTo>
                    <a:pt x="11" y="1"/>
                    <a:pt x="11" y="1"/>
                    <a:pt x="2" y="0"/>
                  </a:cubicBezTo>
                  <a:cubicBezTo>
                    <a:pt x="1" y="1"/>
                    <a:pt x="0" y="4"/>
                    <a:pt x="0" y="6"/>
                  </a:cubicBezTo>
                  <a:cubicBezTo>
                    <a:pt x="0" y="6"/>
                    <a:pt x="0" y="6"/>
                    <a:pt x="0" y="6"/>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3" name="Freeform 550">
              <a:extLst>
                <a:ext uri="{FF2B5EF4-FFF2-40B4-BE49-F238E27FC236}">
                  <a16:creationId xmlns:a16="http://schemas.microsoft.com/office/drawing/2014/main" id="{CBEC263F-3537-3333-A415-8C9136F031C2}"/>
                </a:ext>
              </a:extLst>
            </p:cNvPr>
            <p:cNvSpPr>
              <a:spLocks/>
            </p:cNvSpPr>
            <p:nvPr/>
          </p:nvSpPr>
          <p:spPr bwMode="auto">
            <a:xfrm>
              <a:off x="8669223" y="2133050"/>
              <a:ext cx="18665" cy="12443"/>
            </a:xfrm>
            <a:custGeom>
              <a:avLst/>
              <a:gdLst>
                <a:gd name="T0" fmla="*/ 11 w 11"/>
                <a:gd name="T1" fmla="*/ 0 h 8"/>
                <a:gd name="T2" fmla="*/ 0 w 11"/>
                <a:gd name="T3" fmla="*/ 2 h 8"/>
                <a:gd name="T4" fmla="*/ 1 w 11"/>
                <a:gd name="T5" fmla="*/ 7 h 8"/>
                <a:gd name="T6" fmla="*/ 9 w 11"/>
                <a:gd name="T7" fmla="*/ 8 h 8"/>
                <a:gd name="T8" fmla="*/ 11 w 11"/>
                <a:gd name="T9" fmla="*/ 0 h 8"/>
              </a:gdLst>
              <a:ahLst/>
              <a:cxnLst>
                <a:cxn ang="0">
                  <a:pos x="T0" y="T1"/>
                </a:cxn>
                <a:cxn ang="0">
                  <a:pos x="T2" y="T3"/>
                </a:cxn>
                <a:cxn ang="0">
                  <a:pos x="T4" y="T5"/>
                </a:cxn>
                <a:cxn ang="0">
                  <a:pos x="T6" y="T7"/>
                </a:cxn>
                <a:cxn ang="0">
                  <a:pos x="T8" y="T9"/>
                </a:cxn>
              </a:cxnLst>
              <a:rect l="0" t="0" r="r" b="b"/>
              <a:pathLst>
                <a:path w="11" h="8">
                  <a:moveTo>
                    <a:pt x="11" y="0"/>
                  </a:moveTo>
                  <a:cubicBezTo>
                    <a:pt x="0" y="2"/>
                    <a:pt x="0" y="2"/>
                    <a:pt x="0" y="2"/>
                  </a:cubicBezTo>
                  <a:cubicBezTo>
                    <a:pt x="0" y="4"/>
                    <a:pt x="0" y="5"/>
                    <a:pt x="1" y="7"/>
                  </a:cubicBezTo>
                  <a:cubicBezTo>
                    <a:pt x="4" y="7"/>
                    <a:pt x="6" y="8"/>
                    <a:pt x="9" y="8"/>
                  </a:cubicBezTo>
                  <a:lnTo>
                    <a:pt x="11" y="0"/>
                  </a:ln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4" name="Freeform 551">
              <a:extLst>
                <a:ext uri="{FF2B5EF4-FFF2-40B4-BE49-F238E27FC236}">
                  <a16:creationId xmlns:a16="http://schemas.microsoft.com/office/drawing/2014/main" id="{37C245AE-DE9D-D927-94CE-6064C21B88A0}"/>
                </a:ext>
              </a:extLst>
            </p:cNvPr>
            <p:cNvSpPr>
              <a:spLocks/>
            </p:cNvSpPr>
            <p:nvPr/>
          </p:nvSpPr>
          <p:spPr bwMode="auto">
            <a:xfrm>
              <a:off x="8814811" y="2044702"/>
              <a:ext cx="160520" cy="252601"/>
            </a:xfrm>
            <a:custGeom>
              <a:avLst/>
              <a:gdLst>
                <a:gd name="T0" fmla="*/ 81 w 96"/>
                <a:gd name="T1" fmla="*/ 84 h 152"/>
                <a:gd name="T2" fmla="*/ 59 w 96"/>
                <a:gd name="T3" fmla="*/ 0 h 152"/>
                <a:gd name="T4" fmla="*/ 49 w 96"/>
                <a:gd name="T5" fmla="*/ 2 h 152"/>
                <a:gd name="T6" fmla="*/ 43 w 96"/>
                <a:gd name="T7" fmla="*/ 25 h 152"/>
                <a:gd name="T8" fmla="*/ 1 w 96"/>
                <a:gd name="T9" fmla="*/ 70 h 152"/>
                <a:gd name="T10" fmla="*/ 0 w 96"/>
                <a:gd name="T11" fmla="*/ 123 h 152"/>
                <a:gd name="T12" fmla="*/ 19 w 96"/>
                <a:gd name="T13" fmla="*/ 138 h 152"/>
                <a:gd name="T14" fmla="*/ 35 w 96"/>
                <a:gd name="T15" fmla="*/ 140 h 152"/>
                <a:gd name="T16" fmla="*/ 55 w 96"/>
                <a:gd name="T17" fmla="*/ 152 h 152"/>
                <a:gd name="T18" fmla="*/ 96 w 96"/>
                <a:gd name="T19" fmla="*/ 152 h 152"/>
                <a:gd name="T20" fmla="*/ 81 w 96"/>
                <a:gd name="T21" fmla="*/ 8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52">
                  <a:moveTo>
                    <a:pt x="81" y="84"/>
                  </a:moveTo>
                  <a:cubicBezTo>
                    <a:pt x="72" y="60"/>
                    <a:pt x="64" y="31"/>
                    <a:pt x="59" y="0"/>
                  </a:cubicBezTo>
                  <a:cubicBezTo>
                    <a:pt x="54" y="1"/>
                    <a:pt x="50" y="2"/>
                    <a:pt x="49" y="2"/>
                  </a:cubicBezTo>
                  <a:cubicBezTo>
                    <a:pt x="46" y="14"/>
                    <a:pt x="44" y="23"/>
                    <a:pt x="43" y="25"/>
                  </a:cubicBezTo>
                  <a:cubicBezTo>
                    <a:pt x="40" y="33"/>
                    <a:pt x="21" y="52"/>
                    <a:pt x="1" y="70"/>
                  </a:cubicBezTo>
                  <a:cubicBezTo>
                    <a:pt x="1" y="86"/>
                    <a:pt x="1" y="106"/>
                    <a:pt x="0" y="123"/>
                  </a:cubicBezTo>
                  <a:cubicBezTo>
                    <a:pt x="5" y="127"/>
                    <a:pt x="12" y="132"/>
                    <a:pt x="19" y="138"/>
                  </a:cubicBezTo>
                  <a:cubicBezTo>
                    <a:pt x="25" y="137"/>
                    <a:pt x="30" y="137"/>
                    <a:pt x="35" y="140"/>
                  </a:cubicBezTo>
                  <a:cubicBezTo>
                    <a:pt x="35" y="140"/>
                    <a:pt x="35" y="140"/>
                    <a:pt x="55" y="152"/>
                  </a:cubicBezTo>
                  <a:cubicBezTo>
                    <a:pt x="69" y="152"/>
                    <a:pt x="83" y="152"/>
                    <a:pt x="96" y="152"/>
                  </a:cubicBezTo>
                  <a:cubicBezTo>
                    <a:pt x="96" y="134"/>
                    <a:pt x="92" y="111"/>
                    <a:pt x="81" y="84"/>
                  </a:cubicBezTo>
                  <a:close/>
                </a:path>
              </a:pathLst>
            </a:custGeom>
            <a:solidFill>
              <a:srgbClr val="065242"/>
            </a:solidFill>
            <a:ln w="7938" cap="flat">
              <a:solidFill>
                <a:srgbClr val="0F9CD8"/>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75" name="Freeform 552">
              <a:extLst>
                <a:ext uri="{FF2B5EF4-FFF2-40B4-BE49-F238E27FC236}">
                  <a16:creationId xmlns:a16="http://schemas.microsoft.com/office/drawing/2014/main" id="{DB687815-777D-D681-90C9-7EB58EE74A8E}"/>
                </a:ext>
              </a:extLst>
            </p:cNvPr>
            <p:cNvSpPr>
              <a:spLocks/>
            </p:cNvSpPr>
            <p:nvPr/>
          </p:nvSpPr>
          <p:spPr bwMode="auto">
            <a:xfrm>
              <a:off x="8506216" y="2074566"/>
              <a:ext cx="13688" cy="24887"/>
            </a:xfrm>
            <a:custGeom>
              <a:avLst/>
              <a:gdLst>
                <a:gd name="T0" fmla="*/ 8 w 8"/>
                <a:gd name="T1" fmla="*/ 15 h 15"/>
                <a:gd name="T2" fmla="*/ 1 w 8"/>
                <a:gd name="T3" fmla="*/ 5 h 15"/>
                <a:gd name="T4" fmla="*/ 0 w 8"/>
                <a:gd name="T5" fmla="*/ 0 h 15"/>
                <a:gd name="T6" fmla="*/ 0 w 8"/>
                <a:gd name="T7" fmla="*/ 2 h 15"/>
                <a:gd name="T8" fmla="*/ 4 w 8"/>
                <a:gd name="T9" fmla="*/ 13 h 15"/>
                <a:gd name="T10" fmla="*/ 8 w 8"/>
                <a:gd name="T11" fmla="*/ 15 h 15"/>
              </a:gdLst>
              <a:ahLst/>
              <a:cxnLst>
                <a:cxn ang="0">
                  <a:pos x="T0" y="T1"/>
                </a:cxn>
                <a:cxn ang="0">
                  <a:pos x="T2" y="T3"/>
                </a:cxn>
                <a:cxn ang="0">
                  <a:pos x="T4" y="T5"/>
                </a:cxn>
                <a:cxn ang="0">
                  <a:pos x="T6" y="T7"/>
                </a:cxn>
                <a:cxn ang="0">
                  <a:pos x="T8" y="T9"/>
                </a:cxn>
                <a:cxn ang="0">
                  <a:pos x="T10" y="T11"/>
                </a:cxn>
              </a:cxnLst>
              <a:rect l="0" t="0" r="r" b="b"/>
              <a:pathLst>
                <a:path w="8" h="15">
                  <a:moveTo>
                    <a:pt x="8" y="15"/>
                  </a:moveTo>
                  <a:cubicBezTo>
                    <a:pt x="5" y="12"/>
                    <a:pt x="2" y="8"/>
                    <a:pt x="1" y="5"/>
                  </a:cubicBezTo>
                  <a:cubicBezTo>
                    <a:pt x="0" y="3"/>
                    <a:pt x="0" y="1"/>
                    <a:pt x="0" y="0"/>
                  </a:cubicBezTo>
                  <a:cubicBezTo>
                    <a:pt x="0" y="2"/>
                    <a:pt x="0" y="2"/>
                    <a:pt x="0" y="2"/>
                  </a:cubicBezTo>
                  <a:cubicBezTo>
                    <a:pt x="0" y="2"/>
                    <a:pt x="2" y="11"/>
                    <a:pt x="4" y="13"/>
                  </a:cubicBezTo>
                  <a:cubicBezTo>
                    <a:pt x="5" y="14"/>
                    <a:pt x="6" y="14"/>
                    <a:pt x="8" y="15"/>
                  </a:cubicBezTo>
                  <a:close/>
                </a:path>
              </a:pathLst>
            </a:custGeom>
            <a:solidFill>
              <a:srgbClr val="0F9CD8"/>
            </a:solidFill>
            <a:ln w="7938" cap="flat">
              <a:solidFill>
                <a:srgbClr val="0F9CD8"/>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76" name="Freeform 553">
              <a:extLst>
                <a:ext uri="{FF2B5EF4-FFF2-40B4-BE49-F238E27FC236}">
                  <a16:creationId xmlns:a16="http://schemas.microsoft.com/office/drawing/2014/main" id="{6CC20FC9-E4B1-F38D-D8BD-8D45DF6294DE}"/>
                </a:ext>
              </a:extLst>
            </p:cNvPr>
            <p:cNvSpPr>
              <a:spLocks/>
            </p:cNvSpPr>
            <p:nvPr/>
          </p:nvSpPr>
          <p:spPr bwMode="auto">
            <a:xfrm>
              <a:off x="8424089" y="1993684"/>
              <a:ext cx="171719" cy="354637"/>
            </a:xfrm>
            <a:custGeom>
              <a:avLst/>
              <a:gdLst>
                <a:gd name="T0" fmla="*/ 67 w 103"/>
                <a:gd name="T1" fmla="*/ 76 h 212"/>
                <a:gd name="T2" fmla="*/ 43 w 103"/>
                <a:gd name="T3" fmla="*/ 70 h 212"/>
                <a:gd name="T4" fmla="*/ 41 w 103"/>
                <a:gd name="T5" fmla="*/ 63 h 212"/>
                <a:gd name="T6" fmla="*/ 34 w 103"/>
                <a:gd name="T7" fmla="*/ 29 h 212"/>
                <a:gd name="T8" fmla="*/ 13 w 103"/>
                <a:gd name="T9" fmla="*/ 18 h 212"/>
                <a:gd name="T10" fmla="*/ 9 w 103"/>
                <a:gd name="T11" fmla="*/ 0 h 212"/>
                <a:gd name="T12" fmla="*/ 3 w 103"/>
                <a:gd name="T13" fmla="*/ 212 h 212"/>
                <a:gd name="T14" fmla="*/ 61 w 103"/>
                <a:gd name="T15" fmla="*/ 177 h 212"/>
                <a:gd name="T16" fmla="*/ 79 w 103"/>
                <a:gd name="T17" fmla="*/ 177 h 212"/>
                <a:gd name="T18" fmla="*/ 86 w 103"/>
                <a:gd name="T19" fmla="*/ 172 h 212"/>
                <a:gd name="T20" fmla="*/ 102 w 103"/>
                <a:gd name="T21" fmla="*/ 167 h 212"/>
                <a:gd name="T22" fmla="*/ 103 w 103"/>
                <a:gd name="T23" fmla="*/ 112 h 212"/>
                <a:gd name="T24" fmla="*/ 72 w 103"/>
                <a:gd name="T25" fmla="*/ 77 h 212"/>
                <a:gd name="T26" fmla="*/ 67 w 103"/>
                <a:gd name="T27" fmla="*/ 7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212">
                  <a:moveTo>
                    <a:pt x="67" y="76"/>
                  </a:moveTo>
                  <a:cubicBezTo>
                    <a:pt x="67" y="76"/>
                    <a:pt x="47" y="74"/>
                    <a:pt x="43" y="70"/>
                  </a:cubicBezTo>
                  <a:cubicBezTo>
                    <a:pt x="41" y="67"/>
                    <a:pt x="41" y="63"/>
                    <a:pt x="41" y="63"/>
                  </a:cubicBezTo>
                  <a:cubicBezTo>
                    <a:pt x="38" y="47"/>
                    <a:pt x="35" y="36"/>
                    <a:pt x="34" y="29"/>
                  </a:cubicBezTo>
                  <a:cubicBezTo>
                    <a:pt x="25" y="26"/>
                    <a:pt x="16" y="23"/>
                    <a:pt x="13" y="18"/>
                  </a:cubicBezTo>
                  <a:cubicBezTo>
                    <a:pt x="11" y="15"/>
                    <a:pt x="10" y="9"/>
                    <a:pt x="9" y="0"/>
                  </a:cubicBezTo>
                  <a:cubicBezTo>
                    <a:pt x="3" y="65"/>
                    <a:pt x="0" y="139"/>
                    <a:pt x="3" y="212"/>
                  </a:cubicBezTo>
                  <a:cubicBezTo>
                    <a:pt x="61" y="177"/>
                    <a:pt x="61" y="177"/>
                    <a:pt x="61" y="177"/>
                  </a:cubicBezTo>
                  <a:cubicBezTo>
                    <a:pt x="67" y="174"/>
                    <a:pt x="74" y="174"/>
                    <a:pt x="79" y="177"/>
                  </a:cubicBezTo>
                  <a:cubicBezTo>
                    <a:pt x="81" y="175"/>
                    <a:pt x="84" y="174"/>
                    <a:pt x="86" y="172"/>
                  </a:cubicBezTo>
                  <a:cubicBezTo>
                    <a:pt x="91" y="169"/>
                    <a:pt x="96" y="167"/>
                    <a:pt x="102" y="167"/>
                  </a:cubicBezTo>
                  <a:cubicBezTo>
                    <a:pt x="102" y="148"/>
                    <a:pt x="103" y="127"/>
                    <a:pt x="103" y="112"/>
                  </a:cubicBezTo>
                  <a:cubicBezTo>
                    <a:pt x="92" y="99"/>
                    <a:pt x="79" y="85"/>
                    <a:pt x="72" y="77"/>
                  </a:cubicBezTo>
                  <a:cubicBezTo>
                    <a:pt x="67" y="76"/>
                    <a:pt x="67" y="76"/>
                    <a:pt x="67" y="76"/>
                  </a:cubicBezTo>
                  <a:close/>
                </a:path>
              </a:pathLst>
            </a:custGeom>
            <a:solidFill>
              <a:srgbClr val="065242"/>
            </a:solidFill>
            <a:ln w="7938" cap="flat">
              <a:solidFill>
                <a:srgbClr val="06524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77" name="Freeform 554">
              <a:extLst>
                <a:ext uri="{FF2B5EF4-FFF2-40B4-BE49-F238E27FC236}">
                  <a16:creationId xmlns:a16="http://schemas.microsoft.com/office/drawing/2014/main" id="{B8DA259A-2AEF-17FC-1A5B-2AE3672640D9}"/>
                </a:ext>
              </a:extLst>
            </p:cNvPr>
            <p:cNvSpPr>
              <a:spLocks/>
            </p:cNvSpPr>
            <p:nvPr/>
          </p:nvSpPr>
          <p:spPr bwMode="auto">
            <a:xfrm>
              <a:off x="8443999" y="1425021"/>
              <a:ext cx="533821" cy="551243"/>
            </a:xfrm>
            <a:custGeom>
              <a:avLst/>
              <a:gdLst>
                <a:gd name="T0" fmla="*/ 276 w 320"/>
                <a:gd name="T1" fmla="*/ 290 h 330"/>
                <a:gd name="T2" fmla="*/ 277 w 320"/>
                <a:gd name="T3" fmla="*/ 298 h 330"/>
                <a:gd name="T4" fmla="*/ 278 w 320"/>
                <a:gd name="T5" fmla="*/ 311 h 330"/>
                <a:gd name="T6" fmla="*/ 279 w 320"/>
                <a:gd name="T7" fmla="*/ 311 h 330"/>
                <a:gd name="T8" fmla="*/ 280 w 320"/>
                <a:gd name="T9" fmla="*/ 311 h 330"/>
                <a:gd name="T10" fmla="*/ 285 w 320"/>
                <a:gd name="T11" fmla="*/ 294 h 330"/>
                <a:gd name="T12" fmla="*/ 291 w 320"/>
                <a:gd name="T13" fmla="*/ 276 h 330"/>
                <a:gd name="T14" fmla="*/ 304 w 320"/>
                <a:gd name="T15" fmla="*/ 226 h 330"/>
                <a:gd name="T16" fmla="*/ 235 w 320"/>
                <a:gd name="T17" fmla="*/ 46 h 330"/>
                <a:gd name="T18" fmla="*/ 29 w 320"/>
                <a:gd name="T19" fmla="*/ 93 h 330"/>
                <a:gd name="T20" fmla="*/ 7 w 320"/>
                <a:gd name="T21" fmla="*/ 153 h 330"/>
                <a:gd name="T22" fmla="*/ 7 w 320"/>
                <a:gd name="T23" fmla="*/ 249 h 330"/>
                <a:gd name="T24" fmla="*/ 4 w 320"/>
                <a:gd name="T25" fmla="*/ 273 h 330"/>
                <a:gd name="T26" fmla="*/ 12 w 320"/>
                <a:gd name="T27" fmla="*/ 274 h 330"/>
                <a:gd name="T28" fmla="*/ 12 w 320"/>
                <a:gd name="T29" fmla="*/ 275 h 330"/>
                <a:gd name="T30" fmla="*/ 26 w 320"/>
                <a:gd name="T31" fmla="*/ 320 h 330"/>
                <a:gd name="T32" fmla="*/ 28 w 320"/>
                <a:gd name="T33" fmla="*/ 326 h 330"/>
                <a:gd name="T34" fmla="*/ 31 w 320"/>
                <a:gd name="T35" fmla="*/ 329 h 330"/>
                <a:gd name="T36" fmla="*/ 31 w 320"/>
                <a:gd name="T37" fmla="*/ 320 h 330"/>
                <a:gd name="T38" fmla="*/ 33 w 320"/>
                <a:gd name="T39" fmla="*/ 281 h 330"/>
                <a:gd name="T40" fmla="*/ 70 w 320"/>
                <a:gd name="T41" fmla="*/ 159 h 330"/>
                <a:gd name="T42" fmla="*/ 76 w 320"/>
                <a:gd name="T43" fmla="*/ 151 h 330"/>
                <a:gd name="T44" fmla="*/ 89 w 320"/>
                <a:gd name="T45" fmla="*/ 162 h 330"/>
                <a:gd name="T46" fmla="*/ 220 w 320"/>
                <a:gd name="T47" fmla="*/ 211 h 330"/>
                <a:gd name="T48" fmla="*/ 276 w 320"/>
                <a:gd name="T49" fmla="*/ 29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0" h="330">
                  <a:moveTo>
                    <a:pt x="276" y="290"/>
                  </a:moveTo>
                  <a:cubicBezTo>
                    <a:pt x="276" y="293"/>
                    <a:pt x="277" y="296"/>
                    <a:pt x="277" y="298"/>
                  </a:cubicBezTo>
                  <a:cubicBezTo>
                    <a:pt x="278" y="305"/>
                    <a:pt x="276" y="309"/>
                    <a:pt x="278" y="311"/>
                  </a:cubicBezTo>
                  <a:cubicBezTo>
                    <a:pt x="278" y="311"/>
                    <a:pt x="279" y="311"/>
                    <a:pt x="279" y="311"/>
                  </a:cubicBezTo>
                  <a:cubicBezTo>
                    <a:pt x="279" y="311"/>
                    <a:pt x="279" y="311"/>
                    <a:pt x="280" y="311"/>
                  </a:cubicBezTo>
                  <a:cubicBezTo>
                    <a:pt x="284" y="311"/>
                    <a:pt x="283" y="300"/>
                    <a:pt x="285" y="294"/>
                  </a:cubicBezTo>
                  <a:cubicBezTo>
                    <a:pt x="287" y="288"/>
                    <a:pt x="289" y="282"/>
                    <a:pt x="291" y="276"/>
                  </a:cubicBezTo>
                  <a:cubicBezTo>
                    <a:pt x="297" y="258"/>
                    <a:pt x="301" y="242"/>
                    <a:pt x="304" y="226"/>
                  </a:cubicBezTo>
                  <a:cubicBezTo>
                    <a:pt x="320" y="134"/>
                    <a:pt x="287" y="79"/>
                    <a:pt x="235" y="46"/>
                  </a:cubicBezTo>
                  <a:cubicBezTo>
                    <a:pt x="163" y="0"/>
                    <a:pt x="57" y="48"/>
                    <a:pt x="29" y="93"/>
                  </a:cubicBezTo>
                  <a:cubicBezTo>
                    <a:pt x="18" y="112"/>
                    <a:pt x="11" y="132"/>
                    <a:pt x="7" y="153"/>
                  </a:cubicBezTo>
                  <a:cubicBezTo>
                    <a:pt x="0" y="186"/>
                    <a:pt x="2" y="220"/>
                    <a:pt x="7" y="249"/>
                  </a:cubicBezTo>
                  <a:cubicBezTo>
                    <a:pt x="6" y="256"/>
                    <a:pt x="5" y="264"/>
                    <a:pt x="4" y="273"/>
                  </a:cubicBezTo>
                  <a:cubicBezTo>
                    <a:pt x="6" y="273"/>
                    <a:pt x="9" y="273"/>
                    <a:pt x="12" y="274"/>
                  </a:cubicBezTo>
                  <a:cubicBezTo>
                    <a:pt x="12" y="274"/>
                    <a:pt x="12" y="274"/>
                    <a:pt x="12" y="275"/>
                  </a:cubicBezTo>
                  <a:cubicBezTo>
                    <a:pt x="17" y="295"/>
                    <a:pt x="22" y="311"/>
                    <a:pt x="26" y="320"/>
                  </a:cubicBezTo>
                  <a:cubicBezTo>
                    <a:pt x="27" y="322"/>
                    <a:pt x="28" y="324"/>
                    <a:pt x="28" y="326"/>
                  </a:cubicBezTo>
                  <a:cubicBezTo>
                    <a:pt x="30" y="329"/>
                    <a:pt x="31" y="330"/>
                    <a:pt x="31" y="329"/>
                  </a:cubicBezTo>
                  <a:cubicBezTo>
                    <a:pt x="32" y="327"/>
                    <a:pt x="31" y="323"/>
                    <a:pt x="31" y="320"/>
                  </a:cubicBezTo>
                  <a:cubicBezTo>
                    <a:pt x="31" y="306"/>
                    <a:pt x="31" y="293"/>
                    <a:pt x="33" y="281"/>
                  </a:cubicBezTo>
                  <a:cubicBezTo>
                    <a:pt x="39" y="216"/>
                    <a:pt x="60" y="176"/>
                    <a:pt x="70" y="159"/>
                  </a:cubicBezTo>
                  <a:cubicBezTo>
                    <a:pt x="74" y="154"/>
                    <a:pt x="76" y="151"/>
                    <a:pt x="76" y="151"/>
                  </a:cubicBezTo>
                  <a:cubicBezTo>
                    <a:pt x="80" y="155"/>
                    <a:pt x="84" y="159"/>
                    <a:pt x="89" y="162"/>
                  </a:cubicBezTo>
                  <a:cubicBezTo>
                    <a:pt x="131" y="194"/>
                    <a:pt x="198" y="209"/>
                    <a:pt x="220" y="211"/>
                  </a:cubicBezTo>
                  <a:cubicBezTo>
                    <a:pt x="254" y="216"/>
                    <a:pt x="270" y="262"/>
                    <a:pt x="276" y="290"/>
                  </a:cubicBezTo>
                  <a:close/>
                </a:path>
              </a:pathLst>
            </a:custGeom>
            <a:solidFill>
              <a:srgbClr val="065242"/>
            </a:solidFill>
            <a:ln w="7938" cap="flat">
              <a:solidFill>
                <a:srgbClr val="06524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78" name="Freeform 555">
              <a:extLst>
                <a:ext uri="{FF2B5EF4-FFF2-40B4-BE49-F238E27FC236}">
                  <a16:creationId xmlns:a16="http://schemas.microsoft.com/office/drawing/2014/main" id="{20AD40A3-1DCE-BBC2-35C5-1C37AD178EE1}"/>
                </a:ext>
              </a:extLst>
            </p:cNvPr>
            <p:cNvSpPr>
              <a:spLocks/>
            </p:cNvSpPr>
            <p:nvPr/>
          </p:nvSpPr>
          <p:spPr bwMode="auto">
            <a:xfrm>
              <a:off x="9180647" y="3666074"/>
              <a:ext cx="64706" cy="609726"/>
            </a:xfrm>
            <a:custGeom>
              <a:avLst/>
              <a:gdLst>
                <a:gd name="T0" fmla="*/ 22 w 39"/>
                <a:gd name="T1" fmla="*/ 0 h 365"/>
                <a:gd name="T2" fmla="*/ 38 w 39"/>
                <a:gd name="T3" fmla="*/ 123 h 365"/>
                <a:gd name="T4" fmla="*/ 0 w 39"/>
                <a:gd name="T5" fmla="*/ 230 h 365"/>
                <a:gd name="T6" fmla="*/ 5 w 39"/>
                <a:gd name="T7" fmla="*/ 262 h 365"/>
                <a:gd name="T8" fmla="*/ 9 w 39"/>
                <a:gd name="T9" fmla="*/ 285 h 365"/>
                <a:gd name="T10" fmla="*/ 22 w 39"/>
                <a:gd name="T11" fmla="*/ 365 h 365"/>
                <a:gd name="T12" fmla="*/ 39 w 39"/>
                <a:gd name="T13" fmla="*/ 352 h 365"/>
                <a:gd name="T14" fmla="*/ 39 w 39"/>
                <a:gd name="T15" fmla="*/ 285 h 365"/>
                <a:gd name="T16" fmla="*/ 39 w 39"/>
                <a:gd name="T17" fmla="*/ 262 h 365"/>
                <a:gd name="T18" fmla="*/ 39 w 39"/>
                <a:gd name="T19" fmla="*/ 0 h 365"/>
                <a:gd name="T20" fmla="*/ 35 w 39"/>
                <a:gd name="T21" fmla="*/ 0 h 365"/>
                <a:gd name="T22" fmla="*/ 22 w 39"/>
                <a:gd name="T23"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365">
                  <a:moveTo>
                    <a:pt x="22" y="0"/>
                  </a:moveTo>
                  <a:cubicBezTo>
                    <a:pt x="32" y="41"/>
                    <a:pt x="38" y="83"/>
                    <a:pt x="38" y="123"/>
                  </a:cubicBezTo>
                  <a:cubicBezTo>
                    <a:pt x="38" y="169"/>
                    <a:pt x="23" y="204"/>
                    <a:pt x="0" y="230"/>
                  </a:cubicBezTo>
                  <a:cubicBezTo>
                    <a:pt x="2" y="242"/>
                    <a:pt x="4" y="252"/>
                    <a:pt x="5" y="262"/>
                  </a:cubicBezTo>
                  <a:cubicBezTo>
                    <a:pt x="7" y="270"/>
                    <a:pt x="8" y="278"/>
                    <a:pt x="9" y="285"/>
                  </a:cubicBezTo>
                  <a:cubicBezTo>
                    <a:pt x="16" y="324"/>
                    <a:pt x="20" y="349"/>
                    <a:pt x="22" y="365"/>
                  </a:cubicBezTo>
                  <a:cubicBezTo>
                    <a:pt x="28" y="361"/>
                    <a:pt x="33" y="356"/>
                    <a:pt x="39" y="352"/>
                  </a:cubicBezTo>
                  <a:cubicBezTo>
                    <a:pt x="39" y="330"/>
                    <a:pt x="39" y="308"/>
                    <a:pt x="39" y="285"/>
                  </a:cubicBezTo>
                  <a:cubicBezTo>
                    <a:pt x="39" y="277"/>
                    <a:pt x="39" y="270"/>
                    <a:pt x="39" y="262"/>
                  </a:cubicBezTo>
                  <a:cubicBezTo>
                    <a:pt x="39" y="182"/>
                    <a:pt x="39" y="95"/>
                    <a:pt x="39" y="0"/>
                  </a:cubicBezTo>
                  <a:cubicBezTo>
                    <a:pt x="35" y="0"/>
                    <a:pt x="35" y="0"/>
                    <a:pt x="35" y="0"/>
                  </a:cubicBezTo>
                  <a:cubicBezTo>
                    <a:pt x="31" y="0"/>
                    <a:pt x="26" y="0"/>
                    <a:pt x="22" y="0"/>
                  </a:cubicBezTo>
                  <a:close/>
                </a:path>
              </a:pathLst>
            </a:custGeom>
            <a:solidFill>
              <a:srgbClr val="73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9" name="Freeform 556">
              <a:extLst>
                <a:ext uri="{FF2B5EF4-FFF2-40B4-BE49-F238E27FC236}">
                  <a16:creationId xmlns:a16="http://schemas.microsoft.com/office/drawing/2014/main" id="{D63CF433-26FD-A581-B64E-436D626D1D72}"/>
                </a:ext>
              </a:extLst>
            </p:cNvPr>
            <p:cNvSpPr>
              <a:spLocks/>
            </p:cNvSpPr>
            <p:nvPr/>
          </p:nvSpPr>
          <p:spPr bwMode="auto">
            <a:xfrm>
              <a:off x="8906893" y="2297302"/>
              <a:ext cx="625902" cy="1051467"/>
            </a:xfrm>
            <a:custGeom>
              <a:avLst/>
              <a:gdLst>
                <a:gd name="T0" fmla="*/ 60 w 375"/>
                <a:gd name="T1" fmla="*/ 36 h 630"/>
                <a:gd name="T2" fmla="*/ 63 w 375"/>
                <a:gd name="T3" fmla="*/ 38 h 630"/>
                <a:gd name="T4" fmla="*/ 132 w 375"/>
                <a:gd name="T5" fmla="*/ 31 h 630"/>
                <a:gd name="T6" fmla="*/ 206 w 375"/>
                <a:gd name="T7" fmla="*/ 104 h 630"/>
                <a:gd name="T8" fmla="*/ 263 w 375"/>
                <a:gd name="T9" fmla="*/ 472 h 630"/>
                <a:gd name="T10" fmla="*/ 262 w 375"/>
                <a:gd name="T11" fmla="*/ 474 h 630"/>
                <a:gd name="T12" fmla="*/ 214 w 375"/>
                <a:gd name="T13" fmla="*/ 571 h 630"/>
                <a:gd name="T14" fmla="*/ 100 w 375"/>
                <a:gd name="T15" fmla="*/ 588 h 630"/>
                <a:gd name="T16" fmla="*/ 120 w 375"/>
                <a:gd name="T17" fmla="*/ 630 h 630"/>
                <a:gd name="T18" fmla="*/ 342 w 375"/>
                <a:gd name="T19" fmla="*/ 630 h 630"/>
                <a:gd name="T20" fmla="*/ 340 w 375"/>
                <a:gd name="T21" fmla="*/ 628 h 630"/>
                <a:gd name="T22" fmla="*/ 340 w 375"/>
                <a:gd name="T23" fmla="*/ 451 h 630"/>
                <a:gd name="T24" fmla="*/ 342 w 375"/>
                <a:gd name="T25" fmla="*/ 450 h 630"/>
                <a:gd name="T26" fmla="*/ 375 w 375"/>
                <a:gd name="T27" fmla="*/ 450 h 630"/>
                <a:gd name="T28" fmla="*/ 334 w 375"/>
                <a:gd name="T29" fmla="*/ 55 h 630"/>
                <a:gd name="T30" fmla="*/ 277 w 375"/>
                <a:gd name="T31" fmla="*/ 0 h 630"/>
                <a:gd name="T32" fmla="*/ 41 w 375"/>
                <a:gd name="T33" fmla="*/ 0 h 630"/>
                <a:gd name="T34" fmla="*/ 0 w 375"/>
                <a:gd name="T35" fmla="*/ 0 h 630"/>
                <a:gd name="T36" fmla="*/ 38 w 375"/>
                <a:gd name="T37" fmla="*/ 23 h 630"/>
                <a:gd name="T38" fmla="*/ 60 w 375"/>
                <a:gd name="T39" fmla="*/ 36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5" h="630">
                  <a:moveTo>
                    <a:pt x="60" y="36"/>
                  </a:moveTo>
                  <a:cubicBezTo>
                    <a:pt x="61" y="36"/>
                    <a:pt x="62" y="37"/>
                    <a:pt x="63" y="38"/>
                  </a:cubicBezTo>
                  <a:cubicBezTo>
                    <a:pt x="80" y="32"/>
                    <a:pt x="102" y="30"/>
                    <a:pt x="132" y="31"/>
                  </a:cubicBezTo>
                  <a:cubicBezTo>
                    <a:pt x="132" y="31"/>
                    <a:pt x="184" y="36"/>
                    <a:pt x="206" y="104"/>
                  </a:cubicBezTo>
                  <a:cubicBezTo>
                    <a:pt x="227" y="172"/>
                    <a:pt x="263" y="472"/>
                    <a:pt x="263" y="472"/>
                  </a:cubicBezTo>
                  <a:cubicBezTo>
                    <a:pt x="263" y="472"/>
                    <a:pt x="263" y="473"/>
                    <a:pt x="262" y="474"/>
                  </a:cubicBezTo>
                  <a:cubicBezTo>
                    <a:pt x="274" y="511"/>
                    <a:pt x="264" y="557"/>
                    <a:pt x="214" y="571"/>
                  </a:cubicBezTo>
                  <a:cubicBezTo>
                    <a:pt x="197" y="576"/>
                    <a:pt x="152" y="582"/>
                    <a:pt x="100" y="588"/>
                  </a:cubicBezTo>
                  <a:cubicBezTo>
                    <a:pt x="106" y="600"/>
                    <a:pt x="113" y="614"/>
                    <a:pt x="120" y="630"/>
                  </a:cubicBezTo>
                  <a:cubicBezTo>
                    <a:pt x="203" y="630"/>
                    <a:pt x="276" y="630"/>
                    <a:pt x="342" y="630"/>
                  </a:cubicBezTo>
                  <a:cubicBezTo>
                    <a:pt x="341" y="630"/>
                    <a:pt x="340" y="629"/>
                    <a:pt x="340" y="628"/>
                  </a:cubicBezTo>
                  <a:cubicBezTo>
                    <a:pt x="340" y="628"/>
                    <a:pt x="340" y="628"/>
                    <a:pt x="340" y="451"/>
                  </a:cubicBezTo>
                  <a:cubicBezTo>
                    <a:pt x="340" y="450"/>
                    <a:pt x="341" y="450"/>
                    <a:pt x="342" y="450"/>
                  </a:cubicBezTo>
                  <a:cubicBezTo>
                    <a:pt x="342" y="450"/>
                    <a:pt x="342" y="450"/>
                    <a:pt x="375" y="450"/>
                  </a:cubicBezTo>
                  <a:cubicBezTo>
                    <a:pt x="361" y="212"/>
                    <a:pt x="334" y="55"/>
                    <a:pt x="334" y="55"/>
                  </a:cubicBezTo>
                  <a:cubicBezTo>
                    <a:pt x="329" y="23"/>
                    <a:pt x="305" y="0"/>
                    <a:pt x="277" y="0"/>
                  </a:cubicBezTo>
                  <a:cubicBezTo>
                    <a:pt x="277" y="0"/>
                    <a:pt x="277" y="0"/>
                    <a:pt x="41" y="0"/>
                  </a:cubicBezTo>
                  <a:cubicBezTo>
                    <a:pt x="28" y="0"/>
                    <a:pt x="14" y="0"/>
                    <a:pt x="0" y="0"/>
                  </a:cubicBezTo>
                  <a:cubicBezTo>
                    <a:pt x="9" y="5"/>
                    <a:pt x="21" y="12"/>
                    <a:pt x="38" y="23"/>
                  </a:cubicBezTo>
                  <a:cubicBezTo>
                    <a:pt x="45" y="27"/>
                    <a:pt x="52" y="31"/>
                    <a:pt x="60" y="36"/>
                  </a:cubicBezTo>
                  <a:close/>
                </a:path>
              </a:pathLst>
            </a:custGeom>
            <a:solidFill>
              <a:srgbClr val="73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0" name="Freeform 557">
              <a:extLst>
                <a:ext uri="{FF2B5EF4-FFF2-40B4-BE49-F238E27FC236}">
                  <a16:creationId xmlns:a16="http://schemas.microsoft.com/office/drawing/2014/main" id="{01D1DDF2-7303-7F20-271C-2CB39DA052B3}"/>
                </a:ext>
              </a:extLst>
            </p:cNvPr>
            <p:cNvSpPr>
              <a:spLocks/>
            </p:cNvSpPr>
            <p:nvPr/>
          </p:nvSpPr>
          <p:spPr bwMode="auto">
            <a:xfrm>
              <a:off x="9376007" y="3460758"/>
              <a:ext cx="171719" cy="150565"/>
            </a:xfrm>
            <a:custGeom>
              <a:avLst/>
              <a:gdLst>
                <a:gd name="T0" fmla="*/ 103 w 103"/>
                <a:gd name="T1" fmla="*/ 0 h 90"/>
                <a:gd name="T2" fmla="*/ 0 w 103"/>
                <a:gd name="T3" fmla="*/ 0 h 90"/>
                <a:gd name="T4" fmla="*/ 14 w 103"/>
                <a:gd name="T5" fmla="*/ 14 h 90"/>
                <a:gd name="T6" fmla="*/ 14 w 103"/>
                <a:gd name="T7" fmla="*/ 89 h 90"/>
                <a:gd name="T8" fmla="*/ 82 w 103"/>
                <a:gd name="T9" fmla="*/ 89 h 90"/>
                <a:gd name="T10" fmla="*/ 103 w 103"/>
                <a:gd name="T11" fmla="*/ 90 h 90"/>
                <a:gd name="T12" fmla="*/ 103 w 103"/>
                <a:gd name="T13" fmla="*/ 0 h 90"/>
              </a:gdLst>
              <a:ahLst/>
              <a:cxnLst>
                <a:cxn ang="0">
                  <a:pos x="T0" y="T1"/>
                </a:cxn>
                <a:cxn ang="0">
                  <a:pos x="T2" y="T3"/>
                </a:cxn>
                <a:cxn ang="0">
                  <a:pos x="T4" y="T5"/>
                </a:cxn>
                <a:cxn ang="0">
                  <a:pos x="T6" y="T7"/>
                </a:cxn>
                <a:cxn ang="0">
                  <a:pos x="T8" y="T9"/>
                </a:cxn>
                <a:cxn ang="0">
                  <a:pos x="T10" y="T11"/>
                </a:cxn>
                <a:cxn ang="0">
                  <a:pos x="T12" y="T13"/>
                </a:cxn>
              </a:cxnLst>
              <a:rect l="0" t="0" r="r" b="b"/>
              <a:pathLst>
                <a:path w="103" h="90">
                  <a:moveTo>
                    <a:pt x="103" y="0"/>
                  </a:moveTo>
                  <a:cubicBezTo>
                    <a:pt x="68" y="0"/>
                    <a:pt x="34" y="0"/>
                    <a:pt x="0" y="0"/>
                  </a:cubicBezTo>
                  <a:cubicBezTo>
                    <a:pt x="8" y="0"/>
                    <a:pt x="14" y="6"/>
                    <a:pt x="14" y="14"/>
                  </a:cubicBezTo>
                  <a:cubicBezTo>
                    <a:pt x="14" y="14"/>
                    <a:pt x="14" y="14"/>
                    <a:pt x="14" y="89"/>
                  </a:cubicBezTo>
                  <a:cubicBezTo>
                    <a:pt x="82" y="89"/>
                    <a:pt x="82" y="89"/>
                    <a:pt x="82" y="89"/>
                  </a:cubicBezTo>
                  <a:cubicBezTo>
                    <a:pt x="89" y="89"/>
                    <a:pt x="96" y="89"/>
                    <a:pt x="103" y="90"/>
                  </a:cubicBezTo>
                  <a:cubicBezTo>
                    <a:pt x="103" y="59"/>
                    <a:pt x="103" y="29"/>
                    <a:pt x="103" y="0"/>
                  </a:cubicBezTo>
                  <a:close/>
                </a:path>
              </a:pathLst>
            </a:custGeom>
            <a:solidFill>
              <a:srgbClr val="73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1" name="Freeform 558">
              <a:extLst>
                <a:ext uri="{FF2B5EF4-FFF2-40B4-BE49-F238E27FC236}">
                  <a16:creationId xmlns:a16="http://schemas.microsoft.com/office/drawing/2014/main" id="{31A690BE-2D92-9F0A-30AB-B1CBE01BAC70}"/>
                </a:ext>
              </a:extLst>
            </p:cNvPr>
            <p:cNvSpPr>
              <a:spLocks/>
            </p:cNvSpPr>
            <p:nvPr/>
          </p:nvSpPr>
          <p:spPr bwMode="auto">
            <a:xfrm>
              <a:off x="9049991" y="2852277"/>
              <a:ext cx="49774" cy="191628"/>
            </a:xfrm>
            <a:custGeom>
              <a:avLst/>
              <a:gdLst>
                <a:gd name="T0" fmla="*/ 1 w 30"/>
                <a:gd name="T1" fmla="*/ 115 h 115"/>
                <a:gd name="T2" fmla="*/ 30 w 30"/>
                <a:gd name="T3" fmla="*/ 108 h 115"/>
                <a:gd name="T4" fmla="*/ 0 w 30"/>
                <a:gd name="T5" fmla="*/ 0 h 115"/>
                <a:gd name="T6" fmla="*/ 1 w 30"/>
                <a:gd name="T7" fmla="*/ 115 h 115"/>
              </a:gdLst>
              <a:ahLst/>
              <a:cxnLst>
                <a:cxn ang="0">
                  <a:pos x="T0" y="T1"/>
                </a:cxn>
                <a:cxn ang="0">
                  <a:pos x="T2" y="T3"/>
                </a:cxn>
                <a:cxn ang="0">
                  <a:pos x="T4" y="T5"/>
                </a:cxn>
                <a:cxn ang="0">
                  <a:pos x="T6" y="T7"/>
                </a:cxn>
              </a:cxnLst>
              <a:rect l="0" t="0" r="r" b="b"/>
              <a:pathLst>
                <a:path w="30" h="115">
                  <a:moveTo>
                    <a:pt x="1" y="115"/>
                  </a:moveTo>
                  <a:cubicBezTo>
                    <a:pt x="11" y="113"/>
                    <a:pt x="21" y="110"/>
                    <a:pt x="30" y="108"/>
                  </a:cubicBezTo>
                  <a:cubicBezTo>
                    <a:pt x="20" y="75"/>
                    <a:pt x="10" y="36"/>
                    <a:pt x="0" y="0"/>
                  </a:cubicBezTo>
                  <a:cubicBezTo>
                    <a:pt x="0" y="30"/>
                    <a:pt x="1" y="75"/>
                    <a:pt x="1" y="115"/>
                  </a:cubicBezTo>
                  <a:close/>
                </a:path>
              </a:pathLst>
            </a:custGeom>
            <a:solidFill>
              <a:srgbClr val="73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2" name="Freeform 559">
              <a:extLst>
                <a:ext uri="{FF2B5EF4-FFF2-40B4-BE49-F238E27FC236}">
                  <a16:creationId xmlns:a16="http://schemas.microsoft.com/office/drawing/2014/main" id="{3EE2C125-7CDA-20F6-5A26-CE8860F027C0}"/>
                </a:ext>
              </a:extLst>
            </p:cNvPr>
            <p:cNvSpPr>
              <a:spLocks/>
            </p:cNvSpPr>
            <p:nvPr/>
          </p:nvSpPr>
          <p:spPr bwMode="auto">
            <a:xfrm>
              <a:off x="9153271" y="3460758"/>
              <a:ext cx="115723" cy="150565"/>
            </a:xfrm>
            <a:custGeom>
              <a:avLst/>
              <a:gdLst>
                <a:gd name="T0" fmla="*/ 30 w 69"/>
                <a:gd name="T1" fmla="*/ 90 h 90"/>
                <a:gd name="T2" fmla="*/ 51 w 69"/>
                <a:gd name="T3" fmla="*/ 89 h 90"/>
                <a:gd name="T4" fmla="*/ 55 w 69"/>
                <a:gd name="T5" fmla="*/ 89 h 90"/>
                <a:gd name="T6" fmla="*/ 55 w 69"/>
                <a:gd name="T7" fmla="*/ 14 h 90"/>
                <a:gd name="T8" fmla="*/ 69 w 69"/>
                <a:gd name="T9" fmla="*/ 0 h 90"/>
                <a:gd name="T10" fmla="*/ 0 w 69"/>
                <a:gd name="T11" fmla="*/ 0 h 90"/>
                <a:gd name="T12" fmla="*/ 30 w 69"/>
                <a:gd name="T13" fmla="*/ 90 h 90"/>
              </a:gdLst>
              <a:ahLst/>
              <a:cxnLst>
                <a:cxn ang="0">
                  <a:pos x="T0" y="T1"/>
                </a:cxn>
                <a:cxn ang="0">
                  <a:pos x="T2" y="T3"/>
                </a:cxn>
                <a:cxn ang="0">
                  <a:pos x="T4" y="T5"/>
                </a:cxn>
                <a:cxn ang="0">
                  <a:pos x="T6" y="T7"/>
                </a:cxn>
                <a:cxn ang="0">
                  <a:pos x="T8" y="T9"/>
                </a:cxn>
                <a:cxn ang="0">
                  <a:pos x="T10" y="T11"/>
                </a:cxn>
                <a:cxn ang="0">
                  <a:pos x="T12" y="T13"/>
                </a:cxn>
              </a:cxnLst>
              <a:rect l="0" t="0" r="r" b="b"/>
              <a:pathLst>
                <a:path w="69" h="90">
                  <a:moveTo>
                    <a:pt x="30" y="90"/>
                  </a:moveTo>
                  <a:cubicBezTo>
                    <a:pt x="37" y="89"/>
                    <a:pt x="44" y="89"/>
                    <a:pt x="51" y="89"/>
                  </a:cubicBezTo>
                  <a:cubicBezTo>
                    <a:pt x="52" y="89"/>
                    <a:pt x="54" y="89"/>
                    <a:pt x="55" y="89"/>
                  </a:cubicBezTo>
                  <a:cubicBezTo>
                    <a:pt x="55" y="64"/>
                    <a:pt x="55" y="40"/>
                    <a:pt x="55" y="14"/>
                  </a:cubicBezTo>
                  <a:cubicBezTo>
                    <a:pt x="55" y="6"/>
                    <a:pt x="61" y="0"/>
                    <a:pt x="69" y="0"/>
                  </a:cubicBezTo>
                  <a:cubicBezTo>
                    <a:pt x="46" y="0"/>
                    <a:pt x="23" y="0"/>
                    <a:pt x="0" y="0"/>
                  </a:cubicBezTo>
                  <a:cubicBezTo>
                    <a:pt x="11" y="28"/>
                    <a:pt x="21" y="58"/>
                    <a:pt x="30" y="90"/>
                  </a:cubicBezTo>
                  <a:close/>
                </a:path>
              </a:pathLst>
            </a:custGeom>
            <a:solidFill>
              <a:srgbClr val="73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3" name="Freeform 560">
              <a:extLst>
                <a:ext uri="{FF2B5EF4-FFF2-40B4-BE49-F238E27FC236}">
                  <a16:creationId xmlns:a16="http://schemas.microsoft.com/office/drawing/2014/main" id="{8AD8B71D-5D9C-0C4A-EB95-0D5DE24DC6B0}"/>
                </a:ext>
              </a:extLst>
            </p:cNvPr>
            <p:cNvSpPr>
              <a:spLocks/>
            </p:cNvSpPr>
            <p:nvPr/>
          </p:nvSpPr>
          <p:spPr bwMode="auto">
            <a:xfrm>
              <a:off x="9398405" y="3666074"/>
              <a:ext cx="149321" cy="449206"/>
            </a:xfrm>
            <a:custGeom>
              <a:avLst/>
              <a:gdLst>
                <a:gd name="T0" fmla="*/ 0 w 89"/>
                <a:gd name="T1" fmla="*/ 0 h 269"/>
                <a:gd name="T2" fmla="*/ 0 w 89"/>
                <a:gd name="T3" fmla="*/ 262 h 269"/>
                <a:gd name="T4" fmla="*/ 0 w 89"/>
                <a:gd name="T5" fmla="*/ 269 h 269"/>
                <a:gd name="T6" fmla="*/ 7 w 89"/>
                <a:gd name="T7" fmla="*/ 262 h 269"/>
                <a:gd name="T8" fmla="*/ 83 w 89"/>
                <a:gd name="T9" fmla="*/ 169 h 269"/>
                <a:gd name="T10" fmla="*/ 89 w 89"/>
                <a:gd name="T11" fmla="*/ 1 h 269"/>
                <a:gd name="T12" fmla="*/ 68 w 89"/>
                <a:gd name="T13" fmla="*/ 0 h 269"/>
                <a:gd name="T14" fmla="*/ 0 w 89"/>
                <a:gd name="T15" fmla="*/ 0 h 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269">
                  <a:moveTo>
                    <a:pt x="0" y="0"/>
                  </a:moveTo>
                  <a:cubicBezTo>
                    <a:pt x="0" y="55"/>
                    <a:pt x="0" y="138"/>
                    <a:pt x="0" y="262"/>
                  </a:cubicBezTo>
                  <a:cubicBezTo>
                    <a:pt x="0" y="264"/>
                    <a:pt x="0" y="267"/>
                    <a:pt x="0" y="269"/>
                  </a:cubicBezTo>
                  <a:cubicBezTo>
                    <a:pt x="2" y="267"/>
                    <a:pt x="4" y="264"/>
                    <a:pt x="7" y="262"/>
                  </a:cubicBezTo>
                  <a:cubicBezTo>
                    <a:pt x="34" y="233"/>
                    <a:pt x="59" y="202"/>
                    <a:pt x="83" y="169"/>
                  </a:cubicBezTo>
                  <a:cubicBezTo>
                    <a:pt x="86" y="112"/>
                    <a:pt x="88" y="55"/>
                    <a:pt x="89" y="1"/>
                  </a:cubicBezTo>
                  <a:cubicBezTo>
                    <a:pt x="82" y="0"/>
                    <a:pt x="75" y="0"/>
                    <a:pt x="68" y="0"/>
                  </a:cubicBezTo>
                  <a:cubicBezTo>
                    <a:pt x="41" y="0"/>
                    <a:pt x="19" y="0"/>
                    <a:pt x="0" y="0"/>
                  </a:cubicBezTo>
                  <a:close/>
                </a:path>
              </a:pathLst>
            </a:custGeom>
            <a:solidFill>
              <a:srgbClr val="73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4" name="Freeform 561">
              <a:extLst>
                <a:ext uri="{FF2B5EF4-FFF2-40B4-BE49-F238E27FC236}">
                  <a16:creationId xmlns:a16="http://schemas.microsoft.com/office/drawing/2014/main" id="{08AB404D-25AA-63D3-2BCC-D68780151E62}"/>
                </a:ext>
              </a:extLst>
            </p:cNvPr>
            <p:cNvSpPr>
              <a:spLocks/>
            </p:cNvSpPr>
            <p:nvPr/>
          </p:nvSpPr>
          <p:spPr bwMode="auto">
            <a:xfrm>
              <a:off x="8767527" y="4095371"/>
              <a:ext cx="399432" cy="263799"/>
            </a:xfrm>
            <a:custGeom>
              <a:avLst/>
              <a:gdLst>
                <a:gd name="T0" fmla="*/ 218 w 239"/>
                <a:gd name="T1" fmla="*/ 5 h 158"/>
                <a:gd name="T2" fmla="*/ 217 w 239"/>
                <a:gd name="T3" fmla="*/ 0 h 158"/>
                <a:gd name="T4" fmla="*/ 209 w 239"/>
                <a:gd name="T5" fmla="*/ 5 h 158"/>
                <a:gd name="T6" fmla="*/ 174 w 239"/>
                <a:gd name="T7" fmla="*/ 23 h 158"/>
                <a:gd name="T8" fmla="*/ 161 w 239"/>
                <a:gd name="T9" fmla="*/ 28 h 158"/>
                <a:gd name="T10" fmla="*/ 0 w 239"/>
                <a:gd name="T11" fmla="*/ 51 h 158"/>
                <a:gd name="T12" fmla="*/ 5 w 239"/>
                <a:gd name="T13" fmla="*/ 138 h 158"/>
                <a:gd name="T14" fmla="*/ 6 w 239"/>
                <a:gd name="T15" fmla="*/ 158 h 158"/>
                <a:gd name="T16" fmla="*/ 11 w 239"/>
                <a:gd name="T17" fmla="*/ 158 h 158"/>
                <a:gd name="T18" fmla="*/ 77 w 239"/>
                <a:gd name="T19" fmla="*/ 158 h 158"/>
                <a:gd name="T20" fmla="*/ 174 w 239"/>
                <a:gd name="T21" fmla="*/ 158 h 158"/>
                <a:gd name="T22" fmla="*/ 193 w 239"/>
                <a:gd name="T23" fmla="*/ 158 h 158"/>
                <a:gd name="T24" fmla="*/ 239 w 239"/>
                <a:gd name="T25" fmla="*/ 129 h 158"/>
                <a:gd name="T26" fmla="*/ 222 w 239"/>
                <a:gd name="T27" fmla="*/ 28 h 158"/>
                <a:gd name="T28" fmla="*/ 218 w 239"/>
                <a:gd name="T29" fmla="*/ 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9" h="158">
                  <a:moveTo>
                    <a:pt x="218" y="5"/>
                  </a:moveTo>
                  <a:cubicBezTo>
                    <a:pt x="218" y="3"/>
                    <a:pt x="218" y="1"/>
                    <a:pt x="217" y="0"/>
                  </a:cubicBezTo>
                  <a:cubicBezTo>
                    <a:pt x="215" y="2"/>
                    <a:pt x="212" y="3"/>
                    <a:pt x="209" y="5"/>
                  </a:cubicBezTo>
                  <a:cubicBezTo>
                    <a:pt x="198" y="12"/>
                    <a:pt x="186" y="18"/>
                    <a:pt x="174" y="23"/>
                  </a:cubicBezTo>
                  <a:cubicBezTo>
                    <a:pt x="170" y="25"/>
                    <a:pt x="165" y="26"/>
                    <a:pt x="161" y="28"/>
                  </a:cubicBezTo>
                  <a:cubicBezTo>
                    <a:pt x="103" y="49"/>
                    <a:pt x="38" y="52"/>
                    <a:pt x="0" y="51"/>
                  </a:cubicBezTo>
                  <a:cubicBezTo>
                    <a:pt x="3" y="80"/>
                    <a:pt x="4" y="109"/>
                    <a:pt x="5" y="138"/>
                  </a:cubicBezTo>
                  <a:cubicBezTo>
                    <a:pt x="6" y="145"/>
                    <a:pt x="6" y="151"/>
                    <a:pt x="6" y="158"/>
                  </a:cubicBezTo>
                  <a:cubicBezTo>
                    <a:pt x="8" y="158"/>
                    <a:pt x="9" y="158"/>
                    <a:pt x="11" y="158"/>
                  </a:cubicBezTo>
                  <a:cubicBezTo>
                    <a:pt x="34" y="158"/>
                    <a:pt x="56" y="158"/>
                    <a:pt x="77" y="158"/>
                  </a:cubicBezTo>
                  <a:cubicBezTo>
                    <a:pt x="112" y="158"/>
                    <a:pt x="144" y="158"/>
                    <a:pt x="174" y="158"/>
                  </a:cubicBezTo>
                  <a:cubicBezTo>
                    <a:pt x="181" y="158"/>
                    <a:pt x="187" y="158"/>
                    <a:pt x="193" y="158"/>
                  </a:cubicBezTo>
                  <a:cubicBezTo>
                    <a:pt x="209" y="149"/>
                    <a:pt x="224" y="139"/>
                    <a:pt x="239" y="129"/>
                  </a:cubicBezTo>
                  <a:cubicBezTo>
                    <a:pt x="233" y="92"/>
                    <a:pt x="227" y="58"/>
                    <a:pt x="222" y="28"/>
                  </a:cubicBezTo>
                  <a:cubicBezTo>
                    <a:pt x="221" y="20"/>
                    <a:pt x="219" y="12"/>
                    <a:pt x="218" y="5"/>
                  </a:cubicBezTo>
                  <a:close/>
                </a:path>
              </a:pathLst>
            </a:custGeom>
            <a:solidFill>
              <a:srgbClr val="73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5" name="Freeform 562">
              <a:extLst>
                <a:ext uri="{FF2B5EF4-FFF2-40B4-BE49-F238E27FC236}">
                  <a16:creationId xmlns:a16="http://schemas.microsoft.com/office/drawing/2014/main" id="{A8B99AA6-2547-C37D-6ED0-A8651AC0B090}"/>
                </a:ext>
              </a:extLst>
            </p:cNvPr>
            <p:cNvSpPr>
              <a:spLocks/>
            </p:cNvSpPr>
            <p:nvPr/>
          </p:nvSpPr>
          <p:spPr bwMode="auto">
            <a:xfrm>
              <a:off x="7796943" y="4104082"/>
              <a:ext cx="255090" cy="255090"/>
            </a:xfrm>
            <a:custGeom>
              <a:avLst/>
              <a:gdLst>
                <a:gd name="T0" fmla="*/ 127 w 153"/>
                <a:gd name="T1" fmla="*/ 0 h 153"/>
                <a:gd name="T2" fmla="*/ 100 w 153"/>
                <a:gd name="T3" fmla="*/ 0 h 153"/>
                <a:gd name="T4" fmla="*/ 1 w 153"/>
                <a:gd name="T5" fmla="*/ 0 h 153"/>
                <a:gd name="T6" fmla="*/ 0 w 153"/>
                <a:gd name="T7" fmla="*/ 1 h 153"/>
                <a:gd name="T8" fmla="*/ 0 w 153"/>
                <a:gd name="T9" fmla="*/ 152 h 153"/>
                <a:gd name="T10" fmla="*/ 1 w 153"/>
                <a:gd name="T11" fmla="*/ 153 h 153"/>
                <a:gd name="T12" fmla="*/ 124 w 153"/>
                <a:gd name="T13" fmla="*/ 153 h 153"/>
                <a:gd name="T14" fmla="*/ 150 w 153"/>
                <a:gd name="T15" fmla="*/ 153 h 153"/>
                <a:gd name="T16" fmla="*/ 153 w 153"/>
                <a:gd name="T17" fmla="*/ 153 h 153"/>
                <a:gd name="T18" fmla="*/ 149 w 153"/>
                <a:gd name="T19" fmla="*/ 133 h 153"/>
                <a:gd name="T20" fmla="*/ 127 w 153"/>
                <a:gd name="T2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53">
                  <a:moveTo>
                    <a:pt x="127" y="0"/>
                  </a:moveTo>
                  <a:cubicBezTo>
                    <a:pt x="117" y="0"/>
                    <a:pt x="108" y="0"/>
                    <a:pt x="100" y="0"/>
                  </a:cubicBezTo>
                  <a:cubicBezTo>
                    <a:pt x="1" y="0"/>
                    <a:pt x="1" y="0"/>
                    <a:pt x="1" y="0"/>
                  </a:cubicBezTo>
                  <a:cubicBezTo>
                    <a:pt x="1" y="0"/>
                    <a:pt x="0" y="0"/>
                    <a:pt x="0" y="1"/>
                  </a:cubicBezTo>
                  <a:cubicBezTo>
                    <a:pt x="0" y="152"/>
                    <a:pt x="0" y="152"/>
                    <a:pt x="0" y="152"/>
                  </a:cubicBezTo>
                  <a:cubicBezTo>
                    <a:pt x="0" y="153"/>
                    <a:pt x="1" y="153"/>
                    <a:pt x="1" y="153"/>
                  </a:cubicBezTo>
                  <a:cubicBezTo>
                    <a:pt x="44" y="153"/>
                    <a:pt x="85" y="153"/>
                    <a:pt x="124" y="153"/>
                  </a:cubicBezTo>
                  <a:cubicBezTo>
                    <a:pt x="133" y="153"/>
                    <a:pt x="141" y="153"/>
                    <a:pt x="150" y="153"/>
                  </a:cubicBezTo>
                  <a:cubicBezTo>
                    <a:pt x="151" y="153"/>
                    <a:pt x="152" y="153"/>
                    <a:pt x="153" y="153"/>
                  </a:cubicBezTo>
                  <a:cubicBezTo>
                    <a:pt x="152" y="146"/>
                    <a:pt x="150" y="140"/>
                    <a:pt x="149" y="133"/>
                  </a:cubicBezTo>
                  <a:cubicBezTo>
                    <a:pt x="140" y="89"/>
                    <a:pt x="133" y="45"/>
                    <a:pt x="127" y="0"/>
                  </a:cubicBezTo>
                  <a:close/>
                </a:path>
              </a:pathLst>
            </a:custGeom>
            <a:solidFill>
              <a:srgbClr val="73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6" name="Freeform 563">
              <a:extLst>
                <a:ext uri="{FF2B5EF4-FFF2-40B4-BE49-F238E27FC236}">
                  <a16:creationId xmlns:a16="http://schemas.microsoft.com/office/drawing/2014/main" id="{BF0CDEF7-78EF-4D4A-0EA8-36F1C5899F66}"/>
                </a:ext>
              </a:extLst>
            </p:cNvPr>
            <p:cNvSpPr>
              <a:spLocks/>
            </p:cNvSpPr>
            <p:nvPr/>
          </p:nvSpPr>
          <p:spPr bwMode="auto">
            <a:xfrm>
              <a:off x="8369338" y="4158833"/>
              <a:ext cx="99547" cy="200339"/>
            </a:xfrm>
            <a:custGeom>
              <a:avLst/>
              <a:gdLst>
                <a:gd name="T0" fmla="*/ 0 w 60"/>
                <a:gd name="T1" fmla="*/ 2 h 120"/>
                <a:gd name="T2" fmla="*/ 4 w 60"/>
                <a:gd name="T3" fmla="*/ 120 h 120"/>
                <a:gd name="T4" fmla="*/ 60 w 60"/>
                <a:gd name="T5" fmla="*/ 120 h 120"/>
                <a:gd name="T6" fmla="*/ 34 w 60"/>
                <a:gd name="T7" fmla="*/ 0 h 120"/>
                <a:gd name="T8" fmla="*/ 0 w 60"/>
                <a:gd name="T9" fmla="*/ 2 h 120"/>
              </a:gdLst>
              <a:ahLst/>
              <a:cxnLst>
                <a:cxn ang="0">
                  <a:pos x="T0" y="T1"/>
                </a:cxn>
                <a:cxn ang="0">
                  <a:pos x="T2" y="T3"/>
                </a:cxn>
                <a:cxn ang="0">
                  <a:pos x="T4" y="T5"/>
                </a:cxn>
                <a:cxn ang="0">
                  <a:pos x="T6" y="T7"/>
                </a:cxn>
                <a:cxn ang="0">
                  <a:pos x="T8" y="T9"/>
                </a:cxn>
              </a:cxnLst>
              <a:rect l="0" t="0" r="r" b="b"/>
              <a:pathLst>
                <a:path w="60" h="120">
                  <a:moveTo>
                    <a:pt x="0" y="2"/>
                  </a:moveTo>
                  <a:cubicBezTo>
                    <a:pt x="1" y="38"/>
                    <a:pt x="2" y="78"/>
                    <a:pt x="4" y="120"/>
                  </a:cubicBezTo>
                  <a:cubicBezTo>
                    <a:pt x="23" y="120"/>
                    <a:pt x="42" y="120"/>
                    <a:pt x="60" y="120"/>
                  </a:cubicBezTo>
                  <a:cubicBezTo>
                    <a:pt x="51" y="77"/>
                    <a:pt x="42" y="36"/>
                    <a:pt x="34" y="0"/>
                  </a:cubicBezTo>
                  <a:cubicBezTo>
                    <a:pt x="23" y="1"/>
                    <a:pt x="11" y="2"/>
                    <a:pt x="0" y="2"/>
                  </a:cubicBezTo>
                  <a:close/>
                </a:path>
              </a:pathLst>
            </a:custGeom>
            <a:solidFill>
              <a:srgbClr val="73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7" name="Freeform 564">
              <a:extLst>
                <a:ext uri="{FF2B5EF4-FFF2-40B4-BE49-F238E27FC236}">
                  <a16:creationId xmlns:a16="http://schemas.microsoft.com/office/drawing/2014/main" id="{CC19EA0F-53D1-6B7C-0452-A7A954FE4464}"/>
                </a:ext>
              </a:extLst>
            </p:cNvPr>
            <p:cNvSpPr>
              <a:spLocks/>
            </p:cNvSpPr>
            <p:nvPr/>
          </p:nvSpPr>
          <p:spPr bwMode="auto">
            <a:xfrm>
              <a:off x="9119674" y="3666074"/>
              <a:ext cx="124434" cy="384501"/>
            </a:xfrm>
            <a:custGeom>
              <a:avLst/>
              <a:gdLst>
                <a:gd name="T0" fmla="*/ 58 w 74"/>
                <a:gd name="T1" fmla="*/ 0 h 230"/>
                <a:gd name="T2" fmla="*/ 0 w 74"/>
                <a:gd name="T3" fmla="*/ 11 h 230"/>
                <a:gd name="T4" fmla="*/ 36 w 74"/>
                <a:gd name="T5" fmla="*/ 230 h 230"/>
                <a:gd name="T6" fmla="*/ 74 w 74"/>
                <a:gd name="T7" fmla="*/ 123 h 230"/>
                <a:gd name="T8" fmla="*/ 58 w 74"/>
                <a:gd name="T9" fmla="*/ 0 h 230"/>
              </a:gdLst>
              <a:ahLst/>
              <a:cxnLst>
                <a:cxn ang="0">
                  <a:pos x="T0" y="T1"/>
                </a:cxn>
                <a:cxn ang="0">
                  <a:pos x="T2" y="T3"/>
                </a:cxn>
                <a:cxn ang="0">
                  <a:pos x="T4" y="T5"/>
                </a:cxn>
                <a:cxn ang="0">
                  <a:pos x="T6" y="T7"/>
                </a:cxn>
                <a:cxn ang="0">
                  <a:pos x="T8" y="T9"/>
                </a:cxn>
              </a:cxnLst>
              <a:rect l="0" t="0" r="r" b="b"/>
              <a:pathLst>
                <a:path w="74" h="230">
                  <a:moveTo>
                    <a:pt x="58" y="0"/>
                  </a:moveTo>
                  <a:cubicBezTo>
                    <a:pt x="28" y="2"/>
                    <a:pt x="8" y="7"/>
                    <a:pt x="0" y="11"/>
                  </a:cubicBezTo>
                  <a:cubicBezTo>
                    <a:pt x="16" y="106"/>
                    <a:pt x="27" y="177"/>
                    <a:pt x="36" y="230"/>
                  </a:cubicBezTo>
                  <a:cubicBezTo>
                    <a:pt x="59" y="204"/>
                    <a:pt x="74" y="169"/>
                    <a:pt x="74" y="123"/>
                  </a:cubicBezTo>
                  <a:cubicBezTo>
                    <a:pt x="74" y="83"/>
                    <a:pt x="68" y="41"/>
                    <a:pt x="58"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a:p>
          </p:txBody>
        </p:sp>
        <p:sp>
          <p:nvSpPr>
            <p:cNvPr id="688" name="Freeform 565">
              <a:extLst>
                <a:ext uri="{FF2B5EF4-FFF2-40B4-BE49-F238E27FC236}">
                  <a16:creationId xmlns:a16="http://schemas.microsoft.com/office/drawing/2014/main" id="{D74C80A8-B341-0870-BCD0-A86B27E1DE44}"/>
                </a:ext>
              </a:extLst>
            </p:cNvPr>
            <p:cNvSpPr>
              <a:spLocks/>
            </p:cNvSpPr>
            <p:nvPr/>
          </p:nvSpPr>
          <p:spPr bwMode="auto">
            <a:xfrm>
              <a:off x="7987326" y="3460758"/>
              <a:ext cx="1216962" cy="721716"/>
            </a:xfrm>
            <a:custGeom>
              <a:avLst/>
              <a:gdLst>
                <a:gd name="T0" fmla="*/ 651 w 729"/>
                <a:gd name="T1" fmla="*/ 114 h 432"/>
                <a:gd name="T2" fmla="*/ 729 w 729"/>
                <a:gd name="T3" fmla="*/ 90 h 432"/>
                <a:gd name="T4" fmla="*/ 699 w 729"/>
                <a:gd name="T5" fmla="*/ 0 h 432"/>
                <a:gd name="T6" fmla="*/ 261 w 729"/>
                <a:gd name="T7" fmla="*/ 0 h 432"/>
                <a:gd name="T8" fmla="*/ 252 w 729"/>
                <a:gd name="T9" fmla="*/ 0 h 432"/>
                <a:gd name="T10" fmla="*/ 224 w 729"/>
                <a:gd name="T11" fmla="*/ 92 h 432"/>
                <a:gd name="T12" fmla="*/ 221 w 729"/>
                <a:gd name="T13" fmla="*/ 105 h 432"/>
                <a:gd name="T14" fmla="*/ 144 w 729"/>
                <a:gd name="T15" fmla="*/ 123 h 432"/>
                <a:gd name="T16" fmla="*/ 8 w 729"/>
                <a:gd name="T17" fmla="*/ 220 h 432"/>
                <a:gd name="T18" fmla="*/ 2 w 729"/>
                <a:gd name="T19" fmla="*/ 259 h 432"/>
                <a:gd name="T20" fmla="*/ 7 w 729"/>
                <a:gd name="T21" fmla="*/ 313 h 432"/>
                <a:gd name="T22" fmla="*/ 6 w 729"/>
                <a:gd name="T23" fmla="*/ 300 h 432"/>
                <a:gd name="T24" fmla="*/ 6 w 729"/>
                <a:gd name="T25" fmla="*/ 285 h 432"/>
                <a:gd name="T26" fmla="*/ 127 w 729"/>
                <a:gd name="T27" fmla="*/ 163 h 432"/>
                <a:gd name="T28" fmla="*/ 199 w 729"/>
                <a:gd name="T29" fmla="*/ 185 h 432"/>
                <a:gd name="T30" fmla="*/ 224 w 729"/>
                <a:gd name="T31" fmla="*/ 234 h 432"/>
                <a:gd name="T32" fmla="*/ 226 w 729"/>
                <a:gd name="T33" fmla="*/ 269 h 432"/>
                <a:gd name="T34" fmla="*/ 227 w 729"/>
                <a:gd name="T35" fmla="*/ 367 h 432"/>
                <a:gd name="T36" fmla="*/ 228 w 729"/>
                <a:gd name="T37" fmla="*/ 385 h 432"/>
                <a:gd name="T38" fmla="*/ 228 w 729"/>
                <a:gd name="T39" fmla="*/ 393 h 432"/>
                <a:gd name="T40" fmla="*/ 229 w 729"/>
                <a:gd name="T41" fmla="*/ 420 h 432"/>
                <a:gd name="T42" fmla="*/ 263 w 729"/>
                <a:gd name="T43" fmla="*/ 418 h 432"/>
                <a:gd name="T44" fmla="*/ 256 w 729"/>
                <a:gd name="T45" fmla="*/ 385 h 432"/>
                <a:gd name="T46" fmla="*/ 255 w 729"/>
                <a:gd name="T47" fmla="*/ 381 h 432"/>
                <a:gd name="T48" fmla="*/ 242 w 729"/>
                <a:gd name="T49" fmla="*/ 321 h 432"/>
                <a:gd name="T50" fmla="*/ 237 w 729"/>
                <a:gd name="T51" fmla="*/ 302 h 432"/>
                <a:gd name="T52" fmla="*/ 266 w 729"/>
                <a:gd name="T53" fmla="*/ 185 h 432"/>
                <a:gd name="T54" fmla="*/ 268 w 729"/>
                <a:gd name="T55" fmla="*/ 183 h 432"/>
                <a:gd name="T56" fmla="*/ 305 w 729"/>
                <a:gd name="T57" fmla="*/ 167 h 432"/>
                <a:gd name="T58" fmla="*/ 352 w 729"/>
                <a:gd name="T59" fmla="*/ 163 h 432"/>
                <a:gd name="T60" fmla="*/ 450 w 729"/>
                <a:gd name="T61" fmla="*/ 283 h 432"/>
                <a:gd name="T62" fmla="*/ 464 w 729"/>
                <a:gd name="T63" fmla="*/ 385 h 432"/>
                <a:gd name="T64" fmla="*/ 466 w 729"/>
                <a:gd name="T65" fmla="*/ 408 h 432"/>
                <a:gd name="T66" fmla="*/ 468 w 729"/>
                <a:gd name="T67" fmla="*/ 431 h 432"/>
                <a:gd name="T68" fmla="*/ 629 w 729"/>
                <a:gd name="T69" fmla="*/ 408 h 432"/>
                <a:gd name="T70" fmla="*/ 642 w 729"/>
                <a:gd name="T71" fmla="*/ 403 h 432"/>
                <a:gd name="T72" fmla="*/ 677 w 729"/>
                <a:gd name="T73" fmla="*/ 385 h 432"/>
                <a:gd name="T74" fmla="*/ 685 w 729"/>
                <a:gd name="T75" fmla="*/ 380 h 432"/>
                <a:gd name="T76" fmla="*/ 645 w 729"/>
                <a:gd name="T77" fmla="*/ 135 h 432"/>
                <a:gd name="T78" fmla="*/ 651 w 729"/>
                <a:gd name="T79" fmla="*/ 114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9" h="432">
                  <a:moveTo>
                    <a:pt x="651" y="114"/>
                  </a:moveTo>
                  <a:cubicBezTo>
                    <a:pt x="663" y="99"/>
                    <a:pt x="696" y="92"/>
                    <a:pt x="729" y="90"/>
                  </a:cubicBezTo>
                  <a:cubicBezTo>
                    <a:pt x="720" y="58"/>
                    <a:pt x="710" y="28"/>
                    <a:pt x="699" y="0"/>
                  </a:cubicBezTo>
                  <a:cubicBezTo>
                    <a:pt x="541" y="0"/>
                    <a:pt x="395" y="0"/>
                    <a:pt x="261" y="0"/>
                  </a:cubicBezTo>
                  <a:cubicBezTo>
                    <a:pt x="258" y="0"/>
                    <a:pt x="255" y="0"/>
                    <a:pt x="252" y="0"/>
                  </a:cubicBezTo>
                  <a:cubicBezTo>
                    <a:pt x="244" y="26"/>
                    <a:pt x="234" y="57"/>
                    <a:pt x="224" y="92"/>
                  </a:cubicBezTo>
                  <a:cubicBezTo>
                    <a:pt x="223" y="96"/>
                    <a:pt x="222" y="101"/>
                    <a:pt x="221" y="105"/>
                  </a:cubicBezTo>
                  <a:cubicBezTo>
                    <a:pt x="191" y="111"/>
                    <a:pt x="166" y="117"/>
                    <a:pt x="144" y="123"/>
                  </a:cubicBezTo>
                  <a:cubicBezTo>
                    <a:pt x="5" y="164"/>
                    <a:pt x="8" y="220"/>
                    <a:pt x="8" y="220"/>
                  </a:cubicBezTo>
                  <a:cubicBezTo>
                    <a:pt x="5" y="234"/>
                    <a:pt x="3" y="247"/>
                    <a:pt x="2" y="259"/>
                  </a:cubicBezTo>
                  <a:cubicBezTo>
                    <a:pt x="0" y="280"/>
                    <a:pt x="2" y="298"/>
                    <a:pt x="7" y="313"/>
                  </a:cubicBezTo>
                  <a:cubicBezTo>
                    <a:pt x="6" y="309"/>
                    <a:pt x="6" y="304"/>
                    <a:pt x="6" y="300"/>
                  </a:cubicBezTo>
                  <a:cubicBezTo>
                    <a:pt x="6" y="300"/>
                    <a:pt x="5" y="294"/>
                    <a:pt x="6" y="285"/>
                  </a:cubicBezTo>
                  <a:cubicBezTo>
                    <a:pt x="6" y="247"/>
                    <a:pt x="19" y="153"/>
                    <a:pt x="127" y="163"/>
                  </a:cubicBezTo>
                  <a:cubicBezTo>
                    <a:pt x="150" y="165"/>
                    <a:pt x="178" y="168"/>
                    <a:pt x="199" y="185"/>
                  </a:cubicBezTo>
                  <a:cubicBezTo>
                    <a:pt x="211" y="196"/>
                    <a:pt x="220" y="211"/>
                    <a:pt x="224" y="234"/>
                  </a:cubicBezTo>
                  <a:cubicBezTo>
                    <a:pt x="226" y="244"/>
                    <a:pt x="226" y="256"/>
                    <a:pt x="226" y="269"/>
                  </a:cubicBezTo>
                  <a:cubicBezTo>
                    <a:pt x="225" y="284"/>
                    <a:pt x="226" y="319"/>
                    <a:pt x="227" y="367"/>
                  </a:cubicBezTo>
                  <a:cubicBezTo>
                    <a:pt x="227" y="373"/>
                    <a:pt x="228" y="379"/>
                    <a:pt x="228" y="385"/>
                  </a:cubicBezTo>
                  <a:cubicBezTo>
                    <a:pt x="228" y="388"/>
                    <a:pt x="228" y="390"/>
                    <a:pt x="228" y="393"/>
                  </a:cubicBezTo>
                  <a:cubicBezTo>
                    <a:pt x="228" y="402"/>
                    <a:pt x="229" y="411"/>
                    <a:pt x="229" y="420"/>
                  </a:cubicBezTo>
                  <a:cubicBezTo>
                    <a:pt x="240" y="420"/>
                    <a:pt x="252" y="419"/>
                    <a:pt x="263" y="418"/>
                  </a:cubicBezTo>
                  <a:cubicBezTo>
                    <a:pt x="261" y="406"/>
                    <a:pt x="258" y="395"/>
                    <a:pt x="256" y="385"/>
                  </a:cubicBezTo>
                  <a:cubicBezTo>
                    <a:pt x="256" y="384"/>
                    <a:pt x="255" y="382"/>
                    <a:pt x="255" y="381"/>
                  </a:cubicBezTo>
                  <a:cubicBezTo>
                    <a:pt x="250" y="356"/>
                    <a:pt x="245" y="336"/>
                    <a:pt x="242" y="321"/>
                  </a:cubicBezTo>
                  <a:cubicBezTo>
                    <a:pt x="240" y="313"/>
                    <a:pt x="238" y="307"/>
                    <a:pt x="237" y="302"/>
                  </a:cubicBezTo>
                  <a:cubicBezTo>
                    <a:pt x="220" y="237"/>
                    <a:pt x="239" y="203"/>
                    <a:pt x="266" y="185"/>
                  </a:cubicBezTo>
                  <a:cubicBezTo>
                    <a:pt x="266" y="184"/>
                    <a:pt x="267" y="184"/>
                    <a:pt x="268" y="183"/>
                  </a:cubicBezTo>
                  <a:cubicBezTo>
                    <a:pt x="280" y="175"/>
                    <a:pt x="293" y="170"/>
                    <a:pt x="305" y="167"/>
                  </a:cubicBezTo>
                  <a:cubicBezTo>
                    <a:pt x="323" y="162"/>
                    <a:pt x="339" y="161"/>
                    <a:pt x="352" y="163"/>
                  </a:cubicBezTo>
                  <a:cubicBezTo>
                    <a:pt x="435" y="173"/>
                    <a:pt x="450" y="283"/>
                    <a:pt x="450" y="283"/>
                  </a:cubicBezTo>
                  <a:cubicBezTo>
                    <a:pt x="456" y="316"/>
                    <a:pt x="460" y="351"/>
                    <a:pt x="464" y="385"/>
                  </a:cubicBezTo>
                  <a:cubicBezTo>
                    <a:pt x="465" y="393"/>
                    <a:pt x="465" y="400"/>
                    <a:pt x="466" y="408"/>
                  </a:cubicBezTo>
                  <a:cubicBezTo>
                    <a:pt x="467" y="416"/>
                    <a:pt x="468" y="424"/>
                    <a:pt x="468" y="431"/>
                  </a:cubicBezTo>
                  <a:cubicBezTo>
                    <a:pt x="506" y="432"/>
                    <a:pt x="571" y="429"/>
                    <a:pt x="629" y="408"/>
                  </a:cubicBezTo>
                  <a:cubicBezTo>
                    <a:pt x="633" y="406"/>
                    <a:pt x="638" y="405"/>
                    <a:pt x="642" y="403"/>
                  </a:cubicBezTo>
                  <a:cubicBezTo>
                    <a:pt x="654" y="398"/>
                    <a:pt x="666" y="392"/>
                    <a:pt x="677" y="385"/>
                  </a:cubicBezTo>
                  <a:cubicBezTo>
                    <a:pt x="680" y="383"/>
                    <a:pt x="683" y="382"/>
                    <a:pt x="685" y="380"/>
                  </a:cubicBezTo>
                  <a:cubicBezTo>
                    <a:pt x="645" y="135"/>
                    <a:pt x="645" y="135"/>
                    <a:pt x="645" y="135"/>
                  </a:cubicBezTo>
                  <a:cubicBezTo>
                    <a:pt x="644" y="127"/>
                    <a:pt x="646" y="120"/>
                    <a:pt x="651" y="11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a:p>
          </p:txBody>
        </p:sp>
        <p:sp>
          <p:nvSpPr>
            <p:cNvPr id="689" name="Freeform 566">
              <a:extLst>
                <a:ext uri="{FF2B5EF4-FFF2-40B4-BE49-F238E27FC236}">
                  <a16:creationId xmlns:a16="http://schemas.microsoft.com/office/drawing/2014/main" id="{D617408C-DC13-3F15-4FC0-F0B48B3A6B24}"/>
                </a:ext>
              </a:extLst>
            </p:cNvPr>
            <p:cNvSpPr>
              <a:spLocks/>
            </p:cNvSpPr>
            <p:nvPr/>
          </p:nvSpPr>
          <p:spPr bwMode="auto">
            <a:xfrm>
              <a:off x="9028838" y="3279085"/>
              <a:ext cx="78394" cy="69683"/>
            </a:xfrm>
            <a:custGeom>
              <a:avLst/>
              <a:gdLst>
                <a:gd name="T0" fmla="*/ 8 w 47"/>
                <a:gd name="T1" fmla="*/ 9 h 42"/>
                <a:gd name="T2" fmla="*/ 8 w 47"/>
                <a:gd name="T3" fmla="*/ 42 h 42"/>
                <a:gd name="T4" fmla="*/ 47 w 47"/>
                <a:gd name="T5" fmla="*/ 42 h 42"/>
                <a:gd name="T6" fmla="*/ 27 w 47"/>
                <a:gd name="T7" fmla="*/ 0 h 42"/>
                <a:gd name="T8" fmla="*/ 1 w 47"/>
                <a:gd name="T9" fmla="*/ 3 h 42"/>
                <a:gd name="T10" fmla="*/ 0 w 47"/>
                <a:gd name="T11" fmla="*/ 8 h 42"/>
                <a:gd name="T12" fmla="*/ 7 w 47"/>
                <a:gd name="T13" fmla="*/ 8 h 42"/>
                <a:gd name="T14" fmla="*/ 8 w 47"/>
                <a:gd name="T15" fmla="*/ 9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2">
                  <a:moveTo>
                    <a:pt x="8" y="9"/>
                  </a:moveTo>
                  <a:cubicBezTo>
                    <a:pt x="8" y="42"/>
                    <a:pt x="8" y="42"/>
                    <a:pt x="8" y="42"/>
                  </a:cubicBezTo>
                  <a:cubicBezTo>
                    <a:pt x="21" y="42"/>
                    <a:pt x="34" y="42"/>
                    <a:pt x="47" y="42"/>
                  </a:cubicBezTo>
                  <a:cubicBezTo>
                    <a:pt x="40" y="26"/>
                    <a:pt x="33" y="12"/>
                    <a:pt x="27" y="0"/>
                  </a:cubicBezTo>
                  <a:cubicBezTo>
                    <a:pt x="19" y="1"/>
                    <a:pt x="10" y="2"/>
                    <a:pt x="1" y="3"/>
                  </a:cubicBezTo>
                  <a:cubicBezTo>
                    <a:pt x="1" y="5"/>
                    <a:pt x="0" y="6"/>
                    <a:pt x="0" y="8"/>
                  </a:cubicBezTo>
                  <a:cubicBezTo>
                    <a:pt x="7" y="8"/>
                    <a:pt x="7" y="8"/>
                    <a:pt x="7" y="8"/>
                  </a:cubicBezTo>
                  <a:cubicBezTo>
                    <a:pt x="7" y="8"/>
                    <a:pt x="8" y="8"/>
                    <a:pt x="8" y="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a:p>
          </p:txBody>
        </p:sp>
        <p:sp>
          <p:nvSpPr>
            <p:cNvPr id="690" name="Freeform 567">
              <a:extLst>
                <a:ext uri="{FF2B5EF4-FFF2-40B4-BE49-F238E27FC236}">
                  <a16:creationId xmlns:a16="http://schemas.microsoft.com/office/drawing/2014/main" id="{15B1D350-684A-CD8D-ADA2-D72F50E02760}"/>
                </a:ext>
              </a:extLst>
            </p:cNvPr>
            <p:cNvSpPr>
              <a:spLocks noEditPoints="1"/>
            </p:cNvSpPr>
            <p:nvPr/>
          </p:nvSpPr>
          <p:spPr bwMode="auto">
            <a:xfrm>
              <a:off x="9474311" y="3048883"/>
              <a:ext cx="327261" cy="299886"/>
            </a:xfrm>
            <a:custGeom>
              <a:avLst/>
              <a:gdLst>
                <a:gd name="T0" fmla="*/ 196 w 196"/>
                <a:gd name="T1" fmla="*/ 38 h 180"/>
                <a:gd name="T2" fmla="*/ 196 w 196"/>
                <a:gd name="T3" fmla="*/ 38 h 180"/>
                <a:gd name="T4" fmla="*/ 178 w 196"/>
                <a:gd name="T5" fmla="*/ 27 h 180"/>
                <a:gd name="T6" fmla="*/ 146 w 196"/>
                <a:gd name="T7" fmla="*/ 28 h 180"/>
                <a:gd name="T8" fmla="*/ 146 w 196"/>
                <a:gd name="T9" fmla="*/ 1 h 180"/>
                <a:gd name="T10" fmla="*/ 144 w 196"/>
                <a:gd name="T11" fmla="*/ 0 h 180"/>
                <a:gd name="T12" fmla="*/ 35 w 196"/>
                <a:gd name="T13" fmla="*/ 0 h 180"/>
                <a:gd name="T14" fmla="*/ 2 w 196"/>
                <a:gd name="T15" fmla="*/ 0 h 180"/>
                <a:gd name="T16" fmla="*/ 0 w 196"/>
                <a:gd name="T17" fmla="*/ 1 h 180"/>
                <a:gd name="T18" fmla="*/ 0 w 196"/>
                <a:gd name="T19" fmla="*/ 178 h 180"/>
                <a:gd name="T20" fmla="*/ 2 w 196"/>
                <a:gd name="T21" fmla="*/ 180 h 180"/>
                <a:gd name="T22" fmla="*/ 43 w 196"/>
                <a:gd name="T23" fmla="*/ 180 h 180"/>
                <a:gd name="T24" fmla="*/ 143 w 196"/>
                <a:gd name="T25" fmla="*/ 180 h 180"/>
                <a:gd name="T26" fmla="*/ 146 w 196"/>
                <a:gd name="T27" fmla="*/ 178 h 180"/>
                <a:gd name="T28" fmla="*/ 146 w 196"/>
                <a:gd name="T29" fmla="*/ 143 h 180"/>
                <a:gd name="T30" fmla="*/ 167 w 196"/>
                <a:gd name="T31" fmla="*/ 142 h 180"/>
                <a:gd name="T32" fmla="*/ 191 w 196"/>
                <a:gd name="T33" fmla="*/ 131 h 180"/>
                <a:gd name="T34" fmla="*/ 196 w 196"/>
                <a:gd name="T35" fmla="*/ 41 h 180"/>
                <a:gd name="T36" fmla="*/ 196 w 196"/>
                <a:gd name="T37" fmla="*/ 38 h 180"/>
                <a:gd name="T38" fmla="*/ 191 w 196"/>
                <a:gd name="T39" fmla="*/ 85 h 180"/>
                <a:gd name="T40" fmla="*/ 165 w 196"/>
                <a:gd name="T41" fmla="*/ 122 h 180"/>
                <a:gd name="T42" fmla="*/ 146 w 196"/>
                <a:gd name="T43" fmla="*/ 123 h 180"/>
                <a:gd name="T44" fmla="*/ 146 w 196"/>
                <a:gd name="T45" fmla="*/ 50 h 180"/>
                <a:gd name="T46" fmla="*/ 173 w 196"/>
                <a:gd name="T47" fmla="*/ 47 h 180"/>
                <a:gd name="T48" fmla="*/ 191 w 196"/>
                <a:gd name="T49" fmla="*/ 8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6" h="180">
                  <a:moveTo>
                    <a:pt x="196" y="38"/>
                  </a:moveTo>
                  <a:cubicBezTo>
                    <a:pt x="196" y="38"/>
                    <a:pt x="196" y="38"/>
                    <a:pt x="196" y="38"/>
                  </a:cubicBezTo>
                  <a:cubicBezTo>
                    <a:pt x="191" y="33"/>
                    <a:pt x="185" y="29"/>
                    <a:pt x="178" y="27"/>
                  </a:cubicBezTo>
                  <a:cubicBezTo>
                    <a:pt x="166" y="24"/>
                    <a:pt x="155" y="25"/>
                    <a:pt x="146" y="28"/>
                  </a:cubicBezTo>
                  <a:cubicBezTo>
                    <a:pt x="146" y="1"/>
                    <a:pt x="146" y="1"/>
                    <a:pt x="146" y="1"/>
                  </a:cubicBezTo>
                  <a:cubicBezTo>
                    <a:pt x="146" y="0"/>
                    <a:pt x="145" y="0"/>
                    <a:pt x="144" y="0"/>
                  </a:cubicBezTo>
                  <a:cubicBezTo>
                    <a:pt x="89" y="0"/>
                    <a:pt x="56" y="0"/>
                    <a:pt x="35" y="0"/>
                  </a:cubicBezTo>
                  <a:cubicBezTo>
                    <a:pt x="2" y="0"/>
                    <a:pt x="2" y="0"/>
                    <a:pt x="2" y="0"/>
                  </a:cubicBezTo>
                  <a:cubicBezTo>
                    <a:pt x="1" y="0"/>
                    <a:pt x="0" y="0"/>
                    <a:pt x="0" y="1"/>
                  </a:cubicBezTo>
                  <a:cubicBezTo>
                    <a:pt x="0" y="178"/>
                    <a:pt x="0" y="178"/>
                    <a:pt x="0" y="178"/>
                  </a:cubicBezTo>
                  <a:cubicBezTo>
                    <a:pt x="0" y="179"/>
                    <a:pt x="1" y="180"/>
                    <a:pt x="2" y="180"/>
                  </a:cubicBezTo>
                  <a:cubicBezTo>
                    <a:pt x="17" y="180"/>
                    <a:pt x="31" y="180"/>
                    <a:pt x="43" y="180"/>
                  </a:cubicBezTo>
                  <a:cubicBezTo>
                    <a:pt x="143" y="180"/>
                    <a:pt x="143" y="180"/>
                    <a:pt x="143" y="180"/>
                  </a:cubicBezTo>
                  <a:cubicBezTo>
                    <a:pt x="145" y="180"/>
                    <a:pt x="146" y="179"/>
                    <a:pt x="146" y="178"/>
                  </a:cubicBezTo>
                  <a:cubicBezTo>
                    <a:pt x="146" y="165"/>
                    <a:pt x="146" y="154"/>
                    <a:pt x="146" y="143"/>
                  </a:cubicBezTo>
                  <a:cubicBezTo>
                    <a:pt x="152" y="143"/>
                    <a:pt x="159" y="143"/>
                    <a:pt x="167" y="142"/>
                  </a:cubicBezTo>
                  <a:cubicBezTo>
                    <a:pt x="176" y="141"/>
                    <a:pt x="185" y="137"/>
                    <a:pt x="191" y="131"/>
                  </a:cubicBezTo>
                  <a:cubicBezTo>
                    <a:pt x="194" y="102"/>
                    <a:pt x="196" y="71"/>
                    <a:pt x="196" y="41"/>
                  </a:cubicBezTo>
                  <a:cubicBezTo>
                    <a:pt x="196" y="40"/>
                    <a:pt x="196" y="39"/>
                    <a:pt x="196" y="38"/>
                  </a:cubicBezTo>
                  <a:close/>
                  <a:moveTo>
                    <a:pt x="191" y="85"/>
                  </a:moveTo>
                  <a:cubicBezTo>
                    <a:pt x="190" y="100"/>
                    <a:pt x="182" y="120"/>
                    <a:pt x="165" y="122"/>
                  </a:cubicBezTo>
                  <a:cubicBezTo>
                    <a:pt x="157" y="123"/>
                    <a:pt x="151" y="123"/>
                    <a:pt x="146" y="123"/>
                  </a:cubicBezTo>
                  <a:cubicBezTo>
                    <a:pt x="146" y="91"/>
                    <a:pt x="146" y="67"/>
                    <a:pt x="146" y="50"/>
                  </a:cubicBezTo>
                  <a:cubicBezTo>
                    <a:pt x="153" y="46"/>
                    <a:pt x="163" y="44"/>
                    <a:pt x="173" y="47"/>
                  </a:cubicBezTo>
                  <a:cubicBezTo>
                    <a:pt x="184" y="49"/>
                    <a:pt x="192" y="66"/>
                    <a:pt x="191" y="8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91" name="Freeform 568">
              <a:extLst>
                <a:ext uri="{FF2B5EF4-FFF2-40B4-BE49-F238E27FC236}">
                  <a16:creationId xmlns:a16="http://schemas.microsoft.com/office/drawing/2014/main" id="{4A9DE2B0-45C7-8D65-073A-6AA4D941E7E3}"/>
                </a:ext>
              </a:extLst>
            </p:cNvPr>
            <p:cNvSpPr>
              <a:spLocks/>
            </p:cNvSpPr>
            <p:nvPr/>
          </p:nvSpPr>
          <p:spPr bwMode="auto">
            <a:xfrm>
              <a:off x="7874092" y="3292773"/>
              <a:ext cx="1167189" cy="55996"/>
            </a:xfrm>
            <a:custGeom>
              <a:avLst/>
              <a:gdLst>
                <a:gd name="T0" fmla="*/ 699 w 700"/>
                <a:gd name="T1" fmla="*/ 0 h 34"/>
                <a:gd name="T2" fmla="*/ 692 w 700"/>
                <a:gd name="T3" fmla="*/ 0 h 34"/>
                <a:gd name="T4" fmla="*/ 654 w 700"/>
                <a:gd name="T5" fmla="*/ 0 h 34"/>
                <a:gd name="T6" fmla="*/ 601 w 700"/>
                <a:gd name="T7" fmla="*/ 6 h 34"/>
                <a:gd name="T8" fmla="*/ 506 w 700"/>
                <a:gd name="T9" fmla="*/ 16 h 34"/>
                <a:gd name="T10" fmla="*/ 501 w 700"/>
                <a:gd name="T11" fmla="*/ 0 h 34"/>
                <a:gd name="T12" fmla="*/ 428 w 700"/>
                <a:gd name="T13" fmla="*/ 0 h 34"/>
                <a:gd name="T14" fmla="*/ 397 w 700"/>
                <a:gd name="T15" fmla="*/ 0 h 34"/>
                <a:gd name="T16" fmla="*/ 397 w 700"/>
                <a:gd name="T17" fmla="*/ 0 h 34"/>
                <a:gd name="T18" fmla="*/ 394 w 700"/>
                <a:gd name="T19" fmla="*/ 5 h 34"/>
                <a:gd name="T20" fmla="*/ 384 w 700"/>
                <a:gd name="T21" fmla="*/ 21 h 34"/>
                <a:gd name="T22" fmla="*/ 372 w 700"/>
                <a:gd name="T23" fmla="*/ 12 h 34"/>
                <a:gd name="T24" fmla="*/ 373 w 700"/>
                <a:gd name="T25" fmla="*/ 8 h 34"/>
                <a:gd name="T26" fmla="*/ 376 w 700"/>
                <a:gd name="T27" fmla="*/ 0 h 34"/>
                <a:gd name="T28" fmla="*/ 349 w 700"/>
                <a:gd name="T29" fmla="*/ 0 h 34"/>
                <a:gd name="T30" fmla="*/ 335 w 700"/>
                <a:gd name="T31" fmla="*/ 17 h 34"/>
                <a:gd name="T32" fmla="*/ 330 w 700"/>
                <a:gd name="T33" fmla="*/ 18 h 34"/>
                <a:gd name="T34" fmla="*/ 323 w 700"/>
                <a:gd name="T35" fmla="*/ 9 h 34"/>
                <a:gd name="T36" fmla="*/ 326 w 700"/>
                <a:gd name="T37" fmla="*/ 0 h 34"/>
                <a:gd name="T38" fmla="*/ 311 w 700"/>
                <a:gd name="T39" fmla="*/ 0 h 34"/>
                <a:gd name="T40" fmla="*/ 308 w 700"/>
                <a:gd name="T41" fmla="*/ 4 h 34"/>
                <a:gd name="T42" fmla="*/ 301 w 700"/>
                <a:gd name="T43" fmla="*/ 12 h 34"/>
                <a:gd name="T44" fmla="*/ 289 w 700"/>
                <a:gd name="T45" fmla="*/ 2 h 34"/>
                <a:gd name="T46" fmla="*/ 279 w 700"/>
                <a:gd name="T47" fmla="*/ 0 h 34"/>
                <a:gd name="T48" fmla="*/ 173 w 700"/>
                <a:gd name="T49" fmla="*/ 0 h 34"/>
                <a:gd name="T50" fmla="*/ 173 w 700"/>
                <a:gd name="T51" fmla="*/ 3 h 34"/>
                <a:gd name="T52" fmla="*/ 158 w 700"/>
                <a:gd name="T53" fmla="*/ 6 h 34"/>
                <a:gd name="T54" fmla="*/ 155 w 700"/>
                <a:gd name="T55" fmla="*/ 0 h 34"/>
                <a:gd name="T56" fmla="*/ 121 w 700"/>
                <a:gd name="T57" fmla="*/ 0 h 34"/>
                <a:gd name="T58" fmla="*/ 113 w 700"/>
                <a:gd name="T59" fmla="*/ 14 h 34"/>
                <a:gd name="T60" fmla="*/ 101 w 700"/>
                <a:gd name="T61" fmla="*/ 1 h 34"/>
                <a:gd name="T62" fmla="*/ 101 w 700"/>
                <a:gd name="T63" fmla="*/ 0 h 34"/>
                <a:gd name="T64" fmla="*/ 73 w 700"/>
                <a:gd name="T65" fmla="*/ 0 h 34"/>
                <a:gd name="T66" fmla="*/ 70 w 700"/>
                <a:gd name="T67" fmla="*/ 7 h 34"/>
                <a:gd name="T68" fmla="*/ 58 w 700"/>
                <a:gd name="T69" fmla="*/ 5 h 34"/>
                <a:gd name="T70" fmla="*/ 58 w 700"/>
                <a:gd name="T71" fmla="*/ 0 h 34"/>
                <a:gd name="T72" fmla="*/ 0 w 700"/>
                <a:gd name="T73" fmla="*/ 0 h 34"/>
                <a:gd name="T74" fmla="*/ 14 w 700"/>
                <a:gd name="T75" fmla="*/ 34 h 34"/>
                <a:gd name="T76" fmla="*/ 330 w 700"/>
                <a:gd name="T77" fmla="*/ 34 h 34"/>
                <a:gd name="T78" fmla="*/ 332 w 700"/>
                <a:gd name="T79" fmla="*/ 34 h 34"/>
                <a:gd name="T80" fmla="*/ 342 w 700"/>
                <a:gd name="T81" fmla="*/ 34 h 34"/>
                <a:gd name="T82" fmla="*/ 495 w 700"/>
                <a:gd name="T83" fmla="*/ 34 h 34"/>
                <a:gd name="T84" fmla="*/ 517 w 700"/>
                <a:gd name="T85" fmla="*/ 34 h 34"/>
                <a:gd name="T86" fmla="*/ 667 w 700"/>
                <a:gd name="T87" fmla="*/ 34 h 34"/>
                <a:gd name="T88" fmla="*/ 700 w 700"/>
                <a:gd name="T89" fmla="*/ 34 h 34"/>
                <a:gd name="T90" fmla="*/ 700 w 700"/>
                <a:gd name="T91" fmla="*/ 1 h 34"/>
                <a:gd name="T92" fmla="*/ 699 w 700"/>
                <a:gd name="T9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0" h="34">
                  <a:moveTo>
                    <a:pt x="699" y="0"/>
                  </a:moveTo>
                  <a:cubicBezTo>
                    <a:pt x="699" y="0"/>
                    <a:pt x="699" y="0"/>
                    <a:pt x="692" y="0"/>
                  </a:cubicBezTo>
                  <a:cubicBezTo>
                    <a:pt x="686" y="0"/>
                    <a:pt x="674" y="0"/>
                    <a:pt x="654" y="0"/>
                  </a:cubicBezTo>
                  <a:cubicBezTo>
                    <a:pt x="636" y="2"/>
                    <a:pt x="618" y="4"/>
                    <a:pt x="601" y="6"/>
                  </a:cubicBezTo>
                  <a:cubicBezTo>
                    <a:pt x="547" y="12"/>
                    <a:pt x="506" y="16"/>
                    <a:pt x="506" y="16"/>
                  </a:cubicBezTo>
                  <a:cubicBezTo>
                    <a:pt x="506" y="16"/>
                    <a:pt x="506" y="16"/>
                    <a:pt x="501" y="0"/>
                  </a:cubicBezTo>
                  <a:cubicBezTo>
                    <a:pt x="479" y="0"/>
                    <a:pt x="455" y="0"/>
                    <a:pt x="428" y="0"/>
                  </a:cubicBezTo>
                  <a:cubicBezTo>
                    <a:pt x="418" y="0"/>
                    <a:pt x="408" y="0"/>
                    <a:pt x="397" y="0"/>
                  </a:cubicBezTo>
                  <a:cubicBezTo>
                    <a:pt x="397" y="0"/>
                    <a:pt x="397" y="0"/>
                    <a:pt x="397" y="0"/>
                  </a:cubicBezTo>
                  <a:cubicBezTo>
                    <a:pt x="396" y="2"/>
                    <a:pt x="395" y="3"/>
                    <a:pt x="394" y="5"/>
                  </a:cubicBezTo>
                  <a:cubicBezTo>
                    <a:pt x="390" y="12"/>
                    <a:pt x="386" y="20"/>
                    <a:pt x="384" y="21"/>
                  </a:cubicBezTo>
                  <a:cubicBezTo>
                    <a:pt x="380" y="23"/>
                    <a:pt x="370" y="19"/>
                    <a:pt x="372" y="12"/>
                  </a:cubicBezTo>
                  <a:cubicBezTo>
                    <a:pt x="372" y="11"/>
                    <a:pt x="373" y="9"/>
                    <a:pt x="373" y="8"/>
                  </a:cubicBezTo>
                  <a:cubicBezTo>
                    <a:pt x="374" y="5"/>
                    <a:pt x="375" y="3"/>
                    <a:pt x="376" y="0"/>
                  </a:cubicBezTo>
                  <a:cubicBezTo>
                    <a:pt x="367" y="0"/>
                    <a:pt x="358" y="0"/>
                    <a:pt x="349" y="0"/>
                  </a:cubicBezTo>
                  <a:cubicBezTo>
                    <a:pt x="343" y="8"/>
                    <a:pt x="338" y="15"/>
                    <a:pt x="335" y="17"/>
                  </a:cubicBezTo>
                  <a:cubicBezTo>
                    <a:pt x="334" y="18"/>
                    <a:pt x="332" y="18"/>
                    <a:pt x="330" y="18"/>
                  </a:cubicBezTo>
                  <a:cubicBezTo>
                    <a:pt x="326" y="18"/>
                    <a:pt x="321" y="15"/>
                    <a:pt x="323" y="9"/>
                  </a:cubicBezTo>
                  <a:cubicBezTo>
                    <a:pt x="324" y="7"/>
                    <a:pt x="325" y="4"/>
                    <a:pt x="326" y="0"/>
                  </a:cubicBezTo>
                  <a:cubicBezTo>
                    <a:pt x="321" y="0"/>
                    <a:pt x="316" y="0"/>
                    <a:pt x="311" y="0"/>
                  </a:cubicBezTo>
                  <a:cubicBezTo>
                    <a:pt x="310" y="1"/>
                    <a:pt x="309" y="3"/>
                    <a:pt x="308" y="4"/>
                  </a:cubicBezTo>
                  <a:cubicBezTo>
                    <a:pt x="305" y="8"/>
                    <a:pt x="303" y="11"/>
                    <a:pt x="301" y="12"/>
                  </a:cubicBezTo>
                  <a:cubicBezTo>
                    <a:pt x="295" y="14"/>
                    <a:pt x="287" y="10"/>
                    <a:pt x="289" y="2"/>
                  </a:cubicBezTo>
                  <a:cubicBezTo>
                    <a:pt x="286" y="3"/>
                    <a:pt x="281" y="2"/>
                    <a:pt x="279" y="0"/>
                  </a:cubicBezTo>
                  <a:cubicBezTo>
                    <a:pt x="246" y="0"/>
                    <a:pt x="211" y="0"/>
                    <a:pt x="173" y="0"/>
                  </a:cubicBezTo>
                  <a:cubicBezTo>
                    <a:pt x="173" y="1"/>
                    <a:pt x="173" y="2"/>
                    <a:pt x="173" y="3"/>
                  </a:cubicBezTo>
                  <a:cubicBezTo>
                    <a:pt x="172" y="6"/>
                    <a:pt x="160" y="9"/>
                    <a:pt x="158" y="6"/>
                  </a:cubicBezTo>
                  <a:cubicBezTo>
                    <a:pt x="158" y="5"/>
                    <a:pt x="157" y="3"/>
                    <a:pt x="155" y="0"/>
                  </a:cubicBezTo>
                  <a:cubicBezTo>
                    <a:pt x="144" y="0"/>
                    <a:pt x="132" y="0"/>
                    <a:pt x="121" y="0"/>
                  </a:cubicBezTo>
                  <a:cubicBezTo>
                    <a:pt x="121" y="8"/>
                    <a:pt x="120" y="14"/>
                    <a:pt x="113" y="14"/>
                  </a:cubicBezTo>
                  <a:cubicBezTo>
                    <a:pt x="103" y="15"/>
                    <a:pt x="101" y="11"/>
                    <a:pt x="101" y="1"/>
                  </a:cubicBezTo>
                  <a:cubicBezTo>
                    <a:pt x="101" y="1"/>
                    <a:pt x="101" y="0"/>
                    <a:pt x="101" y="0"/>
                  </a:cubicBezTo>
                  <a:cubicBezTo>
                    <a:pt x="92" y="0"/>
                    <a:pt x="82" y="0"/>
                    <a:pt x="73" y="0"/>
                  </a:cubicBezTo>
                  <a:cubicBezTo>
                    <a:pt x="72" y="4"/>
                    <a:pt x="71" y="6"/>
                    <a:pt x="70" y="7"/>
                  </a:cubicBezTo>
                  <a:cubicBezTo>
                    <a:pt x="69" y="9"/>
                    <a:pt x="58" y="8"/>
                    <a:pt x="58" y="5"/>
                  </a:cubicBezTo>
                  <a:cubicBezTo>
                    <a:pt x="58" y="4"/>
                    <a:pt x="58" y="3"/>
                    <a:pt x="58" y="0"/>
                  </a:cubicBezTo>
                  <a:cubicBezTo>
                    <a:pt x="39" y="0"/>
                    <a:pt x="20" y="0"/>
                    <a:pt x="0" y="0"/>
                  </a:cubicBezTo>
                  <a:cubicBezTo>
                    <a:pt x="9" y="9"/>
                    <a:pt x="14" y="21"/>
                    <a:pt x="14" y="34"/>
                  </a:cubicBezTo>
                  <a:cubicBezTo>
                    <a:pt x="63" y="34"/>
                    <a:pt x="156" y="34"/>
                    <a:pt x="330" y="34"/>
                  </a:cubicBezTo>
                  <a:cubicBezTo>
                    <a:pt x="331" y="34"/>
                    <a:pt x="331" y="34"/>
                    <a:pt x="332" y="34"/>
                  </a:cubicBezTo>
                  <a:cubicBezTo>
                    <a:pt x="335" y="34"/>
                    <a:pt x="339" y="34"/>
                    <a:pt x="342" y="34"/>
                  </a:cubicBezTo>
                  <a:cubicBezTo>
                    <a:pt x="387" y="34"/>
                    <a:pt x="438" y="34"/>
                    <a:pt x="495" y="34"/>
                  </a:cubicBezTo>
                  <a:cubicBezTo>
                    <a:pt x="502" y="34"/>
                    <a:pt x="510" y="34"/>
                    <a:pt x="517" y="34"/>
                  </a:cubicBezTo>
                  <a:cubicBezTo>
                    <a:pt x="563" y="34"/>
                    <a:pt x="613" y="34"/>
                    <a:pt x="667" y="34"/>
                  </a:cubicBezTo>
                  <a:cubicBezTo>
                    <a:pt x="678" y="34"/>
                    <a:pt x="689" y="34"/>
                    <a:pt x="700" y="34"/>
                  </a:cubicBezTo>
                  <a:cubicBezTo>
                    <a:pt x="700" y="34"/>
                    <a:pt x="700" y="34"/>
                    <a:pt x="700" y="1"/>
                  </a:cubicBezTo>
                  <a:cubicBezTo>
                    <a:pt x="700" y="0"/>
                    <a:pt x="699" y="0"/>
                    <a:pt x="699" y="0"/>
                  </a:cubicBezTo>
                  <a:close/>
                </a:path>
              </a:pathLst>
            </a:custGeom>
            <a:solidFill>
              <a:srgbClr val="27465F"/>
            </a:solidFill>
            <a:ln w="7938" cap="flat">
              <a:solidFill>
                <a:srgbClr val="27465F"/>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92" name="Freeform 569">
              <a:extLst>
                <a:ext uri="{FF2B5EF4-FFF2-40B4-BE49-F238E27FC236}">
                  <a16:creationId xmlns:a16="http://schemas.microsoft.com/office/drawing/2014/main" id="{92289BE1-D61C-26D2-F332-CA182A240375}"/>
                </a:ext>
              </a:extLst>
            </p:cNvPr>
            <p:cNvSpPr>
              <a:spLocks/>
            </p:cNvSpPr>
            <p:nvPr/>
          </p:nvSpPr>
          <p:spPr bwMode="auto">
            <a:xfrm>
              <a:off x="8233705" y="1836897"/>
              <a:ext cx="93326" cy="1139814"/>
            </a:xfrm>
            <a:custGeom>
              <a:avLst/>
              <a:gdLst>
                <a:gd name="T0" fmla="*/ 3 w 56"/>
                <a:gd name="T1" fmla="*/ 679 h 683"/>
                <a:gd name="T2" fmla="*/ 0 w 56"/>
                <a:gd name="T3" fmla="*/ 683 h 683"/>
                <a:gd name="T4" fmla="*/ 39 w 56"/>
                <a:gd name="T5" fmla="*/ 683 h 683"/>
                <a:gd name="T6" fmla="*/ 52 w 56"/>
                <a:gd name="T7" fmla="*/ 683 h 683"/>
                <a:gd name="T8" fmla="*/ 56 w 56"/>
                <a:gd name="T9" fmla="*/ 679 h 683"/>
                <a:gd name="T10" fmla="*/ 56 w 56"/>
                <a:gd name="T11" fmla="*/ 634 h 683"/>
                <a:gd name="T12" fmla="*/ 56 w 56"/>
                <a:gd name="T13" fmla="*/ 322 h 683"/>
                <a:gd name="T14" fmla="*/ 56 w 56"/>
                <a:gd name="T15" fmla="*/ 4 h 683"/>
                <a:gd name="T16" fmla="*/ 52 w 56"/>
                <a:gd name="T17" fmla="*/ 0 h 683"/>
                <a:gd name="T18" fmla="*/ 0 w 56"/>
                <a:gd name="T19" fmla="*/ 0 h 683"/>
                <a:gd name="T20" fmla="*/ 3 w 56"/>
                <a:gd name="T21" fmla="*/ 4 h 683"/>
                <a:gd name="T22" fmla="*/ 3 w 56"/>
                <a:gd name="T23" fmla="*/ 381 h 683"/>
                <a:gd name="T24" fmla="*/ 3 w 56"/>
                <a:gd name="T25" fmla="*/ 679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683">
                  <a:moveTo>
                    <a:pt x="3" y="679"/>
                  </a:moveTo>
                  <a:cubicBezTo>
                    <a:pt x="3" y="681"/>
                    <a:pt x="2" y="683"/>
                    <a:pt x="0" y="683"/>
                  </a:cubicBezTo>
                  <a:cubicBezTo>
                    <a:pt x="13" y="683"/>
                    <a:pt x="26" y="683"/>
                    <a:pt x="39" y="683"/>
                  </a:cubicBezTo>
                  <a:cubicBezTo>
                    <a:pt x="43" y="683"/>
                    <a:pt x="48" y="683"/>
                    <a:pt x="52" y="683"/>
                  </a:cubicBezTo>
                  <a:cubicBezTo>
                    <a:pt x="55" y="683"/>
                    <a:pt x="56" y="681"/>
                    <a:pt x="56" y="679"/>
                  </a:cubicBezTo>
                  <a:cubicBezTo>
                    <a:pt x="56" y="679"/>
                    <a:pt x="56" y="679"/>
                    <a:pt x="56" y="634"/>
                  </a:cubicBezTo>
                  <a:cubicBezTo>
                    <a:pt x="56" y="590"/>
                    <a:pt x="56" y="500"/>
                    <a:pt x="56" y="322"/>
                  </a:cubicBezTo>
                  <a:cubicBezTo>
                    <a:pt x="56" y="237"/>
                    <a:pt x="56" y="133"/>
                    <a:pt x="56" y="4"/>
                  </a:cubicBezTo>
                  <a:cubicBezTo>
                    <a:pt x="56" y="2"/>
                    <a:pt x="55" y="0"/>
                    <a:pt x="52" y="0"/>
                  </a:cubicBezTo>
                  <a:cubicBezTo>
                    <a:pt x="52" y="0"/>
                    <a:pt x="52" y="0"/>
                    <a:pt x="0" y="0"/>
                  </a:cubicBezTo>
                  <a:cubicBezTo>
                    <a:pt x="2" y="0"/>
                    <a:pt x="3" y="2"/>
                    <a:pt x="3" y="4"/>
                  </a:cubicBezTo>
                  <a:cubicBezTo>
                    <a:pt x="3" y="165"/>
                    <a:pt x="3" y="287"/>
                    <a:pt x="3" y="381"/>
                  </a:cubicBezTo>
                  <a:cubicBezTo>
                    <a:pt x="3" y="679"/>
                    <a:pt x="3" y="679"/>
                    <a:pt x="3" y="679"/>
                  </a:cubicBezTo>
                  <a:close/>
                </a:path>
              </a:pathLst>
            </a:custGeom>
            <a:solidFill>
              <a:srgbClr val="27465F"/>
            </a:solidFill>
            <a:ln w="7938" cap="flat">
              <a:solidFill>
                <a:srgbClr val="27465F"/>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93" name="Freeform 570">
              <a:extLst>
                <a:ext uri="{FF2B5EF4-FFF2-40B4-BE49-F238E27FC236}">
                  <a16:creationId xmlns:a16="http://schemas.microsoft.com/office/drawing/2014/main" id="{E9250511-8095-CCA9-9361-FFF852723FDE}"/>
                </a:ext>
              </a:extLst>
            </p:cNvPr>
            <p:cNvSpPr>
              <a:spLocks/>
            </p:cNvSpPr>
            <p:nvPr/>
          </p:nvSpPr>
          <p:spPr bwMode="auto">
            <a:xfrm>
              <a:off x="8778726" y="4359170"/>
              <a:ext cx="118213" cy="136877"/>
            </a:xfrm>
            <a:custGeom>
              <a:avLst/>
              <a:gdLst>
                <a:gd name="T0" fmla="*/ 0 w 71"/>
                <a:gd name="T1" fmla="*/ 0 h 82"/>
                <a:gd name="T2" fmla="*/ 2 w 71"/>
                <a:gd name="T3" fmla="*/ 67 h 82"/>
                <a:gd name="T4" fmla="*/ 2 w 71"/>
                <a:gd name="T5" fmla="*/ 82 h 82"/>
                <a:gd name="T6" fmla="*/ 5 w 71"/>
                <a:gd name="T7" fmla="*/ 81 h 82"/>
                <a:gd name="T8" fmla="*/ 5 w 71"/>
                <a:gd name="T9" fmla="*/ 67 h 82"/>
                <a:gd name="T10" fmla="*/ 46 w 71"/>
                <a:gd name="T11" fmla="*/ 67 h 82"/>
                <a:gd name="T12" fmla="*/ 71 w 71"/>
                <a:gd name="T13" fmla="*/ 57 h 82"/>
                <a:gd name="T14" fmla="*/ 71 w 71"/>
                <a:gd name="T15" fmla="*/ 0 h 82"/>
                <a:gd name="T16" fmla="*/ 5 w 71"/>
                <a:gd name="T17" fmla="*/ 0 h 82"/>
                <a:gd name="T18" fmla="*/ 0 w 71"/>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2">
                  <a:moveTo>
                    <a:pt x="0" y="0"/>
                  </a:moveTo>
                  <a:cubicBezTo>
                    <a:pt x="1" y="23"/>
                    <a:pt x="1" y="45"/>
                    <a:pt x="2" y="67"/>
                  </a:cubicBezTo>
                  <a:cubicBezTo>
                    <a:pt x="2" y="72"/>
                    <a:pt x="2" y="77"/>
                    <a:pt x="2" y="82"/>
                  </a:cubicBezTo>
                  <a:cubicBezTo>
                    <a:pt x="3" y="81"/>
                    <a:pt x="4" y="81"/>
                    <a:pt x="5" y="81"/>
                  </a:cubicBezTo>
                  <a:cubicBezTo>
                    <a:pt x="5" y="67"/>
                    <a:pt x="5" y="67"/>
                    <a:pt x="5" y="67"/>
                  </a:cubicBezTo>
                  <a:cubicBezTo>
                    <a:pt x="17" y="67"/>
                    <a:pt x="31" y="67"/>
                    <a:pt x="46" y="67"/>
                  </a:cubicBezTo>
                  <a:cubicBezTo>
                    <a:pt x="54" y="64"/>
                    <a:pt x="63" y="61"/>
                    <a:pt x="71" y="57"/>
                  </a:cubicBezTo>
                  <a:cubicBezTo>
                    <a:pt x="71" y="49"/>
                    <a:pt x="71" y="32"/>
                    <a:pt x="71" y="0"/>
                  </a:cubicBezTo>
                  <a:cubicBezTo>
                    <a:pt x="50" y="0"/>
                    <a:pt x="28" y="0"/>
                    <a:pt x="5" y="0"/>
                  </a:cubicBezTo>
                  <a:cubicBezTo>
                    <a:pt x="3" y="0"/>
                    <a:pt x="2" y="0"/>
                    <a:pt x="0" y="0"/>
                  </a:cubicBezTo>
                  <a:close/>
                </a:path>
              </a:pathLst>
            </a:custGeom>
            <a:solidFill>
              <a:srgbClr val="6F7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94" name="Freeform 571">
              <a:extLst>
                <a:ext uri="{FF2B5EF4-FFF2-40B4-BE49-F238E27FC236}">
                  <a16:creationId xmlns:a16="http://schemas.microsoft.com/office/drawing/2014/main" id="{8CF2D1A0-2C68-EBC3-01AF-473392B1DA01}"/>
                </a:ext>
              </a:extLst>
            </p:cNvPr>
            <p:cNvSpPr>
              <a:spLocks/>
            </p:cNvSpPr>
            <p:nvPr/>
          </p:nvSpPr>
          <p:spPr bwMode="auto">
            <a:xfrm>
              <a:off x="7901468" y="3610079"/>
              <a:ext cx="459161" cy="494002"/>
            </a:xfrm>
            <a:custGeom>
              <a:avLst/>
              <a:gdLst>
                <a:gd name="T0" fmla="*/ 94 w 275"/>
                <a:gd name="T1" fmla="*/ 0 h 296"/>
                <a:gd name="T2" fmla="*/ 8 w 275"/>
                <a:gd name="T3" fmla="*/ 24 h 296"/>
                <a:gd name="T4" fmla="*/ 1 w 275"/>
                <a:gd name="T5" fmla="*/ 45 h 296"/>
                <a:gd name="T6" fmla="*/ 37 w 275"/>
                <a:gd name="T7" fmla="*/ 296 h 296"/>
                <a:gd name="T8" fmla="*/ 64 w 275"/>
                <a:gd name="T9" fmla="*/ 296 h 296"/>
                <a:gd name="T10" fmla="*/ 58 w 275"/>
                <a:gd name="T11" fmla="*/ 224 h 296"/>
                <a:gd name="T12" fmla="*/ 53 w 275"/>
                <a:gd name="T13" fmla="*/ 170 h 296"/>
                <a:gd name="T14" fmla="*/ 35 w 275"/>
                <a:gd name="T15" fmla="*/ 45 h 296"/>
                <a:gd name="T16" fmla="*/ 94 w 275"/>
                <a:gd name="T17" fmla="*/ 34 h 296"/>
                <a:gd name="T18" fmla="*/ 195 w 275"/>
                <a:gd name="T19" fmla="*/ 34 h 296"/>
                <a:gd name="T20" fmla="*/ 272 w 275"/>
                <a:gd name="T21" fmla="*/ 16 h 296"/>
                <a:gd name="T22" fmla="*/ 275 w 275"/>
                <a:gd name="T23" fmla="*/ 3 h 296"/>
                <a:gd name="T24" fmla="*/ 236 w 275"/>
                <a:gd name="T25" fmla="*/ 0 h 296"/>
                <a:gd name="T26" fmla="*/ 94 w 275"/>
                <a:gd name="T2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5" h="296">
                  <a:moveTo>
                    <a:pt x="94" y="0"/>
                  </a:moveTo>
                  <a:cubicBezTo>
                    <a:pt x="62" y="0"/>
                    <a:pt x="23" y="6"/>
                    <a:pt x="8" y="24"/>
                  </a:cubicBezTo>
                  <a:cubicBezTo>
                    <a:pt x="2" y="30"/>
                    <a:pt x="0" y="38"/>
                    <a:pt x="1" y="45"/>
                  </a:cubicBezTo>
                  <a:cubicBezTo>
                    <a:pt x="1" y="45"/>
                    <a:pt x="1" y="45"/>
                    <a:pt x="37" y="296"/>
                  </a:cubicBezTo>
                  <a:cubicBezTo>
                    <a:pt x="45" y="296"/>
                    <a:pt x="54" y="296"/>
                    <a:pt x="64" y="296"/>
                  </a:cubicBezTo>
                  <a:cubicBezTo>
                    <a:pt x="62" y="272"/>
                    <a:pt x="59" y="248"/>
                    <a:pt x="58" y="224"/>
                  </a:cubicBezTo>
                  <a:cubicBezTo>
                    <a:pt x="53" y="209"/>
                    <a:pt x="51" y="191"/>
                    <a:pt x="53" y="170"/>
                  </a:cubicBezTo>
                  <a:cubicBezTo>
                    <a:pt x="48" y="134"/>
                    <a:pt x="42" y="92"/>
                    <a:pt x="35" y="45"/>
                  </a:cubicBezTo>
                  <a:cubicBezTo>
                    <a:pt x="42" y="41"/>
                    <a:pt x="61" y="34"/>
                    <a:pt x="94" y="34"/>
                  </a:cubicBezTo>
                  <a:cubicBezTo>
                    <a:pt x="94" y="34"/>
                    <a:pt x="94" y="34"/>
                    <a:pt x="195" y="34"/>
                  </a:cubicBezTo>
                  <a:cubicBezTo>
                    <a:pt x="217" y="28"/>
                    <a:pt x="242" y="22"/>
                    <a:pt x="272" y="16"/>
                  </a:cubicBezTo>
                  <a:cubicBezTo>
                    <a:pt x="273" y="12"/>
                    <a:pt x="274" y="7"/>
                    <a:pt x="275" y="3"/>
                  </a:cubicBezTo>
                  <a:cubicBezTo>
                    <a:pt x="262" y="1"/>
                    <a:pt x="249" y="0"/>
                    <a:pt x="236" y="0"/>
                  </a:cubicBezTo>
                  <a:cubicBezTo>
                    <a:pt x="236" y="0"/>
                    <a:pt x="236" y="0"/>
                    <a:pt x="94" y="0"/>
                  </a:cubicBezTo>
                  <a:close/>
                </a:path>
              </a:pathLst>
            </a:custGeom>
            <a:solidFill>
              <a:srgbClr val="6F7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95" name="Freeform 572">
              <a:extLst>
                <a:ext uri="{FF2B5EF4-FFF2-40B4-BE49-F238E27FC236}">
                  <a16:creationId xmlns:a16="http://schemas.microsoft.com/office/drawing/2014/main" id="{F1384A48-8A69-9025-A60B-89E6EAC358E0}"/>
                </a:ext>
              </a:extLst>
            </p:cNvPr>
            <p:cNvSpPr>
              <a:spLocks/>
            </p:cNvSpPr>
            <p:nvPr/>
          </p:nvSpPr>
          <p:spPr bwMode="auto">
            <a:xfrm>
              <a:off x="8003504" y="4359170"/>
              <a:ext cx="53507" cy="23643"/>
            </a:xfrm>
            <a:custGeom>
              <a:avLst/>
              <a:gdLst>
                <a:gd name="T0" fmla="*/ 26 w 32"/>
                <a:gd name="T1" fmla="*/ 0 h 14"/>
                <a:gd name="T2" fmla="*/ 0 w 32"/>
                <a:gd name="T3" fmla="*/ 0 h 14"/>
                <a:gd name="T4" fmla="*/ 32 w 32"/>
                <a:gd name="T5" fmla="*/ 14 h 14"/>
                <a:gd name="T6" fmla="*/ 29 w 32"/>
                <a:gd name="T7" fmla="*/ 0 h 14"/>
                <a:gd name="T8" fmla="*/ 26 w 32"/>
                <a:gd name="T9" fmla="*/ 0 h 14"/>
              </a:gdLst>
              <a:ahLst/>
              <a:cxnLst>
                <a:cxn ang="0">
                  <a:pos x="T0" y="T1"/>
                </a:cxn>
                <a:cxn ang="0">
                  <a:pos x="T2" y="T3"/>
                </a:cxn>
                <a:cxn ang="0">
                  <a:pos x="T4" y="T5"/>
                </a:cxn>
                <a:cxn ang="0">
                  <a:pos x="T6" y="T7"/>
                </a:cxn>
                <a:cxn ang="0">
                  <a:pos x="T8" y="T9"/>
                </a:cxn>
              </a:cxnLst>
              <a:rect l="0" t="0" r="r" b="b"/>
              <a:pathLst>
                <a:path w="32" h="14">
                  <a:moveTo>
                    <a:pt x="26" y="0"/>
                  </a:moveTo>
                  <a:cubicBezTo>
                    <a:pt x="17" y="0"/>
                    <a:pt x="9" y="0"/>
                    <a:pt x="0" y="0"/>
                  </a:cubicBezTo>
                  <a:cubicBezTo>
                    <a:pt x="5" y="8"/>
                    <a:pt x="16" y="12"/>
                    <a:pt x="32" y="14"/>
                  </a:cubicBezTo>
                  <a:cubicBezTo>
                    <a:pt x="31" y="9"/>
                    <a:pt x="30" y="5"/>
                    <a:pt x="29" y="0"/>
                  </a:cubicBezTo>
                  <a:cubicBezTo>
                    <a:pt x="28" y="0"/>
                    <a:pt x="27" y="0"/>
                    <a:pt x="26" y="0"/>
                  </a:cubicBezTo>
                  <a:close/>
                </a:path>
              </a:pathLst>
            </a:custGeom>
            <a:solidFill>
              <a:srgbClr val="6F7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96" name="Freeform 573">
              <a:extLst>
                <a:ext uri="{FF2B5EF4-FFF2-40B4-BE49-F238E27FC236}">
                  <a16:creationId xmlns:a16="http://schemas.microsoft.com/office/drawing/2014/main" id="{91716BC5-5DDD-CF5B-80C1-1EAF4BE6DCB7}"/>
                </a:ext>
              </a:extLst>
            </p:cNvPr>
            <p:cNvSpPr>
              <a:spLocks/>
            </p:cNvSpPr>
            <p:nvPr/>
          </p:nvSpPr>
          <p:spPr bwMode="auto">
            <a:xfrm>
              <a:off x="9398405" y="3610079"/>
              <a:ext cx="291175" cy="258822"/>
            </a:xfrm>
            <a:custGeom>
              <a:avLst/>
              <a:gdLst>
                <a:gd name="T0" fmla="*/ 174 w 174"/>
                <a:gd name="T1" fmla="*/ 40 h 155"/>
                <a:gd name="T2" fmla="*/ 168 w 174"/>
                <a:gd name="T3" fmla="*/ 26 h 155"/>
                <a:gd name="T4" fmla="*/ 89 w 174"/>
                <a:gd name="T5" fmla="*/ 1 h 155"/>
                <a:gd name="T6" fmla="*/ 68 w 174"/>
                <a:gd name="T7" fmla="*/ 0 h 155"/>
                <a:gd name="T8" fmla="*/ 0 w 174"/>
                <a:gd name="T9" fmla="*/ 0 h 155"/>
                <a:gd name="T10" fmla="*/ 0 w 174"/>
                <a:gd name="T11" fmla="*/ 34 h 155"/>
                <a:gd name="T12" fmla="*/ 68 w 174"/>
                <a:gd name="T13" fmla="*/ 34 h 155"/>
                <a:gd name="T14" fmla="*/ 89 w 174"/>
                <a:gd name="T15" fmla="*/ 35 h 155"/>
                <a:gd name="T16" fmla="*/ 139 w 174"/>
                <a:gd name="T17" fmla="*/ 45 h 155"/>
                <a:gd name="T18" fmla="*/ 114 w 174"/>
                <a:gd name="T19" fmla="*/ 155 h 155"/>
                <a:gd name="T20" fmla="*/ 174 w 174"/>
                <a:gd name="T21" fmla="*/ 4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155">
                  <a:moveTo>
                    <a:pt x="174" y="40"/>
                  </a:moveTo>
                  <a:cubicBezTo>
                    <a:pt x="173" y="35"/>
                    <a:pt x="171" y="30"/>
                    <a:pt x="168" y="26"/>
                  </a:cubicBezTo>
                  <a:cubicBezTo>
                    <a:pt x="156" y="10"/>
                    <a:pt x="122" y="3"/>
                    <a:pt x="89" y="1"/>
                  </a:cubicBezTo>
                  <a:cubicBezTo>
                    <a:pt x="82" y="0"/>
                    <a:pt x="75" y="0"/>
                    <a:pt x="68" y="0"/>
                  </a:cubicBezTo>
                  <a:cubicBezTo>
                    <a:pt x="68" y="0"/>
                    <a:pt x="68" y="0"/>
                    <a:pt x="0" y="0"/>
                  </a:cubicBezTo>
                  <a:cubicBezTo>
                    <a:pt x="0" y="10"/>
                    <a:pt x="0" y="21"/>
                    <a:pt x="0" y="34"/>
                  </a:cubicBezTo>
                  <a:cubicBezTo>
                    <a:pt x="19" y="34"/>
                    <a:pt x="41" y="34"/>
                    <a:pt x="68" y="34"/>
                  </a:cubicBezTo>
                  <a:cubicBezTo>
                    <a:pt x="75" y="34"/>
                    <a:pt x="82" y="34"/>
                    <a:pt x="89" y="35"/>
                  </a:cubicBezTo>
                  <a:cubicBezTo>
                    <a:pt x="114" y="36"/>
                    <a:pt x="132" y="41"/>
                    <a:pt x="139" y="45"/>
                  </a:cubicBezTo>
                  <a:cubicBezTo>
                    <a:pt x="114" y="155"/>
                    <a:pt x="114" y="155"/>
                    <a:pt x="114" y="155"/>
                  </a:cubicBezTo>
                  <a:cubicBezTo>
                    <a:pt x="137" y="119"/>
                    <a:pt x="157" y="80"/>
                    <a:pt x="174" y="40"/>
                  </a:cubicBezTo>
                  <a:close/>
                </a:path>
              </a:pathLst>
            </a:custGeom>
            <a:solidFill>
              <a:srgbClr val="6F7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97" name="Freeform 574">
              <a:extLst>
                <a:ext uri="{FF2B5EF4-FFF2-40B4-BE49-F238E27FC236}">
                  <a16:creationId xmlns:a16="http://schemas.microsoft.com/office/drawing/2014/main" id="{0F7DEA55-DEC8-F842-3C94-36249523394E}"/>
                </a:ext>
              </a:extLst>
            </p:cNvPr>
            <p:cNvSpPr>
              <a:spLocks/>
            </p:cNvSpPr>
            <p:nvPr/>
          </p:nvSpPr>
          <p:spPr bwMode="auto">
            <a:xfrm>
              <a:off x="9062434" y="3610079"/>
              <a:ext cx="182918" cy="700563"/>
            </a:xfrm>
            <a:custGeom>
              <a:avLst/>
              <a:gdLst>
                <a:gd name="T0" fmla="*/ 85 w 110"/>
                <a:gd name="T1" fmla="*/ 1 h 420"/>
                <a:gd name="T2" fmla="*/ 7 w 110"/>
                <a:gd name="T3" fmla="*/ 25 h 420"/>
                <a:gd name="T4" fmla="*/ 1 w 110"/>
                <a:gd name="T5" fmla="*/ 46 h 420"/>
                <a:gd name="T6" fmla="*/ 41 w 110"/>
                <a:gd name="T7" fmla="*/ 291 h 420"/>
                <a:gd name="T8" fmla="*/ 42 w 110"/>
                <a:gd name="T9" fmla="*/ 296 h 420"/>
                <a:gd name="T10" fmla="*/ 46 w 110"/>
                <a:gd name="T11" fmla="*/ 319 h 420"/>
                <a:gd name="T12" fmla="*/ 63 w 110"/>
                <a:gd name="T13" fmla="*/ 420 h 420"/>
                <a:gd name="T14" fmla="*/ 93 w 110"/>
                <a:gd name="T15" fmla="*/ 399 h 420"/>
                <a:gd name="T16" fmla="*/ 80 w 110"/>
                <a:gd name="T17" fmla="*/ 319 h 420"/>
                <a:gd name="T18" fmla="*/ 76 w 110"/>
                <a:gd name="T19" fmla="*/ 296 h 420"/>
                <a:gd name="T20" fmla="*/ 71 w 110"/>
                <a:gd name="T21" fmla="*/ 264 h 420"/>
                <a:gd name="T22" fmla="*/ 35 w 110"/>
                <a:gd name="T23" fmla="*/ 45 h 420"/>
                <a:gd name="T24" fmla="*/ 93 w 110"/>
                <a:gd name="T25" fmla="*/ 34 h 420"/>
                <a:gd name="T26" fmla="*/ 106 w 110"/>
                <a:gd name="T27" fmla="*/ 34 h 420"/>
                <a:gd name="T28" fmla="*/ 110 w 110"/>
                <a:gd name="T29" fmla="*/ 34 h 420"/>
                <a:gd name="T30" fmla="*/ 110 w 110"/>
                <a:gd name="T31" fmla="*/ 0 h 420"/>
                <a:gd name="T32" fmla="*/ 106 w 110"/>
                <a:gd name="T33" fmla="*/ 0 h 420"/>
                <a:gd name="T34" fmla="*/ 85 w 110"/>
                <a:gd name="T35" fmla="*/ 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420">
                  <a:moveTo>
                    <a:pt x="85" y="1"/>
                  </a:moveTo>
                  <a:cubicBezTo>
                    <a:pt x="52" y="3"/>
                    <a:pt x="19" y="10"/>
                    <a:pt x="7" y="25"/>
                  </a:cubicBezTo>
                  <a:cubicBezTo>
                    <a:pt x="2" y="31"/>
                    <a:pt x="0" y="38"/>
                    <a:pt x="1" y="46"/>
                  </a:cubicBezTo>
                  <a:cubicBezTo>
                    <a:pt x="1" y="46"/>
                    <a:pt x="1" y="46"/>
                    <a:pt x="41" y="291"/>
                  </a:cubicBezTo>
                  <a:cubicBezTo>
                    <a:pt x="42" y="292"/>
                    <a:pt x="42" y="294"/>
                    <a:pt x="42" y="296"/>
                  </a:cubicBezTo>
                  <a:cubicBezTo>
                    <a:pt x="43" y="303"/>
                    <a:pt x="45" y="311"/>
                    <a:pt x="46" y="319"/>
                  </a:cubicBezTo>
                  <a:cubicBezTo>
                    <a:pt x="51" y="349"/>
                    <a:pt x="57" y="383"/>
                    <a:pt x="63" y="420"/>
                  </a:cubicBezTo>
                  <a:cubicBezTo>
                    <a:pt x="73" y="413"/>
                    <a:pt x="83" y="406"/>
                    <a:pt x="93" y="399"/>
                  </a:cubicBezTo>
                  <a:cubicBezTo>
                    <a:pt x="91" y="383"/>
                    <a:pt x="87" y="358"/>
                    <a:pt x="80" y="319"/>
                  </a:cubicBezTo>
                  <a:cubicBezTo>
                    <a:pt x="79" y="312"/>
                    <a:pt x="78" y="304"/>
                    <a:pt x="76" y="296"/>
                  </a:cubicBezTo>
                  <a:cubicBezTo>
                    <a:pt x="75" y="286"/>
                    <a:pt x="73" y="276"/>
                    <a:pt x="71" y="264"/>
                  </a:cubicBezTo>
                  <a:cubicBezTo>
                    <a:pt x="62" y="211"/>
                    <a:pt x="51" y="140"/>
                    <a:pt x="35" y="45"/>
                  </a:cubicBezTo>
                  <a:cubicBezTo>
                    <a:pt x="43" y="41"/>
                    <a:pt x="63" y="36"/>
                    <a:pt x="93" y="34"/>
                  </a:cubicBezTo>
                  <a:cubicBezTo>
                    <a:pt x="97" y="34"/>
                    <a:pt x="102" y="34"/>
                    <a:pt x="106" y="34"/>
                  </a:cubicBezTo>
                  <a:cubicBezTo>
                    <a:pt x="106" y="34"/>
                    <a:pt x="106" y="34"/>
                    <a:pt x="110" y="34"/>
                  </a:cubicBezTo>
                  <a:cubicBezTo>
                    <a:pt x="110" y="23"/>
                    <a:pt x="110" y="11"/>
                    <a:pt x="110" y="0"/>
                  </a:cubicBezTo>
                  <a:cubicBezTo>
                    <a:pt x="109" y="0"/>
                    <a:pt x="107" y="0"/>
                    <a:pt x="106" y="0"/>
                  </a:cubicBezTo>
                  <a:cubicBezTo>
                    <a:pt x="99" y="0"/>
                    <a:pt x="92" y="0"/>
                    <a:pt x="85" y="1"/>
                  </a:cubicBezTo>
                  <a:close/>
                </a:path>
              </a:pathLst>
            </a:custGeom>
            <a:solidFill>
              <a:srgbClr val="6F7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00" name="Freeform 577">
              <a:extLst>
                <a:ext uri="{FF2B5EF4-FFF2-40B4-BE49-F238E27FC236}">
                  <a16:creationId xmlns:a16="http://schemas.microsoft.com/office/drawing/2014/main" id="{B508BC55-D7BB-D09D-6AC9-ADB9DAA6AD0D}"/>
                </a:ext>
              </a:extLst>
            </p:cNvPr>
            <p:cNvSpPr>
              <a:spLocks noEditPoints="1"/>
            </p:cNvSpPr>
            <p:nvPr/>
          </p:nvSpPr>
          <p:spPr bwMode="auto">
            <a:xfrm>
              <a:off x="6927151" y="1836897"/>
              <a:ext cx="1311531" cy="1511872"/>
            </a:xfrm>
            <a:custGeom>
              <a:avLst/>
              <a:gdLst>
                <a:gd name="T0" fmla="*/ 532 w 786"/>
                <a:gd name="T1" fmla="*/ 857 h 906"/>
                <a:gd name="T2" fmla="*/ 357 w 786"/>
                <a:gd name="T3" fmla="*/ 857 h 906"/>
                <a:gd name="T4" fmla="*/ 357 w 786"/>
                <a:gd name="T5" fmla="*/ 683 h 906"/>
                <a:gd name="T6" fmla="*/ 700 w 786"/>
                <a:gd name="T7" fmla="*/ 683 h 906"/>
                <a:gd name="T8" fmla="*/ 783 w 786"/>
                <a:gd name="T9" fmla="*/ 683 h 906"/>
                <a:gd name="T10" fmla="*/ 786 w 786"/>
                <a:gd name="T11" fmla="*/ 679 h 906"/>
                <a:gd name="T12" fmla="*/ 786 w 786"/>
                <a:gd name="T13" fmla="*/ 381 h 906"/>
                <a:gd name="T14" fmla="*/ 786 w 786"/>
                <a:gd name="T15" fmla="*/ 4 h 906"/>
                <a:gd name="T16" fmla="*/ 783 w 786"/>
                <a:gd name="T17" fmla="*/ 0 h 906"/>
                <a:gd name="T18" fmla="*/ 463 w 786"/>
                <a:gd name="T19" fmla="*/ 0 h 906"/>
                <a:gd name="T20" fmla="*/ 0 w 786"/>
                <a:gd name="T21" fmla="*/ 683 h 906"/>
                <a:gd name="T22" fmla="*/ 156 w 786"/>
                <a:gd name="T23" fmla="*/ 683 h 906"/>
                <a:gd name="T24" fmla="*/ 156 w 786"/>
                <a:gd name="T25" fmla="*/ 857 h 906"/>
                <a:gd name="T26" fmla="*/ 37 w 786"/>
                <a:gd name="T27" fmla="*/ 857 h 906"/>
                <a:gd name="T28" fmla="*/ 2 w 786"/>
                <a:gd name="T29" fmla="*/ 871 h 906"/>
                <a:gd name="T30" fmla="*/ 7 w 786"/>
                <a:gd name="T31" fmla="*/ 906 h 906"/>
                <a:gd name="T32" fmla="*/ 525 w 786"/>
                <a:gd name="T33" fmla="*/ 906 h 906"/>
                <a:gd name="T34" fmla="*/ 581 w 786"/>
                <a:gd name="T35" fmla="*/ 906 h 906"/>
                <a:gd name="T36" fmla="*/ 567 w 786"/>
                <a:gd name="T37" fmla="*/ 872 h 906"/>
                <a:gd name="T38" fmla="*/ 532 w 786"/>
                <a:gd name="T39" fmla="*/ 857 h 906"/>
                <a:gd name="T40" fmla="*/ 301 w 786"/>
                <a:gd name="T41" fmla="*/ 683 h 906"/>
                <a:gd name="T42" fmla="*/ 301 w 786"/>
                <a:gd name="T43" fmla="*/ 731 h 906"/>
                <a:gd name="T44" fmla="*/ 211 w 786"/>
                <a:gd name="T45" fmla="*/ 731 h 906"/>
                <a:gd name="T46" fmla="*/ 211 w 786"/>
                <a:gd name="T47" fmla="*/ 683 h 906"/>
                <a:gd name="T48" fmla="*/ 301 w 786"/>
                <a:gd name="T49" fmla="*/ 683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6" h="906">
                  <a:moveTo>
                    <a:pt x="532" y="857"/>
                  </a:moveTo>
                  <a:cubicBezTo>
                    <a:pt x="532" y="857"/>
                    <a:pt x="532" y="857"/>
                    <a:pt x="357" y="857"/>
                  </a:cubicBezTo>
                  <a:cubicBezTo>
                    <a:pt x="357" y="789"/>
                    <a:pt x="357" y="732"/>
                    <a:pt x="357" y="683"/>
                  </a:cubicBezTo>
                  <a:cubicBezTo>
                    <a:pt x="453" y="683"/>
                    <a:pt x="566" y="683"/>
                    <a:pt x="700" y="683"/>
                  </a:cubicBezTo>
                  <a:cubicBezTo>
                    <a:pt x="727" y="683"/>
                    <a:pt x="754" y="683"/>
                    <a:pt x="783" y="683"/>
                  </a:cubicBezTo>
                  <a:cubicBezTo>
                    <a:pt x="785" y="683"/>
                    <a:pt x="786" y="681"/>
                    <a:pt x="786" y="679"/>
                  </a:cubicBezTo>
                  <a:cubicBezTo>
                    <a:pt x="786" y="679"/>
                    <a:pt x="786" y="679"/>
                    <a:pt x="786" y="381"/>
                  </a:cubicBezTo>
                  <a:cubicBezTo>
                    <a:pt x="786" y="287"/>
                    <a:pt x="786" y="165"/>
                    <a:pt x="786" y="4"/>
                  </a:cubicBezTo>
                  <a:cubicBezTo>
                    <a:pt x="786" y="2"/>
                    <a:pt x="785" y="0"/>
                    <a:pt x="783" y="0"/>
                  </a:cubicBezTo>
                  <a:cubicBezTo>
                    <a:pt x="735" y="0"/>
                    <a:pt x="642" y="0"/>
                    <a:pt x="463" y="0"/>
                  </a:cubicBezTo>
                  <a:cubicBezTo>
                    <a:pt x="209" y="131"/>
                    <a:pt x="29" y="385"/>
                    <a:pt x="0" y="683"/>
                  </a:cubicBezTo>
                  <a:cubicBezTo>
                    <a:pt x="42" y="683"/>
                    <a:pt x="93" y="683"/>
                    <a:pt x="156" y="683"/>
                  </a:cubicBezTo>
                  <a:cubicBezTo>
                    <a:pt x="156" y="803"/>
                    <a:pt x="156" y="843"/>
                    <a:pt x="156" y="857"/>
                  </a:cubicBezTo>
                  <a:cubicBezTo>
                    <a:pt x="120" y="857"/>
                    <a:pt x="80" y="857"/>
                    <a:pt x="37" y="857"/>
                  </a:cubicBezTo>
                  <a:cubicBezTo>
                    <a:pt x="23" y="857"/>
                    <a:pt x="11" y="863"/>
                    <a:pt x="2" y="871"/>
                  </a:cubicBezTo>
                  <a:cubicBezTo>
                    <a:pt x="4" y="883"/>
                    <a:pt x="5" y="895"/>
                    <a:pt x="7" y="906"/>
                  </a:cubicBezTo>
                  <a:cubicBezTo>
                    <a:pt x="46" y="906"/>
                    <a:pt x="165" y="906"/>
                    <a:pt x="525" y="906"/>
                  </a:cubicBezTo>
                  <a:cubicBezTo>
                    <a:pt x="525" y="906"/>
                    <a:pt x="525" y="906"/>
                    <a:pt x="581" y="906"/>
                  </a:cubicBezTo>
                  <a:cubicBezTo>
                    <a:pt x="581" y="893"/>
                    <a:pt x="576" y="881"/>
                    <a:pt x="567" y="872"/>
                  </a:cubicBezTo>
                  <a:cubicBezTo>
                    <a:pt x="558" y="863"/>
                    <a:pt x="546" y="857"/>
                    <a:pt x="532" y="857"/>
                  </a:cubicBezTo>
                  <a:close/>
                  <a:moveTo>
                    <a:pt x="301" y="683"/>
                  </a:moveTo>
                  <a:cubicBezTo>
                    <a:pt x="301" y="731"/>
                    <a:pt x="301" y="731"/>
                    <a:pt x="301" y="731"/>
                  </a:cubicBezTo>
                  <a:cubicBezTo>
                    <a:pt x="301" y="772"/>
                    <a:pt x="211" y="772"/>
                    <a:pt x="211" y="731"/>
                  </a:cubicBezTo>
                  <a:cubicBezTo>
                    <a:pt x="211" y="714"/>
                    <a:pt x="211" y="698"/>
                    <a:pt x="211" y="683"/>
                  </a:cubicBezTo>
                  <a:cubicBezTo>
                    <a:pt x="239" y="683"/>
                    <a:pt x="269" y="683"/>
                    <a:pt x="301" y="683"/>
                  </a:cubicBezTo>
                  <a:close/>
                </a:path>
              </a:pathLst>
            </a:custGeom>
            <a:solidFill>
              <a:srgbClr val="6F7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02" name="Freeform 579">
              <a:extLst>
                <a:ext uri="{FF2B5EF4-FFF2-40B4-BE49-F238E27FC236}">
                  <a16:creationId xmlns:a16="http://schemas.microsoft.com/office/drawing/2014/main" id="{608D1A68-0C09-04DC-832C-09BBEFACE539}"/>
                </a:ext>
              </a:extLst>
            </p:cNvPr>
            <p:cNvSpPr>
              <a:spLocks/>
            </p:cNvSpPr>
            <p:nvPr/>
          </p:nvSpPr>
          <p:spPr bwMode="auto">
            <a:xfrm>
              <a:off x="6939594" y="3348768"/>
              <a:ext cx="2843312" cy="904635"/>
            </a:xfrm>
            <a:custGeom>
              <a:avLst/>
              <a:gdLst>
                <a:gd name="T0" fmla="*/ 1662 w 1704"/>
                <a:gd name="T1" fmla="*/ 0 h 542"/>
                <a:gd name="T2" fmla="*/ 1562 w 1704"/>
                <a:gd name="T3" fmla="*/ 0 h 542"/>
                <a:gd name="T4" fmla="*/ 1521 w 1704"/>
                <a:gd name="T5" fmla="*/ 0 h 542"/>
                <a:gd name="T6" fmla="*/ 1299 w 1704"/>
                <a:gd name="T7" fmla="*/ 0 h 542"/>
                <a:gd name="T8" fmla="*/ 1260 w 1704"/>
                <a:gd name="T9" fmla="*/ 0 h 542"/>
                <a:gd name="T10" fmla="*/ 1227 w 1704"/>
                <a:gd name="T11" fmla="*/ 0 h 542"/>
                <a:gd name="T12" fmla="*/ 1077 w 1704"/>
                <a:gd name="T13" fmla="*/ 0 h 542"/>
                <a:gd name="T14" fmla="*/ 1055 w 1704"/>
                <a:gd name="T15" fmla="*/ 0 h 542"/>
                <a:gd name="T16" fmla="*/ 902 w 1704"/>
                <a:gd name="T17" fmla="*/ 0 h 542"/>
                <a:gd name="T18" fmla="*/ 892 w 1704"/>
                <a:gd name="T19" fmla="*/ 0 h 542"/>
                <a:gd name="T20" fmla="*/ 890 w 1704"/>
                <a:gd name="T21" fmla="*/ 0 h 542"/>
                <a:gd name="T22" fmla="*/ 574 w 1704"/>
                <a:gd name="T23" fmla="*/ 0 h 542"/>
                <a:gd name="T24" fmla="*/ 518 w 1704"/>
                <a:gd name="T25" fmla="*/ 0 h 542"/>
                <a:gd name="T26" fmla="*/ 0 w 1704"/>
                <a:gd name="T27" fmla="*/ 0 h 542"/>
                <a:gd name="T28" fmla="*/ 14 w 1704"/>
                <a:gd name="T29" fmla="*/ 67 h 542"/>
                <a:gd name="T30" fmla="*/ 880 w 1704"/>
                <a:gd name="T31" fmla="*/ 67 h 542"/>
                <a:gd name="T32" fmla="*/ 889 w 1704"/>
                <a:gd name="T33" fmla="*/ 67 h 542"/>
                <a:gd name="T34" fmla="*/ 1327 w 1704"/>
                <a:gd name="T35" fmla="*/ 67 h 542"/>
                <a:gd name="T36" fmla="*/ 1396 w 1704"/>
                <a:gd name="T37" fmla="*/ 67 h 542"/>
                <a:gd name="T38" fmla="*/ 1382 w 1704"/>
                <a:gd name="T39" fmla="*/ 81 h 542"/>
                <a:gd name="T40" fmla="*/ 1382 w 1704"/>
                <a:gd name="T41" fmla="*/ 156 h 542"/>
                <a:gd name="T42" fmla="*/ 1382 w 1704"/>
                <a:gd name="T43" fmla="*/ 190 h 542"/>
                <a:gd name="T44" fmla="*/ 1382 w 1704"/>
                <a:gd name="T45" fmla="*/ 452 h 542"/>
                <a:gd name="T46" fmla="*/ 1382 w 1704"/>
                <a:gd name="T47" fmla="*/ 475 h 542"/>
                <a:gd name="T48" fmla="*/ 1382 w 1704"/>
                <a:gd name="T49" fmla="*/ 542 h 542"/>
                <a:gd name="T50" fmla="*/ 1458 w 1704"/>
                <a:gd name="T51" fmla="*/ 475 h 542"/>
                <a:gd name="T52" fmla="*/ 1474 w 1704"/>
                <a:gd name="T53" fmla="*/ 459 h 542"/>
                <a:gd name="T54" fmla="*/ 1474 w 1704"/>
                <a:gd name="T55" fmla="*/ 452 h 542"/>
                <a:gd name="T56" fmla="*/ 1474 w 1704"/>
                <a:gd name="T57" fmla="*/ 190 h 542"/>
                <a:gd name="T58" fmla="*/ 1474 w 1704"/>
                <a:gd name="T59" fmla="*/ 156 h 542"/>
                <a:gd name="T60" fmla="*/ 1474 w 1704"/>
                <a:gd name="T61" fmla="*/ 81 h 542"/>
                <a:gd name="T62" fmla="*/ 1460 w 1704"/>
                <a:gd name="T63" fmla="*/ 67 h 542"/>
                <a:gd name="T64" fmla="*/ 1563 w 1704"/>
                <a:gd name="T65" fmla="*/ 67 h 542"/>
                <a:gd name="T66" fmla="*/ 1690 w 1704"/>
                <a:gd name="T67" fmla="*/ 67 h 542"/>
                <a:gd name="T68" fmla="*/ 1704 w 1704"/>
                <a:gd name="T69" fmla="*/ 0 h 542"/>
                <a:gd name="T70" fmla="*/ 1662 w 1704"/>
                <a:gd name="T71"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04" h="542">
                  <a:moveTo>
                    <a:pt x="1662" y="0"/>
                  </a:moveTo>
                  <a:cubicBezTo>
                    <a:pt x="1662" y="0"/>
                    <a:pt x="1662" y="0"/>
                    <a:pt x="1562" y="0"/>
                  </a:cubicBezTo>
                  <a:cubicBezTo>
                    <a:pt x="1550" y="0"/>
                    <a:pt x="1536" y="0"/>
                    <a:pt x="1521" y="0"/>
                  </a:cubicBezTo>
                  <a:cubicBezTo>
                    <a:pt x="1455" y="0"/>
                    <a:pt x="1382" y="0"/>
                    <a:pt x="1299" y="0"/>
                  </a:cubicBezTo>
                  <a:cubicBezTo>
                    <a:pt x="1286" y="0"/>
                    <a:pt x="1273" y="0"/>
                    <a:pt x="1260" y="0"/>
                  </a:cubicBezTo>
                  <a:cubicBezTo>
                    <a:pt x="1249" y="0"/>
                    <a:pt x="1238" y="0"/>
                    <a:pt x="1227" y="0"/>
                  </a:cubicBezTo>
                  <a:cubicBezTo>
                    <a:pt x="1173" y="0"/>
                    <a:pt x="1123" y="0"/>
                    <a:pt x="1077" y="0"/>
                  </a:cubicBezTo>
                  <a:cubicBezTo>
                    <a:pt x="1070" y="0"/>
                    <a:pt x="1062" y="0"/>
                    <a:pt x="1055" y="0"/>
                  </a:cubicBezTo>
                  <a:cubicBezTo>
                    <a:pt x="998" y="0"/>
                    <a:pt x="947" y="0"/>
                    <a:pt x="902" y="0"/>
                  </a:cubicBezTo>
                  <a:cubicBezTo>
                    <a:pt x="899" y="0"/>
                    <a:pt x="895" y="0"/>
                    <a:pt x="892" y="0"/>
                  </a:cubicBezTo>
                  <a:cubicBezTo>
                    <a:pt x="891" y="0"/>
                    <a:pt x="891" y="0"/>
                    <a:pt x="890" y="0"/>
                  </a:cubicBezTo>
                  <a:cubicBezTo>
                    <a:pt x="716" y="0"/>
                    <a:pt x="623" y="0"/>
                    <a:pt x="574" y="0"/>
                  </a:cubicBezTo>
                  <a:cubicBezTo>
                    <a:pt x="518" y="0"/>
                    <a:pt x="518" y="0"/>
                    <a:pt x="518" y="0"/>
                  </a:cubicBezTo>
                  <a:cubicBezTo>
                    <a:pt x="158" y="0"/>
                    <a:pt x="39" y="0"/>
                    <a:pt x="0" y="0"/>
                  </a:cubicBezTo>
                  <a:cubicBezTo>
                    <a:pt x="4" y="23"/>
                    <a:pt x="8" y="45"/>
                    <a:pt x="14" y="67"/>
                  </a:cubicBezTo>
                  <a:cubicBezTo>
                    <a:pt x="228" y="67"/>
                    <a:pt x="510" y="67"/>
                    <a:pt x="880" y="67"/>
                  </a:cubicBezTo>
                  <a:cubicBezTo>
                    <a:pt x="883" y="67"/>
                    <a:pt x="886" y="67"/>
                    <a:pt x="889" y="67"/>
                  </a:cubicBezTo>
                  <a:cubicBezTo>
                    <a:pt x="1023" y="67"/>
                    <a:pt x="1169" y="67"/>
                    <a:pt x="1327" y="67"/>
                  </a:cubicBezTo>
                  <a:cubicBezTo>
                    <a:pt x="1350" y="67"/>
                    <a:pt x="1373" y="67"/>
                    <a:pt x="1396" y="67"/>
                  </a:cubicBezTo>
                  <a:cubicBezTo>
                    <a:pt x="1388" y="67"/>
                    <a:pt x="1382" y="73"/>
                    <a:pt x="1382" y="81"/>
                  </a:cubicBezTo>
                  <a:cubicBezTo>
                    <a:pt x="1382" y="107"/>
                    <a:pt x="1382" y="131"/>
                    <a:pt x="1382" y="156"/>
                  </a:cubicBezTo>
                  <a:cubicBezTo>
                    <a:pt x="1382" y="167"/>
                    <a:pt x="1382" y="179"/>
                    <a:pt x="1382" y="190"/>
                  </a:cubicBezTo>
                  <a:cubicBezTo>
                    <a:pt x="1382" y="285"/>
                    <a:pt x="1382" y="372"/>
                    <a:pt x="1382" y="452"/>
                  </a:cubicBezTo>
                  <a:cubicBezTo>
                    <a:pt x="1382" y="460"/>
                    <a:pt x="1382" y="467"/>
                    <a:pt x="1382" y="475"/>
                  </a:cubicBezTo>
                  <a:cubicBezTo>
                    <a:pt x="1382" y="498"/>
                    <a:pt x="1382" y="520"/>
                    <a:pt x="1382" y="542"/>
                  </a:cubicBezTo>
                  <a:cubicBezTo>
                    <a:pt x="1409" y="521"/>
                    <a:pt x="1434" y="499"/>
                    <a:pt x="1458" y="475"/>
                  </a:cubicBezTo>
                  <a:cubicBezTo>
                    <a:pt x="1464" y="470"/>
                    <a:pt x="1469" y="464"/>
                    <a:pt x="1474" y="459"/>
                  </a:cubicBezTo>
                  <a:cubicBezTo>
                    <a:pt x="1474" y="457"/>
                    <a:pt x="1474" y="454"/>
                    <a:pt x="1474" y="452"/>
                  </a:cubicBezTo>
                  <a:cubicBezTo>
                    <a:pt x="1474" y="328"/>
                    <a:pt x="1474" y="245"/>
                    <a:pt x="1474" y="190"/>
                  </a:cubicBezTo>
                  <a:cubicBezTo>
                    <a:pt x="1474" y="177"/>
                    <a:pt x="1474" y="166"/>
                    <a:pt x="1474" y="156"/>
                  </a:cubicBezTo>
                  <a:cubicBezTo>
                    <a:pt x="1474" y="81"/>
                    <a:pt x="1474" y="81"/>
                    <a:pt x="1474" y="81"/>
                  </a:cubicBezTo>
                  <a:cubicBezTo>
                    <a:pt x="1474" y="73"/>
                    <a:pt x="1468" y="67"/>
                    <a:pt x="1460" y="67"/>
                  </a:cubicBezTo>
                  <a:cubicBezTo>
                    <a:pt x="1494" y="67"/>
                    <a:pt x="1528" y="67"/>
                    <a:pt x="1563" y="67"/>
                  </a:cubicBezTo>
                  <a:cubicBezTo>
                    <a:pt x="1604" y="67"/>
                    <a:pt x="1647" y="67"/>
                    <a:pt x="1690" y="67"/>
                  </a:cubicBezTo>
                  <a:cubicBezTo>
                    <a:pt x="1696" y="45"/>
                    <a:pt x="1700" y="23"/>
                    <a:pt x="1704" y="0"/>
                  </a:cubicBezTo>
                  <a:cubicBezTo>
                    <a:pt x="1690" y="0"/>
                    <a:pt x="1676" y="0"/>
                    <a:pt x="1662" y="0"/>
                  </a:cubicBezTo>
                  <a:close/>
                </a:path>
              </a:pathLst>
            </a:custGeom>
            <a:solidFill>
              <a:srgbClr val="0253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03" name="Freeform 580">
              <a:extLst>
                <a:ext uri="{FF2B5EF4-FFF2-40B4-BE49-F238E27FC236}">
                  <a16:creationId xmlns:a16="http://schemas.microsoft.com/office/drawing/2014/main" id="{4685FA2D-7DAC-8464-46D1-8BE776D25735}"/>
                </a:ext>
              </a:extLst>
            </p:cNvPr>
            <p:cNvSpPr>
              <a:spLocks/>
            </p:cNvSpPr>
            <p:nvPr/>
          </p:nvSpPr>
          <p:spPr bwMode="auto">
            <a:xfrm>
              <a:off x="8432800" y="1879205"/>
              <a:ext cx="48530" cy="163009"/>
            </a:xfrm>
            <a:custGeom>
              <a:avLst/>
              <a:gdLst>
                <a:gd name="T0" fmla="*/ 8 w 29"/>
                <a:gd name="T1" fmla="*/ 87 h 98"/>
                <a:gd name="T2" fmla="*/ 29 w 29"/>
                <a:gd name="T3" fmla="*/ 98 h 98"/>
                <a:gd name="T4" fmla="*/ 29 w 29"/>
                <a:gd name="T5" fmla="*/ 96 h 98"/>
                <a:gd name="T6" fmla="*/ 7 w 29"/>
                <a:gd name="T7" fmla="*/ 51 h 98"/>
                <a:gd name="T8" fmla="*/ 19 w 29"/>
                <a:gd name="T9" fmla="*/ 3 h 98"/>
                <a:gd name="T10" fmla="*/ 19 w 29"/>
                <a:gd name="T11" fmla="*/ 2 h 98"/>
                <a:gd name="T12" fmla="*/ 11 w 29"/>
                <a:gd name="T13" fmla="*/ 1 h 98"/>
                <a:gd name="T14" fmla="*/ 5 w 29"/>
                <a:gd name="T15" fmla="*/ 2 h 98"/>
                <a:gd name="T16" fmla="*/ 4 w 29"/>
                <a:gd name="T17" fmla="*/ 69 h 98"/>
                <a:gd name="T18" fmla="*/ 8 w 29"/>
                <a:gd name="T19" fmla="*/ 8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98">
                  <a:moveTo>
                    <a:pt x="8" y="87"/>
                  </a:moveTo>
                  <a:cubicBezTo>
                    <a:pt x="11" y="92"/>
                    <a:pt x="20" y="95"/>
                    <a:pt x="29" y="98"/>
                  </a:cubicBezTo>
                  <a:cubicBezTo>
                    <a:pt x="29" y="97"/>
                    <a:pt x="29" y="97"/>
                    <a:pt x="29" y="96"/>
                  </a:cubicBezTo>
                  <a:cubicBezTo>
                    <a:pt x="19" y="90"/>
                    <a:pt x="7" y="76"/>
                    <a:pt x="7" y="51"/>
                  </a:cubicBezTo>
                  <a:cubicBezTo>
                    <a:pt x="7" y="27"/>
                    <a:pt x="14" y="11"/>
                    <a:pt x="19" y="3"/>
                  </a:cubicBezTo>
                  <a:cubicBezTo>
                    <a:pt x="19" y="2"/>
                    <a:pt x="19" y="2"/>
                    <a:pt x="19" y="2"/>
                  </a:cubicBezTo>
                  <a:cubicBezTo>
                    <a:pt x="16" y="1"/>
                    <a:pt x="13" y="1"/>
                    <a:pt x="11" y="1"/>
                  </a:cubicBezTo>
                  <a:cubicBezTo>
                    <a:pt x="8" y="0"/>
                    <a:pt x="6" y="1"/>
                    <a:pt x="5" y="2"/>
                  </a:cubicBezTo>
                  <a:cubicBezTo>
                    <a:pt x="0" y="6"/>
                    <a:pt x="1" y="45"/>
                    <a:pt x="4" y="69"/>
                  </a:cubicBezTo>
                  <a:cubicBezTo>
                    <a:pt x="5" y="78"/>
                    <a:pt x="6" y="84"/>
                    <a:pt x="8" y="87"/>
                  </a:cubicBezTo>
                  <a:close/>
                </a:path>
              </a:pathLst>
            </a:custGeom>
            <a:solidFill>
              <a:srgbClr val="AF6A48"/>
            </a:solidFill>
            <a:ln w="7938" cap="flat">
              <a:solidFill>
                <a:srgbClr val="AF6A48"/>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704" name="Freeform 581">
              <a:extLst>
                <a:ext uri="{FF2B5EF4-FFF2-40B4-BE49-F238E27FC236}">
                  <a16:creationId xmlns:a16="http://schemas.microsoft.com/office/drawing/2014/main" id="{DBED1442-E766-68F5-1EC5-BF8767E6EF06}"/>
                </a:ext>
              </a:extLst>
            </p:cNvPr>
            <p:cNvSpPr>
              <a:spLocks/>
            </p:cNvSpPr>
            <p:nvPr/>
          </p:nvSpPr>
          <p:spPr bwMode="auto">
            <a:xfrm>
              <a:off x="8487550" y="1676378"/>
              <a:ext cx="496491" cy="869793"/>
            </a:xfrm>
            <a:custGeom>
              <a:avLst/>
              <a:gdLst>
                <a:gd name="T0" fmla="*/ 290 w 297"/>
                <a:gd name="T1" fmla="*/ 122 h 521"/>
                <a:gd name="T2" fmla="*/ 265 w 297"/>
                <a:gd name="T3" fmla="*/ 125 h 521"/>
                <a:gd name="T4" fmla="*/ 259 w 297"/>
                <a:gd name="T5" fmla="*/ 143 h 521"/>
                <a:gd name="T6" fmla="*/ 254 w 297"/>
                <a:gd name="T7" fmla="*/ 160 h 521"/>
                <a:gd name="T8" fmla="*/ 253 w 297"/>
                <a:gd name="T9" fmla="*/ 160 h 521"/>
                <a:gd name="T10" fmla="*/ 252 w 297"/>
                <a:gd name="T11" fmla="*/ 160 h 521"/>
                <a:gd name="T12" fmla="*/ 251 w 297"/>
                <a:gd name="T13" fmla="*/ 147 h 521"/>
                <a:gd name="T14" fmla="*/ 250 w 297"/>
                <a:gd name="T15" fmla="*/ 139 h 521"/>
                <a:gd name="T16" fmla="*/ 194 w 297"/>
                <a:gd name="T17" fmla="*/ 60 h 521"/>
                <a:gd name="T18" fmla="*/ 63 w 297"/>
                <a:gd name="T19" fmla="*/ 11 h 521"/>
                <a:gd name="T20" fmla="*/ 50 w 297"/>
                <a:gd name="T21" fmla="*/ 0 h 521"/>
                <a:gd name="T22" fmla="*/ 44 w 297"/>
                <a:gd name="T23" fmla="*/ 8 h 521"/>
                <a:gd name="T24" fmla="*/ 7 w 297"/>
                <a:gd name="T25" fmla="*/ 130 h 521"/>
                <a:gd name="T26" fmla="*/ 5 w 297"/>
                <a:gd name="T27" fmla="*/ 169 h 521"/>
                <a:gd name="T28" fmla="*/ 5 w 297"/>
                <a:gd name="T29" fmla="*/ 178 h 521"/>
                <a:gd name="T30" fmla="*/ 2 w 297"/>
                <a:gd name="T31" fmla="*/ 175 h 521"/>
                <a:gd name="T32" fmla="*/ 0 w 297"/>
                <a:gd name="T33" fmla="*/ 169 h 521"/>
                <a:gd name="T34" fmla="*/ 5 w 297"/>
                <a:gd name="T35" fmla="*/ 210 h 521"/>
                <a:gd name="T36" fmla="*/ 6 w 297"/>
                <a:gd name="T37" fmla="*/ 211 h 521"/>
                <a:gd name="T38" fmla="*/ 7 w 297"/>
                <a:gd name="T39" fmla="*/ 221 h 521"/>
                <a:gd name="T40" fmla="*/ 11 w 297"/>
                <a:gd name="T41" fmla="*/ 238 h 521"/>
                <a:gd name="T42" fmla="*/ 12 w 297"/>
                <a:gd name="T43" fmla="*/ 243 h 521"/>
                <a:gd name="T44" fmla="*/ 19 w 297"/>
                <a:gd name="T45" fmla="*/ 253 h 521"/>
                <a:gd name="T46" fmla="*/ 26 w 297"/>
                <a:gd name="T47" fmla="*/ 254 h 521"/>
                <a:gd name="T48" fmla="*/ 111 w 297"/>
                <a:gd name="T49" fmla="*/ 269 h 521"/>
                <a:gd name="T50" fmla="*/ 119 w 297"/>
                <a:gd name="T51" fmla="*/ 265 h 521"/>
                <a:gd name="T52" fmla="*/ 128 w 297"/>
                <a:gd name="T53" fmla="*/ 271 h 521"/>
                <a:gd name="T54" fmla="*/ 129 w 297"/>
                <a:gd name="T55" fmla="*/ 275 h 521"/>
                <a:gd name="T56" fmla="*/ 119 w 297"/>
                <a:gd name="T57" fmla="*/ 285 h 521"/>
                <a:gd name="T58" fmla="*/ 110 w 297"/>
                <a:gd name="T59" fmla="*/ 280 h 521"/>
                <a:gd name="T60" fmla="*/ 98 w 297"/>
                <a:gd name="T61" fmla="*/ 278 h 521"/>
                <a:gd name="T62" fmla="*/ 34 w 297"/>
                <a:gd name="T63" fmla="*/ 267 h 521"/>
                <a:gd name="T64" fmla="*/ 65 w 297"/>
                <a:gd name="T65" fmla="*/ 302 h 521"/>
                <a:gd name="T66" fmla="*/ 64 w 297"/>
                <a:gd name="T67" fmla="*/ 357 h 521"/>
                <a:gd name="T68" fmla="*/ 48 w 297"/>
                <a:gd name="T69" fmla="*/ 362 h 521"/>
                <a:gd name="T70" fmla="*/ 41 w 297"/>
                <a:gd name="T71" fmla="*/ 367 h 521"/>
                <a:gd name="T72" fmla="*/ 51 w 297"/>
                <a:gd name="T73" fmla="*/ 383 h 521"/>
                <a:gd name="T74" fmla="*/ 51 w 297"/>
                <a:gd name="T75" fmla="*/ 384 h 521"/>
                <a:gd name="T76" fmla="*/ 52 w 297"/>
                <a:gd name="T77" fmla="*/ 401 h 521"/>
                <a:gd name="T78" fmla="*/ 72 w 297"/>
                <a:gd name="T79" fmla="*/ 505 h 521"/>
                <a:gd name="T80" fmla="*/ 104 w 297"/>
                <a:gd name="T81" fmla="*/ 509 h 521"/>
                <a:gd name="T82" fmla="*/ 149 w 297"/>
                <a:gd name="T83" fmla="*/ 446 h 521"/>
                <a:gd name="T84" fmla="*/ 195 w 297"/>
                <a:gd name="T85" fmla="*/ 380 h 521"/>
                <a:gd name="T86" fmla="*/ 196 w 297"/>
                <a:gd name="T87" fmla="*/ 378 h 521"/>
                <a:gd name="T88" fmla="*/ 201 w 297"/>
                <a:gd name="T89" fmla="*/ 372 h 521"/>
                <a:gd name="T90" fmla="*/ 206 w 297"/>
                <a:gd name="T91" fmla="*/ 365 h 521"/>
                <a:gd name="T92" fmla="*/ 215 w 297"/>
                <a:gd name="T93" fmla="*/ 358 h 521"/>
                <a:gd name="T94" fmla="*/ 196 w 297"/>
                <a:gd name="T95" fmla="*/ 343 h 521"/>
                <a:gd name="T96" fmla="*/ 197 w 297"/>
                <a:gd name="T97" fmla="*/ 290 h 521"/>
                <a:gd name="T98" fmla="*/ 239 w 297"/>
                <a:gd name="T99" fmla="*/ 245 h 521"/>
                <a:gd name="T100" fmla="*/ 245 w 297"/>
                <a:gd name="T101" fmla="*/ 222 h 521"/>
                <a:gd name="T102" fmla="*/ 255 w 297"/>
                <a:gd name="T103" fmla="*/ 220 h 521"/>
                <a:gd name="T104" fmla="*/ 287 w 297"/>
                <a:gd name="T105" fmla="*/ 207 h 521"/>
                <a:gd name="T106" fmla="*/ 290 w 297"/>
                <a:gd name="T107" fmla="*/ 122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7" h="521">
                  <a:moveTo>
                    <a:pt x="290" y="122"/>
                  </a:moveTo>
                  <a:cubicBezTo>
                    <a:pt x="286" y="119"/>
                    <a:pt x="275" y="122"/>
                    <a:pt x="265" y="125"/>
                  </a:cubicBezTo>
                  <a:cubicBezTo>
                    <a:pt x="263" y="131"/>
                    <a:pt x="261" y="137"/>
                    <a:pt x="259" y="143"/>
                  </a:cubicBezTo>
                  <a:cubicBezTo>
                    <a:pt x="257" y="149"/>
                    <a:pt x="258" y="160"/>
                    <a:pt x="254" y="160"/>
                  </a:cubicBezTo>
                  <a:cubicBezTo>
                    <a:pt x="253" y="160"/>
                    <a:pt x="253" y="160"/>
                    <a:pt x="253" y="160"/>
                  </a:cubicBezTo>
                  <a:cubicBezTo>
                    <a:pt x="253" y="160"/>
                    <a:pt x="252" y="160"/>
                    <a:pt x="252" y="160"/>
                  </a:cubicBezTo>
                  <a:cubicBezTo>
                    <a:pt x="250" y="158"/>
                    <a:pt x="252" y="154"/>
                    <a:pt x="251" y="147"/>
                  </a:cubicBezTo>
                  <a:cubicBezTo>
                    <a:pt x="251" y="145"/>
                    <a:pt x="250" y="142"/>
                    <a:pt x="250" y="139"/>
                  </a:cubicBezTo>
                  <a:cubicBezTo>
                    <a:pt x="244" y="111"/>
                    <a:pt x="228" y="65"/>
                    <a:pt x="194" y="60"/>
                  </a:cubicBezTo>
                  <a:cubicBezTo>
                    <a:pt x="172" y="58"/>
                    <a:pt x="105" y="43"/>
                    <a:pt x="63" y="11"/>
                  </a:cubicBezTo>
                  <a:cubicBezTo>
                    <a:pt x="58" y="8"/>
                    <a:pt x="54" y="4"/>
                    <a:pt x="50" y="0"/>
                  </a:cubicBezTo>
                  <a:cubicBezTo>
                    <a:pt x="50" y="0"/>
                    <a:pt x="48" y="3"/>
                    <a:pt x="44" y="8"/>
                  </a:cubicBezTo>
                  <a:cubicBezTo>
                    <a:pt x="34" y="25"/>
                    <a:pt x="13" y="65"/>
                    <a:pt x="7" y="130"/>
                  </a:cubicBezTo>
                  <a:cubicBezTo>
                    <a:pt x="5" y="142"/>
                    <a:pt x="5" y="155"/>
                    <a:pt x="5" y="169"/>
                  </a:cubicBezTo>
                  <a:cubicBezTo>
                    <a:pt x="5" y="172"/>
                    <a:pt x="6" y="176"/>
                    <a:pt x="5" y="178"/>
                  </a:cubicBezTo>
                  <a:cubicBezTo>
                    <a:pt x="5" y="179"/>
                    <a:pt x="4" y="178"/>
                    <a:pt x="2" y="175"/>
                  </a:cubicBezTo>
                  <a:cubicBezTo>
                    <a:pt x="2" y="173"/>
                    <a:pt x="1" y="171"/>
                    <a:pt x="0" y="169"/>
                  </a:cubicBezTo>
                  <a:cubicBezTo>
                    <a:pt x="3" y="189"/>
                    <a:pt x="4" y="202"/>
                    <a:pt x="5" y="210"/>
                  </a:cubicBezTo>
                  <a:cubicBezTo>
                    <a:pt x="5" y="210"/>
                    <a:pt x="5" y="211"/>
                    <a:pt x="6" y="211"/>
                  </a:cubicBezTo>
                  <a:cubicBezTo>
                    <a:pt x="6" y="215"/>
                    <a:pt x="7" y="218"/>
                    <a:pt x="7" y="221"/>
                  </a:cubicBezTo>
                  <a:cubicBezTo>
                    <a:pt x="9" y="231"/>
                    <a:pt x="10" y="235"/>
                    <a:pt x="11" y="238"/>
                  </a:cubicBezTo>
                  <a:cubicBezTo>
                    <a:pt x="11" y="239"/>
                    <a:pt x="11" y="241"/>
                    <a:pt x="12" y="243"/>
                  </a:cubicBezTo>
                  <a:cubicBezTo>
                    <a:pt x="13" y="246"/>
                    <a:pt x="16" y="250"/>
                    <a:pt x="19" y="253"/>
                  </a:cubicBezTo>
                  <a:cubicBezTo>
                    <a:pt x="22" y="254"/>
                    <a:pt x="26" y="254"/>
                    <a:pt x="26" y="254"/>
                  </a:cubicBezTo>
                  <a:cubicBezTo>
                    <a:pt x="78" y="263"/>
                    <a:pt x="101" y="267"/>
                    <a:pt x="111" y="269"/>
                  </a:cubicBezTo>
                  <a:cubicBezTo>
                    <a:pt x="113" y="266"/>
                    <a:pt x="116" y="265"/>
                    <a:pt x="119" y="265"/>
                  </a:cubicBezTo>
                  <a:cubicBezTo>
                    <a:pt x="123" y="265"/>
                    <a:pt x="126" y="268"/>
                    <a:pt x="128" y="271"/>
                  </a:cubicBezTo>
                  <a:cubicBezTo>
                    <a:pt x="129" y="272"/>
                    <a:pt x="129" y="274"/>
                    <a:pt x="129" y="275"/>
                  </a:cubicBezTo>
                  <a:cubicBezTo>
                    <a:pt x="129" y="281"/>
                    <a:pt x="124" y="285"/>
                    <a:pt x="119" y="285"/>
                  </a:cubicBezTo>
                  <a:cubicBezTo>
                    <a:pt x="115" y="285"/>
                    <a:pt x="112" y="283"/>
                    <a:pt x="110" y="280"/>
                  </a:cubicBezTo>
                  <a:cubicBezTo>
                    <a:pt x="106" y="279"/>
                    <a:pt x="102" y="278"/>
                    <a:pt x="98" y="278"/>
                  </a:cubicBezTo>
                  <a:cubicBezTo>
                    <a:pt x="58" y="271"/>
                    <a:pt x="41" y="268"/>
                    <a:pt x="34" y="267"/>
                  </a:cubicBezTo>
                  <a:cubicBezTo>
                    <a:pt x="41" y="275"/>
                    <a:pt x="54" y="289"/>
                    <a:pt x="65" y="302"/>
                  </a:cubicBezTo>
                  <a:cubicBezTo>
                    <a:pt x="65" y="317"/>
                    <a:pt x="64" y="338"/>
                    <a:pt x="64" y="357"/>
                  </a:cubicBezTo>
                  <a:cubicBezTo>
                    <a:pt x="58" y="357"/>
                    <a:pt x="53" y="359"/>
                    <a:pt x="48" y="362"/>
                  </a:cubicBezTo>
                  <a:cubicBezTo>
                    <a:pt x="46" y="364"/>
                    <a:pt x="43" y="365"/>
                    <a:pt x="41" y="367"/>
                  </a:cubicBezTo>
                  <a:cubicBezTo>
                    <a:pt x="47" y="370"/>
                    <a:pt x="51" y="376"/>
                    <a:pt x="51" y="383"/>
                  </a:cubicBezTo>
                  <a:cubicBezTo>
                    <a:pt x="51" y="384"/>
                    <a:pt x="51" y="384"/>
                    <a:pt x="51" y="384"/>
                  </a:cubicBezTo>
                  <a:cubicBezTo>
                    <a:pt x="51" y="389"/>
                    <a:pt x="52" y="395"/>
                    <a:pt x="52" y="401"/>
                  </a:cubicBezTo>
                  <a:cubicBezTo>
                    <a:pt x="55" y="434"/>
                    <a:pt x="60" y="476"/>
                    <a:pt x="72" y="505"/>
                  </a:cubicBezTo>
                  <a:cubicBezTo>
                    <a:pt x="78" y="519"/>
                    <a:pt x="96" y="521"/>
                    <a:pt x="104" y="509"/>
                  </a:cubicBezTo>
                  <a:cubicBezTo>
                    <a:pt x="104" y="509"/>
                    <a:pt x="104" y="509"/>
                    <a:pt x="149" y="446"/>
                  </a:cubicBezTo>
                  <a:cubicBezTo>
                    <a:pt x="161" y="429"/>
                    <a:pt x="176" y="407"/>
                    <a:pt x="195" y="380"/>
                  </a:cubicBezTo>
                  <a:cubicBezTo>
                    <a:pt x="196" y="380"/>
                    <a:pt x="196" y="379"/>
                    <a:pt x="196" y="378"/>
                  </a:cubicBezTo>
                  <a:cubicBezTo>
                    <a:pt x="198" y="376"/>
                    <a:pt x="200" y="374"/>
                    <a:pt x="201" y="372"/>
                  </a:cubicBezTo>
                  <a:cubicBezTo>
                    <a:pt x="203" y="370"/>
                    <a:pt x="204" y="367"/>
                    <a:pt x="206" y="365"/>
                  </a:cubicBezTo>
                  <a:cubicBezTo>
                    <a:pt x="208" y="362"/>
                    <a:pt x="212" y="359"/>
                    <a:pt x="215" y="358"/>
                  </a:cubicBezTo>
                  <a:cubicBezTo>
                    <a:pt x="208" y="352"/>
                    <a:pt x="201" y="347"/>
                    <a:pt x="196" y="343"/>
                  </a:cubicBezTo>
                  <a:cubicBezTo>
                    <a:pt x="197" y="326"/>
                    <a:pt x="197" y="306"/>
                    <a:pt x="197" y="290"/>
                  </a:cubicBezTo>
                  <a:cubicBezTo>
                    <a:pt x="217" y="272"/>
                    <a:pt x="236" y="253"/>
                    <a:pt x="239" y="245"/>
                  </a:cubicBezTo>
                  <a:cubicBezTo>
                    <a:pt x="240" y="243"/>
                    <a:pt x="242" y="234"/>
                    <a:pt x="245" y="222"/>
                  </a:cubicBezTo>
                  <a:cubicBezTo>
                    <a:pt x="246" y="222"/>
                    <a:pt x="250" y="221"/>
                    <a:pt x="255" y="220"/>
                  </a:cubicBezTo>
                  <a:cubicBezTo>
                    <a:pt x="266" y="218"/>
                    <a:pt x="283" y="213"/>
                    <a:pt x="287" y="207"/>
                  </a:cubicBezTo>
                  <a:cubicBezTo>
                    <a:pt x="293" y="197"/>
                    <a:pt x="297" y="127"/>
                    <a:pt x="290" y="122"/>
                  </a:cubicBezTo>
                  <a:close/>
                </a:path>
              </a:pathLst>
            </a:custGeom>
            <a:solidFill>
              <a:srgbClr val="AF6A48"/>
            </a:solidFill>
            <a:ln w="7938" cap="flat">
              <a:solidFill>
                <a:srgbClr val="AF6A48"/>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705" name="Freeform 582">
              <a:extLst>
                <a:ext uri="{FF2B5EF4-FFF2-40B4-BE49-F238E27FC236}">
                  <a16:creationId xmlns:a16="http://schemas.microsoft.com/office/drawing/2014/main" id="{3EDF4970-05D9-9B84-BEE0-8D535653E232}"/>
                </a:ext>
              </a:extLst>
            </p:cNvPr>
            <p:cNvSpPr>
              <a:spLocks/>
            </p:cNvSpPr>
            <p:nvPr/>
          </p:nvSpPr>
          <p:spPr bwMode="auto">
            <a:xfrm>
              <a:off x="7996038" y="3715848"/>
              <a:ext cx="384500" cy="841173"/>
            </a:xfrm>
            <a:custGeom>
              <a:avLst/>
              <a:gdLst>
                <a:gd name="T0" fmla="*/ 224 w 231"/>
                <a:gd name="T1" fmla="*/ 267 h 504"/>
                <a:gd name="T2" fmla="*/ 223 w 231"/>
                <a:gd name="T3" fmla="*/ 240 h 504"/>
                <a:gd name="T4" fmla="*/ 223 w 231"/>
                <a:gd name="T5" fmla="*/ 232 h 504"/>
                <a:gd name="T6" fmla="*/ 222 w 231"/>
                <a:gd name="T7" fmla="*/ 214 h 504"/>
                <a:gd name="T8" fmla="*/ 221 w 231"/>
                <a:gd name="T9" fmla="*/ 116 h 504"/>
                <a:gd name="T10" fmla="*/ 219 w 231"/>
                <a:gd name="T11" fmla="*/ 81 h 504"/>
                <a:gd name="T12" fmla="*/ 194 w 231"/>
                <a:gd name="T13" fmla="*/ 32 h 504"/>
                <a:gd name="T14" fmla="*/ 122 w 231"/>
                <a:gd name="T15" fmla="*/ 10 h 504"/>
                <a:gd name="T16" fmla="*/ 1 w 231"/>
                <a:gd name="T17" fmla="*/ 132 h 504"/>
                <a:gd name="T18" fmla="*/ 1 w 231"/>
                <a:gd name="T19" fmla="*/ 147 h 504"/>
                <a:gd name="T20" fmla="*/ 2 w 231"/>
                <a:gd name="T21" fmla="*/ 160 h 504"/>
                <a:gd name="T22" fmla="*/ 8 w 231"/>
                <a:gd name="T23" fmla="*/ 232 h 504"/>
                <a:gd name="T24" fmla="*/ 30 w 231"/>
                <a:gd name="T25" fmla="*/ 365 h 504"/>
                <a:gd name="T26" fmla="*/ 34 w 231"/>
                <a:gd name="T27" fmla="*/ 385 h 504"/>
                <a:gd name="T28" fmla="*/ 37 w 231"/>
                <a:gd name="T29" fmla="*/ 399 h 504"/>
                <a:gd name="T30" fmla="*/ 59 w 231"/>
                <a:gd name="T31" fmla="*/ 489 h 504"/>
                <a:gd name="T32" fmla="*/ 219 w 231"/>
                <a:gd name="T33" fmla="*/ 504 h 504"/>
                <a:gd name="T34" fmla="*/ 231 w 231"/>
                <a:gd name="T35" fmla="*/ 504 h 504"/>
                <a:gd name="T36" fmla="*/ 228 w 231"/>
                <a:gd name="T37" fmla="*/ 385 h 504"/>
                <a:gd name="T38" fmla="*/ 224 w 231"/>
                <a:gd name="T39" fmla="*/ 267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1" h="504">
                  <a:moveTo>
                    <a:pt x="224" y="267"/>
                  </a:moveTo>
                  <a:cubicBezTo>
                    <a:pt x="224" y="258"/>
                    <a:pt x="223" y="249"/>
                    <a:pt x="223" y="240"/>
                  </a:cubicBezTo>
                  <a:cubicBezTo>
                    <a:pt x="223" y="237"/>
                    <a:pt x="223" y="235"/>
                    <a:pt x="223" y="232"/>
                  </a:cubicBezTo>
                  <a:cubicBezTo>
                    <a:pt x="223" y="226"/>
                    <a:pt x="222" y="220"/>
                    <a:pt x="222" y="214"/>
                  </a:cubicBezTo>
                  <a:cubicBezTo>
                    <a:pt x="221" y="166"/>
                    <a:pt x="220" y="131"/>
                    <a:pt x="221" y="116"/>
                  </a:cubicBezTo>
                  <a:cubicBezTo>
                    <a:pt x="221" y="103"/>
                    <a:pt x="221" y="91"/>
                    <a:pt x="219" y="81"/>
                  </a:cubicBezTo>
                  <a:cubicBezTo>
                    <a:pt x="215" y="58"/>
                    <a:pt x="206" y="43"/>
                    <a:pt x="194" y="32"/>
                  </a:cubicBezTo>
                  <a:cubicBezTo>
                    <a:pt x="173" y="15"/>
                    <a:pt x="145" y="12"/>
                    <a:pt x="122" y="10"/>
                  </a:cubicBezTo>
                  <a:cubicBezTo>
                    <a:pt x="14" y="0"/>
                    <a:pt x="1" y="94"/>
                    <a:pt x="1" y="132"/>
                  </a:cubicBezTo>
                  <a:cubicBezTo>
                    <a:pt x="0" y="141"/>
                    <a:pt x="1" y="147"/>
                    <a:pt x="1" y="147"/>
                  </a:cubicBezTo>
                  <a:cubicBezTo>
                    <a:pt x="1" y="151"/>
                    <a:pt x="1" y="156"/>
                    <a:pt x="2" y="160"/>
                  </a:cubicBezTo>
                  <a:cubicBezTo>
                    <a:pt x="3" y="184"/>
                    <a:pt x="6" y="208"/>
                    <a:pt x="8" y="232"/>
                  </a:cubicBezTo>
                  <a:cubicBezTo>
                    <a:pt x="14" y="277"/>
                    <a:pt x="21" y="321"/>
                    <a:pt x="30" y="365"/>
                  </a:cubicBezTo>
                  <a:cubicBezTo>
                    <a:pt x="31" y="372"/>
                    <a:pt x="33" y="378"/>
                    <a:pt x="34" y="385"/>
                  </a:cubicBezTo>
                  <a:cubicBezTo>
                    <a:pt x="35" y="390"/>
                    <a:pt x="36" y="394"/>
                    <a:pt x="37" y="399"/>
                  </a:cubicBezTo>
                  <a:cubicBezTo>
                    <a:pt x="44" y="430"/>
                    <a:pt x="51" y="460"/>
                    <a:pt x="59" y="489"/>
                  </a:cubicBezTo>
                  <a:cubicBezTo>
                    <a:pt x="111" y="499"/>
                    <a:pt x="164" y="504"/>
                    <a:pt x="219" y="504"/>
                  </a:cubicBezTo>
                  <a:cubicBezTo>
                    <a:pt x="223" y="504"/>
                    <a:pt x="227" y="504"/>
                    <a:pt x="231" y="504"/>
                  </a:cubicBezTo>
                  <a:cubicBezTo>
                    <a:pt x="230" y="464"/>
                    <a:pt x="229" y="424"/>
                    <a:pt x="228" y="385"/>
                  </a:cubicBezTo>
                  <a:cubicBezTo>
                    <a:pt x="226" y="343"/>
                    <a:pt x="225" y="303"/>
                    <a:pt x="224" y="267"/>
                  </a:cubicBezTo>
                  <a:close/>
                </a:path>
              </a:pathLst>
            </a:custGeom>
            <a:solidFill>
              <a:srgbClr val="AF6A48"/>
            </a:solidFill>
            <a:ln w="7938" cap="flat">
              <a:solidFill>
                <a:srgbClr val="AF6A48"/>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706" name="Freeform 583">
              <a:extLst>
                <a:ext uri="{FF2B5EF4-FFF2-40B4-BE49-F238E27FC236}">
                  <a16:creationId xmlns:a16="http://schemas.microsoft.com/office/drawing/2014/main" id="{B5BF6C2B-762D-F8A2-C858-F35F0B62EAE2}"/>
                </a:ext>
              </a:extLst>
            </p:cNvPr>
            <p:cNvSpPr>
              <a:spLocks/>
            </p:cNvSpPr>
            <p:nvPr/>
          </p:nvSpPr>
          <p:spPr bwMode="auto">
            <a:xfrm>
              <a:off x="8354406" y="3729536"/>
              <a:ext cx="426808" cy="820019"/>
            </a:xfrm>
            <a:custGeom>
              <a:avLst/>
              <a:gdLst>
                <a:gd name="T0" fmla="*/ 254 w 256"/>
                <a:gd name="T1" fmla="*/ 377 h 491"/>
                <a:gd name="T2" fmla="*/ 253 w 256"/>
                <a:gd name="T3" fmla="*/ 357 h 491"/>
                <a:gd name="T4" fmla="*/ 248 w 256"/>
                <a:gd name="T5" fmla="*/ 270 h 491"/>
                <a:gd name="T6" fmla="*/ 246 w 256"/>
                <a:gd name="T7" fmla="*/ 247 h 491"/>
                <a:gd name="T8" fmla="*/ 244 w 256"/>
                <a:gd name="T9" fmla="*/ 224 h 491"/>
                <a:gd name="T10" fmla="*/ 230 w 256"/>
                <a:gd name="T11" fmla="*/ 122 h 491"/>
                <a:gd name="T12" fmla="*/ 132 w 256"/>
                <a:gd name="T13" fmla="*/ 2 h 491"/>
                <a:gd name="T14" fmla="*/ 85 w 256"/>
                <a:gd name="T15" fmla="*/ 6 h 491"/>
                <a:gd name="T16" fmla="*/ 48 w 256"/>
                <a:gd name="T17" fmla="*/ 22 h 491"/>
                <a:gd name="T18" fmla="*/ 46 w 256"/>
                <a:gd name="T19" fmla="*/ 24 h 491"/>
                <a:gd name="T20" fmla="*/ 17 w 256"/>
                <a:gd name="T21" fmla="*/ 141 h 491"/>
                <a:gd name="T22" fmla="*/ 22 w 256"/>
                <a:gd name="T23" fmla="*/ 160 h 491"/>
                <a:gd name="T24" fmla="*/ 35 w 256"/>
                <a:gd name="T25" fmla="*/ 220 h 491"/>
                <a:gd name="T26" fmla="*/ 36 w 256"/>
                <a:gd name="T27" fmla="*/ 224 h 491"/>
                <a:gd name="T28" fmla="*/ 43 w 256"/>
                <a:gd name="T29" fmla="*/ 257 h 491"/>
                <a:gd name="T30" fmla="*/ 69 w 256"/>
                <a:gd name="T31" fmla="*/ 377 h 491"/>
                <a:gd name="T32" fmla="*/ 94 w 256"/>
                <a:gd name="T33" fmla="*/ 491 h 491"/>
                <a:gd name="T34" fmla="*/ 171 w 256"/>
                <a:gd name="T35" fmla="*/ 480 h 491"/>
                <a:gd name="T36" fmla="*/ 179 w 256"/>
                <a:gd name="T37" fmla="*/ 478 h 491"/>
                <a:gd name="T38" fmla="*/ 249 w 256"/>
                <a:gd name="T39" fmla="*/ 461 h 491"/>
                <a:gd name="T40" fmla="*/ 256 w 256"/>
                <a:gd name="T41" fmla="*/ 459 h 491"/>
                <a:gd name="T42" fmla="*/ 256 w 256"/>
                <a:gd name="T43" fmla="*/ 444 h 491"/>
                <a:gd name="T44" fmla="*/ 254 w 256"/>
                <a:gd name="T45" fmla="*/ 377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6" h="491">
                  <a:moveTo>
                    <a:pt x="254" y="377"/>
                  </a:moveTo>
                  <a:cubicBezTo>
                    <a:pt x="254" y="370"/>
                    <a:pt x="254" y="364"/>
                    <a:pt x="253" y="357"/>
                  </a:cubicBezTo>
                  <a:cubicBezTo>
                    <a:pt x="252" y="328"/>
                    <a:pt x="251" y="299"/>
                    <a:pt x="248" y="270"/>
                  </a:cubicBezTo>
                  <a:cubicBezTo>
                    <a:pt x="248" y="263"/>
                    <a:pt x="247" y="255"/>
                    <a:pt x="246" y="247"/>
                  </a:cubicBezTo>
                  <a:cubicBezTo>
                    <a:pt x="245" y="239"/>
                    <a:pt x="245" y="232"/>
                    <a:pt x="244" y="224"/>
                  </a:cubicBezTo>
                  <a:cubicBezTo>
                    <a:pt x="240" y="190"/>
                    <a:pt x="236" y="155"/>
                    <a:pt x="230" y="122"/>
                  </a:cubicBezTo>
                  <a:cubicBezTo>
                    <a:pt x="230" y="122"/>
                    <a:pt x="215" y="12"/>
                    <a:pt x="132" y="2"/>
                  </a:cubicBezTo>
                  <a:cubicBezTo>
                    <a:pt x="119" y="0"/>
                    <a:pt x="103" y="1"/>
                    <a:pt x="85" y="6"/>
                  </a:cubicBezTo>
                  <a:cubicBezTo>
                    <a:pt x="73" y="9"/>
                    <a:pt x="60" y="14"/>
                    <a:pt x="48" y="22"/>
                  </a:cubicBezTo>
                  <a:cubicBezTo>
                    <a:pt x="47" y="23"/>
                    <a:pt x="46" y="23"/>
                    <a:pt x="46" y="24"/>
                  </a:cubicBezTo>
                  <a:cubicBezTo>
                    <a:pt x="19" y="42"/>
                    <a:pt x="0" y="76"/>
                    <a:pt x="17" y="141"/>
                  </a:cubicBezTo>
                  <a:cubicBezTo>
                    <a:pt x="18" y="146"/>
                    <a:pt x="20" y="152"/>
                    <a:pt x="22" y="160"/>
                  </a:cubicBezTo>
                  <a:cubicBezTo>
                    <a:pt x="25" y="175"/>
                    <a:pt x="30" y="195"/>
                    <a:pt x="35" y="220"/>
                  </a:cubicBezTo>
                  <a:cubicBezTo>
                    <a:pt x="35" y="221"/>
                    <a:pt x="36" y="223"/>
                    <a:pt x="36" y="224"/>
                  </a:cubicBezTo>
                  <a:cubicBezTo>
                    <a:pt x="38" y="234"/>
                    <a:pt x="41" y="245"/>
                    <a:pt x="43" y="257"/>
                  </a:cubicBezTo>
                  <a:cubicBezTo>
                    <a:pt x="51" y="293"/>
                    <a:pt x="60" y="334"/>
                    <a:pt x="69" y="377"/>
                  </a:cubicBezTo>
                  <a:cubicBezTo>
                    <a:pt x="77" y="414"/>
                    <a:pt x="86" y="453"/>
                    <a:pt x="94" y="491"/>
                  </a:cubicBezTo>
                  <a:cubicBezTo>
                    <a:pt x="120" y="489"/>
                    <a:pt x="146" y="485"/>
                    <a:pt x="171" y="480"/>
                  </a:cubicBezTo>
                  <a:cubicBezTo>
                    <a:pt x="174" y="479"/>
                    <a:pt x="176" y="479"/>
                    <a:pt x="179" y="478"/>
                  </a:cubicBezTo>
                  <a:cubicBezTo>
                    <a:pt x="203" y="473"/>
                    <a:pt x="226" y="467"/>
                    <a:pt x="249" y="461"/>
                  </a:cubicBezTo>
                  <a:cubicBezTo>
                    <a:pt x="251" y="460"/>
                    <a:pt x="253" y="459"/>
                    <a:pt x="256" y="459"/>
                  </a:cubicBezTo>
                  <a:cubicBezTo>
                    <a:pt x="256" y="454"/>
                    <a:pt x="256" y="449"/>
                    <a:pt x="256" y="444"/>
                  </a:cubicBezTo>
                  <a:cubicBezTo>
                    <a:pt x="255" y="422"/>
                    <a:pt x="255" y="400"/>
                    <a:pt x="254" y="377"/>
                  </a:cubicBezTo>
                  <a:close/>
                </a:path>
              </a:pathLst>
            </a:custGeom>
            <a:solidFill>
              <a:srgbClr val="AF6A48"/>
            </a:solidFill>
            <a:ln w="7938" cap="flat">
              <a:solidFill>
                <a:srgbClr val="AF6A48"/>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707" name="Freeform 584">
              <a:extLst>
                <a:ext uri="{FF2B5EF4-FFF2-40B4-BE49-F238E27FC236}">
                  <a16:creationId xmlns:a16="http://schemas.microsoft.com/office/drawing/2014/main" id="{B6B02525-846F-668A-F835-0699E3F3243E}"/>
                </a:ext>
              </a:extLst>
            </p:cNvPr>
            <p:cNvSpPr>
              <a:spLocks/>
            </p:cNvSpPr>
            <p:nvPr/>
          </p:nvSpPr>
          <p:spPr bwMode="auto">
            <a:xfrm>
              <a:off x="7910178" y="3142208"/>
              <a:ext cx="340948" cy="175452"/>
            </a:xfrm>
            <a:custGeom>
              <a:avLst/>
              <a:gdLst>
                <a:gd name="T0" fmla="*/ 67 w 204"/>
                <a:gd name="T1" fmla="*/ 50 h 105"/>
                <a:gd name="T2" fmla="*/ 72 w 204"/>
                <a:gd name="T3" fmla="*/ 51 h 105"/>
                <a:gd name="T4" fmla="*/ 79 w 204"/>
                <a:gd name="T5" fmla="*/ 52 h 105"/>
                <a:gd name="T6" fmla="*/ 79 w 204"/>
                <a:gd name="T7" fmla="*/ 90 h 105"/>
                <a:gd name="T8" fmla="*/ 79 w 204"/>
                <a:gd name="T9" fmla="*/ 91 h 105"/>
                <a:gd name="T10" fmla="*/ 91 w 204"/>
                <a:gd name="T11" fmla="*/ 104 h 105"/>
                <a:gd name="T12" fmla="*/ 99 w 204"/>
                <a:gd name="T13" fmla="*/ 90 h 105"/>
                <a:gd name="T14" fmla="*/ 99 w 204"/>
                <a:gd name="T15" fmla="*/ 77 h 105"/>
                <a:gd name="T16" fmla="*/ 101 w 204"/>
                <a:gd name="T17" fmla="*/ 63 h 105"/>
                <a:gd name="T18" fmla="*/ 102 w 204"/>
                <a:gd name="T19" fmla="*/ 52 h 105"/>
                <a:gd name="T20" fmla="*/ 116 w 204"/>
                <a:gd name="T21" fmla="*/ 52 h 105"/>
                <a:gd name="T22" fmla="*/ 122 w 204"/>
                <a:gd name="T23" fmla="*/ 67 h 105"/>
                <a:gd name="T24" fmla="*/ 127 w 204"/>
                <a:gd name="T25" fmla="*/ 77 h 105"/>
                <a:gd name="T26" fmla="*/ 133 w 204"/>
                <a:gd name="T27" fmla="*/ 90 h 105"/>
                <a:gd name="T28" fmla="*/ 136 w 204"/>
                <a:gd name="T29" fmla="*/ 96 h 105"/>
                <a:gd name="T30" fmla="*/ 151 w 204"/>
                <a:gd name="T31" fmla="*/ 93 h 105"/>
                <a:gd name="T32" fmla="*/ 151 w 204"/>
                <a:gd name="T33" fmla="*/ 90 h 105"/>
                <a:gd name="T34" fmla="*/ 146 w 204"/>
                <a:gd name="T35" fmla="*/ 73 h 105"/>
                <a:gd name="T36" fmla="*/ 141 w 204"/>
                <a:gd name="T37" fmla="*/ 61 h 105"/>
                <a:gd name="T38" fmla="*/ 136 w 204"/>
                <a:gd name="T39" fmla="*/ 48 h 105"/>
                <a:gd name="T40" fmla="*/ 145 w 204"/>
                <a:gd name="T41" fmla="*/ 45 h 105"/>
                <a:gd name="T42" fmla="*/ 163 w 204"/>
                <a:gd name="T43" fmla="*/ 59 h 105"/>
                <a:gd name="T44" fmla="*/ 164 w 204"/>
                <a:gd name="T45" fmla="*/ 60 h 105"/>
                <a:gd name="T46" fmla="*/ 192 w 204"/>
                <a:gd name="T47" fmla="*/ 76 h 105"/>
                <a:gd name="T48" fmla="*/ 203 w 204"/>
                <a:gd name="T49" fmla="*/ 68 h 105"/>
                <a:gd name="T50" fmla="*/ 176 w 204"/>
                <a:gd name="T51" fmla="*/ 44 h 105"/>
                <a:gd name="T52" fmla="*/ 172 w 204"/>
                <a:gd name="T53" fmla="*/ 38 h 105"/>
                <a:gd name="T54" fmla="*/ 150 w 204"/>
                <a:gd name="T55" fmla="*/ 10 h 105"/>
                <a:gd name="T56" fmla="*/ 144 w 204"/>
                <a:gd name="T57" fmla="*/ 6 h 105"/>
                <a:gd name="T58" fmla="*/ 105 w 204"/>
                <a:gd name="T59" fmla="*/ 0 h 105"/>
                <a:gd name="T60" fmla="*/ 85 w 204"/>
                <a:gd name="T61" fmla="*/ 2 h 105"/>
                <a:gd name="T62" fmla="*/ 39 w 204"/>
                <a:gd name="T63" fmla="*/ 21 h 105"/>
                <a:gd name="T64" fmla="*/ 39 w 204"/>
                <a:gd name="T65" fmla="*/ 21 h 105"/>
                <a:gd name="T66" fmla="*/ 37 w 204"/>
                <a:gd name="T67" fmla="*/ 23 h 105"/>
                <a:gd name="T68" fmla="*/ 37 w 204"/>
                <a:gd name="T69" fmla="*/ 23 h 105"/>
                <a:gd name="T70" fmla="*/ 37 w 204"/>
                <a:gd name="T71" fmla="*/ 23 h 105"/>
                <a:gd name="T72" fmla="*/ 20 w 204"/>
                <a:gd name="T73" fmla="*/ 41 h 105"/>
                <a:gd name="T74" fmla="*/ 1 w 204"/>
                <a:gd name="T75" fmla="*/ 75 h 105"/>
                <a:gd name="T76" fmla="*/ 9 w 204"/>
                <a:gd name="T77" fmla="*/ 80 h 105"/>
                <a:gd name="T78" fmla="*/ 26 w 204"/>
                <a:gd name="T79" fmla="*/ 60 h 105"/>
                <a:gd name="T80" fmla="*/ 41 w 204"/>
                <a:gd name="T81" fmla="*/ 44 h 105"/>
                <a:gd name="T82" fmla="*/ 47 w 204"/>
                <a:gd name="T83" fmla="*/ 46 h 105"/>
                <a:gd name="T84" fmla="*/ 43 w 204"/>
                <a:gd name="T85" fmla="*/ 54 h 105"/>
                <a:gd name="T86" fmla="*/ 36 w 204"/>
                <a:gd name="T87" fmla="*/ 90 h 105"/>
                <a:gd name="T88" fmla="*/ 36 w 204"/>
                <a:gd name="T89" fmla="*/ 95 h 105"/>
                <a:gd name="T90" fmla="*/ 48 w 204"/>
                <a:gd name="T91" fmla="*/ 97 h 105"/>
                <a:gd name="T92" fmla="*/ 51 w 204"/>
                <a:gd name="T93" fmla="*/ 90 h 105"/>
                <a:gd name="T94" fmla="*/ 58 w 204"/>
                <a:gd name="T95" fmla="*/ 63 h 105"/>
                <a:gd name="T96" fmla="*/ 67 w 204"/>
                <a:gd name="T97" fmla="*/ 5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4" h="105">
                  <a:moveTo>
                    <a:pt x="67" y="50"/>
                  </a:moveTo>
                  <a:cubicBezTo>
                    <a:pt x="69" y="51"/>
                    <a:pt x="70" y="51"/>
                    <a:pt x="72" y="51"/>
                  </a:cubicBezTo>
                  <a:cubicBezTo>
                    <a:pt x="74" y="51"/>
                    <a:pt x="77" y="51"/>
                    <a:pt x="79" y="52"/>
                  </a:cubicBezTo>
                  <a:cubicBezTo>
                    <a:pt x="79" y="65"/>
                    <a:pt x="78" y="82"/>
                    <a:pt x="79" y="90"/>
                  </a:cubicBezTo>
                  <a:cubicBezTo>
                    <a:pt x="79" y="90"/>
                    <a:pt x="79" y="91"/>
                    <a:pt x="79" y="91"/>
                  </a:cubicBezTo>
                  <a:cubicBezTo>
                    <a:pt x="79" y="101"/>
                    <a:pt x="81" y="105"/>
                    <a:pt x="91" y="104"/>
                  </a:cubicBezTo>
                  <a:cubicBezTo>
                    <a:pt x="98" y="104"/>
                    <a:pt x="99" y="98"/>
                    <a:pt x="99" y="90"/>
                  </a:cubicBezTo>
                  <a:cubicBezTo>
                    <a:pt x="99" y="86"/>
                    <a:pt x="99" y="81"/>
                    <a:pt x="99" y="77"/>
                  </a:cubicBezTo>
                  <a:cubicBezTo>
                    <a:pt x="100" y="74"/>
                    <a:pt x="100" y="69"/>
                    <a:pt x="101" y="63"/>
                  </a:cubicBezTo>
                  <a:cubicBezTo>
                    <a:pt x="101" y="60"/>
                    <a:pt x="101" y="56"/>
                    <a:pt x="102" y="52"/>
                  </a:cubicBezTo>
                  <a:cubicBezTo>
                    <a:pt x="106" y="52"/>
                    <a:pt x="111" y="52"/>
                    <a:pt x="116" y="52"/>
                  </a:cubicBezTo>
                  <a:cubicBezTo>
                    <a:pt x="118" y="58"/>
                    <a:pt x="121" y="64"/>
                    <a:pt x="122" y="67"/>
                  </a:cubicBezTo>
                  <a:cubicBezTo>
                    <a:pt x="123" y="69"/>
                    <a:pt x="125" y="73"/>
                    <a:pt x="127" y="77"/>
                  </a:cubicBezTo>
                  <a:cubicBezTo>
                    <a:pt x="129" y="82"/>
                    <a:pt x="131" y="86"/>
                    <a:pt x="133" y="90"/>
                  </a:cubicBezTo>
                  <a:cubicBezTo>
                    <a:pt x="135" y="93"/>
                    <a:pt x="136" y="95"/>
                    <a:pt x="136" y="96"/>
                  </a:cubicBezTo>
                  <a:cubicBezTo>
                    <a:pt x="138" y="99"/>
                    <a:pt x="150" y="96"/>
                    <a:pt x="151" y="93"/>
                  </a:cubicBezTo>
                  <a:cubicBezTo>
                    <a:pt x="151" y="92"/>
                    <a:pt x="151" y="91"/>
                    <a:pt x="151" y="90"/>
                  </a:cubicBezTo>
                  <a:cubicBezTo>
                    <a:pt x="150" y="86"/>
                    <a:pt x="148" y="79"/>
                    <a:pt x="146" y="73"/>
                  </a:cubicBezTo>
                  <a:cubicBezTo>
                    <a:pt x="144" y="68"/>
                    <a:pt x="143" y="64"/>
                    <a:pt x="141" y="61"/>
                  </a:cubicBezTo>
                  <a:cubicBezTo>
                    <a:pt x="139" y="58"/>
                    <a:pt x="138" y="53"/>
                    <a:pt x="136" y="48"/>
                  </a:cubicBezTo>
                  <a:cubicBezTo>
                    <a:pt x="139" y="47"/>
                    <a:pt x="142" y="46"/>
                    <a:pt x="145" y="45"/>
                  </a:cubicBezTo>
                  <a:cubicBezTo>
                    <a:pt x="152" y="50"/>
                    <a:pt x="159" y="55"/>
                    <a:pt x="163" y="59"/>
                  </a:cubicBezTo>
                  <a:cubicBezTo>
                    <a:pt x="163" y="59"/>
                    <a:pt x="164" y="60"/>
                    <a:pt x="164" y="60"/>
                  </a:cubicBezTo>
                  <a:cubicBezTo>
                    <a:pt x="176" y="74"/>
                    <a:pt x="187" y="76"/>
                    <a:pt x="192" y="76"/>
                  </a:cubicBezTo>
                  <a:cubicBezTo>
                    <a:pt x="197" y="77"/>
                    <a:pt x="204" y="75"/>
                    <a:pt x="203" y="68"/>
                  </a:cubicBezTo>
                  <a:cubicBezTo>
                    <a:pt x="203" y="63"/>
                    <a:pt x="186" y="57"/>
                    <a:pt x="176" y="44"/>
                  </a:cubicBezTo>
                  <a:cubicBezTo>
                    <a:pt x="174" y="42"/>
                    <a:pt x="173" y="40"/>
                    <a:pt x="172" y="38"/>
                  </a:cubicBezTo>
                  <a:cubicBezTo>
                    <a:pt x="163" y="21"/>
                    <a:pt x="150" y="10"/>
                    <a:pt x="150" y="10"/>
                  </a:cubicBezTo>
                  <a:cubicBezTo>
                    <a:pt x="148" y="8"/>
                    <a:pt x="146" y="7"/>
                    <a:pt x="144" y="6"/>
                  </a:cubicBezTo>
                  <a:cubicBezTo>
                    <a:pt x="135" y="2"/>
                    <a:pt x="120" y="0"/>
                    <a:pt x="105" y="0"/>
                  </a:cubicBezTo>
                  <a:cubicBezTo>
                    <a:pt x="99" y="0"/>
                    <a:pt x="92" y="1"/>
                    <a:pt x="85" y="2"/>
                  </a:cubicBezTo>
                  <a:cubicBezTo>
                    <a:pt x="68" y="5"/>
                    <a:pt x="50" y="12"/>
                    <a:pt x="39" y="21"/>
                  </a:cubicBezTo>
                  <a:cubicBezTo>
                    <a:pt x="39" y="21"/>
                    <a:pt x="39" y="21"/>
                    <a:pt x="39" y="21"/>
                  </a:cubicBezTo>
                  <a:cubicBezTo>
                    <a:pt x="39" y="21"/>
                    <a:pt x="38" y="22"/>
                    <a:pt x="37" y="23"/>
                  </a:cubicBezTo>
                  <a:cubicBezTo>
                    <a:pt x="37" y="23"/>
                    <a:pt x="37" y="23"/>
                    <a:pt x="37" y="23"/>
                  </a:cubicBezTo>
                  <a:cubicBezTo>
                    <a:pt x="37" y="23"/>
                    <a:pt x="37" y="23"/>
                    <a:pt x="37" y="23"/>
                  </a:cubicBezTo>
                  <a:cubicBezTo>
                    <a:pt x="32" y="28"/>
                    <a:pt x="23" y="37"/>
                    <a:pt x="20" y="41"/>
                  </a:cubicBezTo>
                  <a:cubicBezTo>
                    <a:pt x="15" y="47"/>
                    <a:pt x="2" y="71"/>
                    <a:pt x="1" y="75"/>
                  </a:cubicBezTo>
                  <a:cubicBezTo>
                    <a:pt x="0" y="80"/>
                    <a:pt x="7" y="81"/>
                    <a:pt x="9" y="80"/>
                  </a:cubicBezTo>
                  <a:cubicBezTo>
                    <a:pt x="13" y="79"/>
                    <a:pt x="21" y="68"/>
                    <a:pt x="26" y="60"/>
                  </a:cubicBezTo>
                  <a:cubicBezTo>
                    <a:pt x="29" y="56"/>
                    <a:pt x="35" y="50"/>
                    <a:pt x="41" y="44"/>
                  </a:cubicBezTo>
                  <a:cubicBezTo>
                    <a:pt x="43" y="45"/>
                    <a:pt x="45" y="46"/>
                    <a:pt x="47" y="46"/>
                  </a:cubicBezTo>
                  <a:cubicBezTo>
                    <a:pt x="45" y="49"/>
                    <a:pt x="44" y="51"/>
                    <a:pt x="43" y="54"/>
                  </a:cubicBezTo>
                  <a:cubicBezTo>
                    <a:pt x="39" y="63"/>
                    <a:pt x="36" y="81"/>
                    <a:pt x="36" y="90"/>
                  </a:cubicBezTo>
                  <a:cubicBezTo>
                    <a:pt x="36" y="93"/>
                    <a:pt x="36" y="94"/>
                    <a:pt x="36" y="95"/>
                  </a:cubicBezTo>
                  <a:cubicBezTo>
                    <a:pt x="36" y="98"/>
                    <a:pt x="47" y="99"/>
                    <a:pt x="48" y="97"/>
                  </a:cubicBezTo>
                  <a:cubicBezTo>
                    <a:pt x="49" y="96"/>
                    <a:pt x="50" y="94"/>
                    <a:pt x="51" y="90"/>
                  </a:cubicBezTo>
                  <a:cubicBezTo>
                    <a:pt x="53" y="82"/>
                    <a:pt x="57" y="69"/>
                    <a:pt x="58" y="63"/>
                  </a:cubicBezTo>
                  <a:cubicBezTo>
                    <a:pt x="59" y="60"/>
                    <a:pt x="63" y="55"/>
                    <a:pt x="67" y="50"/>
                  </a:cubicBezTo>
                  <a:close/>
                </a:path>
              </a:pathLst>
            </a:custGeom>
            <a:solidFill>
              <a:srgbClr val="AF6A48"/>
            </a:solidFill>
            <a:ln w="7938" cap="flat">
              <a:solidFill>
                <a:srgbClr val="AF6A48"/>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708" name="Freeform 585">
              <a:extLst>
                <a:ext uri="{FF2B5EF4-FFF2-40B4-BE49-F238E27FC236}">
                  <a16:creationId xmlns:a16="http://schemas.microsoft.com/office/drawing/2014/main" id="{81BF3BA1-1F66-BC5A-A5BD-6A2188ECEE7A}"/>
                </a:ext>
              </a:extLst>
            </p:cNvPr>
            <p:cNvSpPr>
              <a:spLocks/>
            </p:cNvSpPr>
            <p:nvPr/>
          </p:nvSpPr>
          <p:spPr bwMode="auto">
            <a:xfrm>
              <a:off x="8336986" y="3167095"/>
              <a:ext cx="365835" cy="164253"/>
            </a:xfrm>
            <a:custGeom>
              <a:avLst/>
              <a:gdLst>
                <a:gd name="T0" fmla="*/ 11 w 219"/>
                <a:gd name="T1" fmla="*/ 77 h 98"/>
                <a:gd name="T2" fmla="*/ 23 w 219"/>
                <a:gd name="T3" fmla="*/ 87 h 98"/>
                <a:gd name="T4" fmla="*/ 30 w 219"/>
                <a:gd name="T5" fmla="*/ 79 h 98"/>
                <a:gd name="T6" fmla="*/ 33 w 219"/>
                <a:gd name="T7" fmla="*/ 75 h 98"/>
                <a:gd name="T8" fmla="*/ 50 w 219"/>
                <a:gd name="T9" fmla="*/ 54 h 98"/>
                <a:gd name="T10" fmla="*/ 54 w 219"/>
                <a:gd name="T11" fmla="*/ 50 h 98"/>
                <a:gd name="T12" fmla="*/ 64 w 219"/>
                <a:gd name="T13" fmla="*/ 43 h 98"/>
                <a:gd name="T14" fmla="*/ 70 w 219"/>
                <a:gd name="T15" fmla="*/ 47 h 98"/>
                <a:gd name="T16" fmla="*/ 53 w 219"/>
                <a:gd name="T17" fmla="*/ 66 h 98"/>
                <a:gd name="T18" fmla="*/ 48 w 219"/>
                <a:gd name="T19" fmla="*/ 75 h 98"/>
                <a:gd name="T20" fmla="*/ 45 w 219"/>
                <a:gd name="T21" fmla="*/ 84 h 98"/>
                <a:gd name="T22" fmla="*/ 52 w 219"/>
                <a:gd name="T23" fmla="*/ 93 h 98"/>
                <a:gd name="T24" fmla="*/ 57 w 219"/>
                <a:gd name="T25" fmla="*/ 92 h 98"/>
                <a:gd name="T26" fmla="*/ 71 w 219"/>
                <a:gd name="T27" fmla="*/ 75 h 98"/>
                <a:gd name="T28" fmla="*/ 78 w 219"/>
                <a:gd name="T29" fmla="*/ 67 h 98"/>
                <a:gd name="T30" fmla="*/ 91 w 219"/>
                <a:gd name="T31" fmla="*/ 73 h 98"/>
                <a:gd name="T32" fmla="*/ 101 w 219"/>
                <a:gd name="T33" fmla="*/ 64 h 98"/>
                <a:gd name="T34" fmla="*/ 103 w 219"/>
                <a:gd name="T35" fmla="*/ 64 h 98"/>
                <a:gd name="T36" fmla="*/ 98 w 219"/>
                <a:gd name="T37" fmla="*/ 75 h 98"/>
                <a:gd name="T38" fmla="*/ 95 w 219"/>
                <a:gd name="T39" fmla="*/ 83 h 98"/>
                <a:gd name="T40" fmla="*/ 94 w 219"/>
                <a:gd name="T41" fmla="*/ 87 h 98"/>
                <a:gd name="T42" fmla="*/ 106 w 219"/>
                <a:gd name="T43" fmla="*/ 96 h 98"/>
                <a:gd name="T44" fmla="*/ 116 w 219"/>
                <a:gd name="T45" fmla="*/ 80 h 98"/>
                <a:gd name="T46" fmla="*/ 119 w 219"/>
                <a:gd name="T47" fmla="*/ 75 h 98"/>
                <a:gd name="T48" fmla="*/ 119 w 219"/>
                <a:gd name="T49" fmla="*/ 75 h 98"/>
                <a:gd name="T50" fmla="*/ 125 w 219"/>
                <a:gd name="T51" fmla="*/ 69 h 98"/>
                <a:gd name="T52" fmla="*/ 219 w 219"/>
                <a:gd name="T53" fmla="*/ 60 h 98"/>
                <a:gd name="T54" fmla="*/ 218 w 219"/>
                <a:gd name="T55" fmla="*/ 55 h 98"/>
                <a:gd name="T56" fmla="*/ 204 w 219"/>
                <a:gd name="T57" fmla="*/ 6 h 98"/>
                <a:gd name="T58" fmla="*/ 203 w 219"/>
                <a:gd name="T59" fmla="*/ 4 h 98"/>
                <a:gd name="T60" fmla="*/ 132 w 219"/>
                <a:gd name="T61" fmla="*/ 1 h 98"/>
                <a:gd name="T62" fmla="*/ 118 w 219"/>
                <a:gd name="T63" fmla="*/ 2 h 98"/>
                <a:gd name="T64" fmla="*/ 90 w 219"/>
                <a:gd name="T65" fmla="*/ 5 h 98"/>
                <a:gd name="T66" fmla="*/ 66 w 219"/>
                <a:gd name="T67" fmla="*/ 13 h 98"/>
                <a:gd name="T68" fmla="*/ 56 w 219"/>
                <a:gd name="T69" fmla="*/ 17 h 98"/>
                <a:gd name="T70" fmla="*/ 26 w 219"/>
                <a:gd name="T71" fmla="*/ 34 h 98"/>
                <a:gd name="T72" fmla="*/ 25 w 219"/>
                <a:gd name="T73" fmla="*/ 35 h 98"/>
                <a:gd name="T74" fmla="*/ 0 w 219"/>
                <a:gd name="T75" fmla="*/ 70 h 98"/>
                <a:gd name="T76" fmla="*/ 1 w 219"/>
                <a:gd name="T77" fmla="*/ 75 h 98"/>
                <a:gd name="T78" fmla="*/ 11 w 219"/>
                <a:gd name="T79"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98">
                  <a:moveTo>
                    <a:pt x="11" y="77"/>
                  </a:moveTo>
                  <a:cubicBezTo>
                    <a:pt x="9" y="85"/>
                    <a:pt x="17" y="89"/>
                    <a:pt x="23" y="87"/>
                  </a:cubicBezTo>
                  <a:cubicBezTo>
                    <a:pt x="25" y="86"/>
                    <a:pt x="27" y="83"/>
                    <a:pt x="30" y="79"/>
                  </a:cubicBezTo>
                  <a:cubicBezTo>
                    <a:pt x="31" y="78"/>
                    <a:pt x="32" y="76"/>
                    <a:pt x="33" y="75"/>
                  </a:cubicBezTo>
                  <a:cubicBezTo>
                    <a:pt x="38" y="68"/>
                    <a:pt x="44" y="60"/>
                    <a:pt x="50" y="54"/>
                  </a:cubicBezTo>
                  <a:cubicBezTo>
                    <a:pt x="51" y="53"/>
                    <a:pt x="53" y="52"/>
                    <a:pt x="54" y="50"/>
                  </a:cubicBezTo>
                  <a:cubicBezTo>
                    <a:pt x="57" y="48"/>
                    <a:pt x="61" y="46"/>
                    <a:pt x="64" y="43"/>
                  </a:cubicBezTo>
                  <a:cubicBezTo>
                    <a:pt x="66" y="45"/>
                    <a:pt x="68" y="46"/>
                    <a:pt x="70" y="47"/>
                  </a:cubicBezTo>
                  <a:cubicBezTo>
                    <a:pt x="63" y="52"/>
                    <a:pt x="58" y="59"/>
                    <a:pt x="53" y="66"/>
                  </a:cubicBezTo>
                  <a:cubicBezTo>
                    <a:pt x="51" y="69"/>
                    <a:pt x="50" y="72"/>
                    <a:pt x="48" y="75"/>
                  </a:cubicBezTo>
                  <a:cubicBezTo>
                    <a:pt x="47" y="79"/>
                    <a:pt x="46" y="82"/>
                    <a:pt x="45" y="84"/>
                  </a:cubicBezTo>
                  <a:cubicBezTo>
                    <a:pt x="43" y="90"/>
                    <a:pt x="48" y="93"/>
                    <a:pt x="52" y="93"/>
                  </a:cubicBezTo>
                  <a:cubicBezTo>
                    <a:pt x="54" y="93"/>
                    <a:pt x="56" y="93"/>
                    <a:pt x="57" y="92"/>
                  </a:cubicBezTo>
                  <a:cubicBezTo>
                    <a:pt x="60" y="90"/>
                    <a:pt x="65" y="83"/>
                    <a:pt x="71" y="75"/>
                  </a:cubicBezTo>
                  <a:cubicBezTo>
                    <a:pt x="73" y="72"/>
                    <a:pt x="75" y="70"/>
                    <a:pt x="78" y="67"/>
                  </a:cubicBezTo>
                  <a:cubicBezTo>
                    <a:pt x="77" y="74"/>
                    <a:pt x="85" y="75"/>
                    <a:pt x="91" y="73"/>
                  </a:cubicBezTo>
                  <a:cubicBezTo>
                    <a:pt x="93" y="72"/>
                    <a:pt x="97" y="68"/>
                    <a:pt x="101" y="64"/>
                  </a:cubicBezTo>
                  <a:cubicBezTo>
                    <a:pt x="102" y="64"/>
                    <a:pt x="102" y="64"/>
                    <a:pt x="103" y="64"/>
                  </a:cubicBezTo>
                  <a:cubicBezTo>
                    <a:pt x="101" y="68"/>
                    <a:pt x="99" y="72"/>
                    <a:pt x="98" y="75"/>
                  </a:cubicBezTo>
                  <a:cubicBezTo>
                    <a:pt x="97" y="78"/>
                    <a:pt x="96" y="80"/>
                    <a:pt x="95" y="83"/>
                  </a:cubicBezTo>
                  <a:cubicBezTo>
                    <a:pt x="95" y="84"/>
                    <a:pt x="94" y="86"/>
                    <a:pt x="94" y="87"/>
                  </a:cubicBezTo>
                  <a:cubicBezTo>
                    <a:pt x="92" y="94"/>
                    <a:pt x="102" y="98"/>
                    <a:pt x="106" y="96"/>
                  </a:cubicBezTo>
                  <a:cubicBezTo>
                    <a:pt x="108" y="95"/>
                    <a:pt x="112" y="87"/>
                    <a:pt x="116" y="80"/>
                  </a:cubicBezTo>
                  <a:cubicBezTo>
                    <a:pt x="117" y="78"/>
                    <a:pt x="118" y="77"/>
                    <a:pt x="119" y="75"/>
                  </a:cubicBezTo>
                  <a:cubicBezTo>
                    <a:pt x="119" y="75"/>
                    <a:pt x="119" y="75"/>
                    <a:pt x="119" y="75"/>
                  </a:cubicBezTo>
                  <a:cubicBezTo>
                    <a:pt x="121" y="72"/>
                    <a:pt x="123" y="70"/>
                    <a:pt x="125" y="69"/>
                  </a:cubicBezTo>
                  <a:cubicBezTo>
                    <a:pt x="153" y="72"/>
                    <a:pt x="189" y="71"/>
                    <a:pt x="219" y="60"/>
                  </a:cubicBezTo>
                  <a:cubicBezTo>
                    <a:pt x="219" y="58"/>
                    <a:pt x="218" y="57"/>
                    <a:pt x="218" y="55"/>
                  </a:cubicBezTo>
                  <a:cubicBezTo>
                    <a:pt x="214" y="43"/>
                    <a:pt x="210" y="27"/>
                    <a:pt x="204" y="6"/>
                  </a:cubicBezTo>
                  <a:cubicBezTo>
                    <a:pt x="203" y="5"/>
                    <a:pt x="203" y="5"/>
                    <a:pt x="203" y="4"/>
                  </a:cubicBezTo>
                  <a:cubicBezTo>
                    <a:pt x="183" y="1"/>
                    <a:pt x="143" y="0"/>
                    <a:pt x="132" y="1"/>
                  </a:cubicBezTo>
                  <a:cubicBezTo>
                    <a:pt x="127" y="1"/>
                    <a:pt x="122" y="2"/>
                    <a:pt x="118" y="2"/>
                  </a:cubicBezTo>
                  <a:cubicBezTo>
                    <a:pt x="108" y="2"/>
                    <a:pt x="99" y="3"/>
                    <a:pt x="90" y="5"/>
                  </a:cubicBezTo>
                  <a:cubicBezTo>
                    <a:pt x="80" y="6"/>
                    <a:pt x="72" y="9"/>
                    <a:pt x="66" y="13"/>
                  </a:cubicBezTo>
                  <a:cubicBezTo>
                    <a:pt x="64" y="14"/>
                    <a:pt x="60" y="15"/>
                    <a:pt x="56" y="17"/>
                  </a:cubicBezTo>
                  <a:cubicBezTo>
                    <a:pt x="47" y="21"/>
                    <a:pt x="34" y="27"/>
                    <a:pt x="26" y="34"/>
                  </a:cubicBezTo>
                  <a:cubicBezTo>
                    <a:pt x="26" y="34"/>
                    <a:pt x="25" y="35"/>
                    <a:pt x="25" y="35"/>
                  </a:cubicBezTo>
                  <a:cubicBezTo>
                    <a:pt x="10" y="47"/>
                    <a:pt x="2" y="62"/>
                    <a:pt x="0" y="70"/>
                  </a:cubicBezTo>
                  <a:cubicBezTo>
                    <a:pt x="0" y="72"/>
                    <a:pt x="0" y="74"/>
                    <a:pt x="1" y="75"/>
                  </a:cubicBezTo>
                  <a:cubicBezTo>
                    <a:pt x="3" y="77"/>
                    <a:pt x="8" y="78"/>
                    <a:pt x="11" y="77"/>
                  </a:cubicBezTo>
                  <a:close/>
                </a:path>
              </a:pathLst>
            </a:custGeom>
            <a:solidFill>
              <a:srgbClr val="AF6A48"/>
            </a:solidFill>
            <a:ln w="7938" cap="flat">
              <a:solidFill>
                <a:srgbClr val="AF6A48"/>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709" name="Freeform 586">
              <a:extLst>
                <a:ext uri="{FF2B5EF4-FFF2-40B4-BE49-F238E27FC236}">
                  <a16:creationId xmlns:a16="http://schemas.microsoft.com/office/drawing/2014/main" id="{DECDBD4C-3592-A3DB-C391-67758F94F2EA}"/>
                </a:ext>
              </a:extLst>
            </p:cNvPr>
            <p:cNvSpPr>
              <a:spLocks/>
            </p:cNvSpPr>
            <p:nvPr/>
          </p:nvSpPr>
          <p:spPr bwMode="auto">
            <a:xfrm>
              <a:off x="8137892" y="3216868"/>
              <a:ext cx="44796" cy="47285"/>
            </a:xfrm>
            <a:custGeom>
              <a:avLst/>
              <a:gdLst>
                <a:gd name="T0" fmla="*/ 0 w 27"/>
                <a:gd name="T1" fmla="*/ 3 h 28"/>
                <a:gd name="T2" fmla="*/ 5 w 27"/>
                <a:gd name="T3" fmla="*/ 16 h 28"/>
                <a:gd name="T4" fmla="*/ 10 w 27"/>
                <a:gd name="T5" fmla="*/ 28 h 28"/>
                <a:gd name="T6" fmla="*/ 27 w 27"/>
                <a:gd name="T7" fmla="*/ 14 h 28"/>
                <a:gd name="T8" fmla="*/ 9 w 27"/>
                <a:gd name="T9" fmla="*/ 0 h 28"/>
                <a:gd name="T10" fmla="*/ 0 w 27"/>
                <a:gd name="T11" fmla="*/ 3 h 28"/>
              </a:gdLst>
              <a:ahLst/>
              <a:cxnLst>
                <a:cxn ang="0">
                  <a:pos x="T0" y="T1"/>
                </a:cxn>
                <a:cxn ang="0">
                  <a:pos x="T2" y="T3"/>
                </a:cxn>
                <a:cxn ang="0">
                  <a:pos x="T4" y="T5"/>
                </a:cxn>
                <a:cxn ang="0">
                  <a:pos x="T6" y="T7"/>
                </a:cxn>
                <a:cxn ang="0">
                  <a:pos x="T8" y="T9"/>
                </a:cxn>
                <a:cxn ang="0">
                  <a:pos x="T10" y="T11"/>
                </a:cxn>
              </a:cxnLst>
              <a:rect l="0" t="0" r="r" b="b"/>
              <a:pathLst>
                <a:path w="27" h="28">
                  <a:moveTo>
                    <a:pt x="0" y="3"/>
                  </a:moveTo>
                  <a:cubicBezTo>
                    <a:pt x="2" y="8"/>
                    <a:pt x="3" y="13"/>
                    <a:pt x="5" y="16"/>
                  </a:cubicBezTo>
                  <a:cubicBezTo>
                    <a:pt x="7" y="19"/>
                    <a:pt x="8" y="23"/>
                    <a:pt x="10" y="28"/>
                  </a:cubicBezTo>
                  <a:cubicBezTo>
                    <a:pt x="16" y="24"/>
                    <a:pt x="22" y="19"/>
                    <a:pt x="27" y="14"/>
                  </a:cubicBezTo>
                  <a:cubicBezTo>
                    <a:pt x="23" y="10"/>
                    <a:pt x="16" y="5"/>
                    <a:pt x="9" y="0"/>
                  </a:cubicBezTo>
                  <a:cubicBezTo>
                    <a:pt x="6" y="1"/>
                    <a:pt x="3" y="2"/>
                    <a:pt x="0" y="3"/>
                  </a:cubicBez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10" name="Freeform 587">
              <a:extLst>
                <a:ext uri="{FF2B5EF4-FFF2-40B4-BE49-F238E27FC236}">
                  <a16:creationId xmlns:a16="http://schemas.microsoft.com/office/drawing/2014/main" id="{181FBA39-F9C8-B58B-4F58-F90D8F12AD83}"/>
                </a:ext>
              </a:extLst>
            </p:cNvPr>
            <p:cNvSpPr>
              <a:spLocks/>
            </p:cNvSpPr>
            <p:nvPr/>
          </p:nvSpPr>
          <p:spPr bwMode="auto">
            <a:xfrm>
              <a:off x="8079408" y="3229312"/>
              <a:ext cx="42307" cy="41064"/>
            </a:xfrm>
            <a:custGeom>
              <a:avLst/>
              <a:gdLst>
                <a:gd name="T0" fmla="*/ 15 w 26"/>
                <a:gd name="T1" fmla="*/ 0 h 25"/>
                <a:gd name="T2" fmla="*/ 1 w 26"/>
                <a:gd name="T3" fmla="*/ 0 h 25"/>
                <a:gd name="T4" fmla="*/ 0 w 26"/>
                <a:gd name="T5" fmla="*/ 11 h 25"/>
                <a:gd name="T6" fmla="*/ 26 w 26"/>
                <a:gd name="T7" fmla="*/ 25 h 25"/>
                <a:gd name="T8" fmla="*/ 21 w 26"/>
                <a:gd name="T9" fmla="*/ 15 h 25"/>
                <a:gd name="T10" fmla="*/ 15 w 26"/>
                <a:gd name="T11" fmla="*/ 0 h 25"/>
              </a:gdLst>
              <a:ahLst/>
              <a:cxnLst>
                <a:cxn ang="0">
                  <a:pos x="T0" y="T1"/>
                </a:cxn>
                <a:cxn ang="0">
                  <a:pos x="T2" y="T3"/>
                </a:cxn>
                <a:cxn ang="0">
                  <a:pos x="T4" y="T5"/>
                </a:cxn>
                <a:cxn ang="0">
                  <a:pos x="T6" y="T7"/>
                </a:cxn>
                <a:cxn ang="0">
                  <a:pos x="T8" y="T9"/>
                </a:cxn>
                <a:cxn ang="0">
                  <a:pos x="T10" y="T11"/>
                </a:cxn>
              </a:cxnLst>
              <a:rect l="0" t="0" r="r" b="b"/>
              <a:pathLst>
                <a:path w="26" h="25">
                  <a:moveTo>
                    <a:pt x="15" y="0"/>
                  </a:moveTo>
                  <a:cubicBezTo>
                    <a:pt x="10" y="0"/>
                    <a:pt x="5" y="0"/>
                    <a:pt x="1" y="0"/>
                  </a:cubicBezTo>
                  <a:cubicBezTo>
                    <a:pt x="0" y="4"/>
                    <a:pt x="0" y="8"/>
                    <a:pt x="0" y="11"/>
                  </a:cubicBezTo>
                  <a:cubicBezTo>
                    <a:pt x="8" y="21"/>
                    <a:pt x="17" y="25"/>
                    <a:pt x="26" y="25"/>
                  </a:cubicBezTo>
                  <a:cubicBezTo>
                    <a:pt x="24" y="21"/>
                    <a:pt x="22" y="17"/>
                    <a:pt x="21" y="15"/>
                  </a:cubicBezTo>
                  <a:cubicBezTo>
                    <a:pt x="20" y="12"/>
                    <a:pt x="17" y="6"/>
                    <a:pt x="15" y="0"/>
                  </a:cubicBez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11" name="Freeform 588">
              <a:extLst>
                <a:ext uri="{FF2B5EF4-FFF2-40B4-BE49-F238E27FC236}">
                  <a16:creationId xmlns:a16="http://schemas.microsoft.com/office/drawing/2014/main" id="{0653DBA8-4936-83DA-4B34-0D9A2FFC24FE}"/>
                </a:ext>
              </a:extLst>
            </p:cNvPr>
            <p:cNvSpPr>
              <a:spLocks/>
            </p:cNvSpPr>
            <p:nvPr/>
          </p:nvSpPr>
          <p:spPr bwMode="auto">
            <a:xfrm>
              <a:off x="8052032" y="2976711"/>
              <a:ext cx="247623" cy="238913"/>
            </a:xfrm>
            <a:custGeom>
              <a:avLst/>
              <a:gdLst>
                <a:gd name="T0" fmla="*/ 26 w 148"/>
                <a:gd name="T1" fmla="*/ 0 h 143"/>
                <a:gd name="T2" fmla="*/ 0 w 148"/>
                <a:gd name="T3" fmla="*/ 101 h 143"/>
                <a:gd name="T4" fmla="*/ 20 w 148"/>
                <a:gd name="T5" fmla="*/ 99 h 143"/>
                <a:gd name="T6" fmla="*/ 59 w 148"/>
                <a:gd name="T7" fmla="*/ 105 h 143"/>
                <a:gd name="T8" fmla="*/ 65 w 148"/>
                <a:gd name="T9" fmla="*/ 109 h 143"/>
                <a:gd name="T10" fmla="*/ 87 w 148"/>
                <a:gd name="T11" fmla="*/ 137 h 143"/>
                <a:gd name="T12" fmla="*/ 91 w 148"/>
                <a:gd name="T13" fmla="*/ 143 h 143"/>
                <a:gd name="T14" fmla="*/ 102 w 148"/>
                <a:gd name="T15" fmla="*/ 126 h 143"/>
                <a:gd name="T16" fmla="*/ 148 w 148"/>
                <a:gd name="T17" fmla="*/ 0 h 143"/>
                <a:gd name="T18" fmla="*/ 109 w 148"/>
                <a:gd name="T19" fmla="*/ 0 h 143"/>
                <a:gd name="T20" fmla="*/ 26 w 148"/>
                <a:gd name="T21"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143">
                  <a:moveTo>
                    <a:pt x="26" y="0"/>
                  </a:moveTo>
                  <a:cubicBezTo>
                    <a:pt x="15" y="41"/>
                    <a:pt x="6" y="78"/>
                    <a:pt x="0" y="101"/>
                  </a:cubicBezTo>
                  <a:cubicBezTo>
                    <a:pt x="7" y="100"/>
                    <a:pt x="14" y="99"/>
                    <a:pt x="20" y="99"/>
                  </a:cubicBezTo>
                  <a:cubicBezTo>
                    <a:pt x="35" y="99"/>
                    <a:pt x="50" y="101"/>
                    <a:pt x="59" y="105"/>
                  </a:cubicBezTo>
                  <a:cubicBezTo>
                    <a:pt x="61" y="106"/>
                    <a:pt x="63" y="107"/>
                    <a:pt x="65" y="109"/>
                  </a:cubicBezTo>
                  <a:cubicBezTo>
                    <a:pt x="65" y="109"/>
                    <a:pt x="78" y="120"/>
                    <a:pt x="87" y="137"/>
                  </a:cubicBezTo>
                  <a:cubicBezTo>
                    <a:pt x="88" y="139"/>
                    <a:pt x="89" y="141"/>
                    <a:pt x="91" y="143"/>
                  </a:cubicBezTo>
                  <a:cubicBezTo>
                    <a:pt x="98" y="134"/>
                    <a:pt x="102" y="126"/>
                    <a:pt x="102" y="126"/>
                  </a:cubicBezTo>
                  <a:cubicBezTo>
                    <a:pt x="102" y="126"/>
                    <a:pt x="123" y="69"/>
                    <a:pt x="148" y="0"/>
                  </a:cubicBezTo>
                  <a:cubicBezTo>
                    <a:pt x="135" y="0"/>
                    <a:pt x="122" y="0"/>
                    <a:pt x="109" y="0"/>
                  </a:cubicBezTo>
                  <a:cubicBezTo>
                    <a:pt x="80" y="0"/>
                    <a:pt x="53" y="0"/>
                    <a:pt x="26" y="0"/>
                  </a:cubicBez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12" name="Freeform 589">
              <a:extLst>
                <a:ext uri="{FF2B5EF4-FFF2-40B4-BE49-F238E27FC236}">
                  <a16:creationId xmlns:a16="http://schemas.microsoft.com/office/drawing/2014/main" id="{F705641A-524E-4900-EF5A-741DC11C61F3}"/>
                </a:ext>
              </a:extLst>
            </p:cNvPr>
            <p:cNvSpPr>
              <a:spLocks/>
            </p:cNvSpPr>
            <p:nvPr/>
          </p:nvSpPr>
          <p:spPr bwMode="auto">
            <a:xfrm>
              <a:off x="8456443" y="3274107"/>
              <a:ext cx="53507" cy="18665"/>
            </a:xfrm>
            <a:custGeom>
              <a:avLst/>
              <a:gdLst>
                <a:gd name="T0" fmla="*/ 20 w 32"/>
                <a:gd name="T1" fmla="*/ 9 h 11"/>
                <a:gd name="T2" fmla="*/ 7 w 32"/>
                <a:gd name="T3" fmla="*/ 3 h 11"/>
                <a:gd name="T4" fmla="*/ 0 w 32"/>
                <a:gd name="T5" fmla="*/ 11 h 11"/>
                <a:gd name="T6" fmla="*/ 27 w 32"/>
                <a:gd name="T7" fmla="*/ 11 h 11"/>
                <a:gd name="T8" fmla="*/ 32 w 32"/>
                <a:gd name="T9" fmla="*/ 0 h 11"/>
                <a:gd name="T10" fmla="*/ 30 w 32"/>
                <a:gd name="T11" fmla="*/ 0 h 11"/>
                <a:gd name="T12" fmla="*/ 20 w 32"/>
                <a:gd name="T13" fmla="*/ 9 h 11"/>
              </a:gdLst>
              <a:ahLst/>
              <a:cxnLst>
                <a:cxn ang="0">
                  <a:pos x="T0" y="T1"/>
                </a:cxn>
                <a:cxn ang="0">
                  <a:pos x="T2" y="T3"/>
                </a:cxn>
                <a:cxn ang="0">
                  <a:pos x="T4" y="T5"/>
                </a:cxn>
                <a:cxn ang="0">
                  <a:pos x="T6" y="T7"/>
                </a:cxn>
                <a:cxn ang="0">
                  <a:pos x="T8" y="T9"/>
                </a:cxn>
                <a:cxn ang="0">
                  <a:pos x="T10" y="T11"/>
                </a:cxn>
                <a:cxn ang="0">
                  <a:pos x="T12" y="T13"/>
                </a:cxn>
              </a:cxnLst>
              <a:rect l="0" t="0" r="r" b="b"/>
              <a:pathLst>
                <a:path w="32" h="11">
                  <a:moveTo>
                    <a:pt x="20" y="9"/>
                  </a:moveTo>
                  <a:cubicBezTo>
                    <a:pt x="14" y="11"/>
                    <a:pt x="6" y="10"/>
                    <a:pt x="7" y="3"/>
                  </a:cubicBezTo>
                  <a:cubicBezTo>
                    <a:pt x="4" y="6"/>
                    <a:pt x="2" y="8"/>
                    <a:pt x="0" y="11"/>
                  </a:cubicBezTo>
                  <a:cubicBezTo>
                    <a:pt x="9" y="11"/>
                    <a:pt x="18" y="11"/>
                    <a:pt x="27" y="11"/>
                  </a:cubicBezTo>
                  <a:cubicBezTo>
                    <a:pt x="28" y="8"/>
                    <a:pt x="30" y="4"/>
                    <a:pt x="32" y="0"/>
                  </a:cubicBezTo>
                  <a:cubicBezTo>
                    <a:pt x="31" y="0"/>
                    <a:pt x="31" y="0"/>
                    <a:pt x="30" y="0"/>
                  </a:cubicBezTo>
                  <a:cubicBezTo>
                    <a:pt x="26" y="4"/>
                    <a:pt x="22" y="8"/>
                    <a:pt x="20" y="9"/>
                  </a:cubicBez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13" name="Freeform 590">
              <a:extLst>
                <a:ext uri="{FF2B5EF4-FFF2-40B4-BE49-F238E27FC236}">
                  <a16:creationId xmlns:a16="http://schemas.microsoft.com/office/drawing/2014/main" id="{C9EB88AA-8FE7-A4F8-9ACF-49FB3A26835B}"/>
                </a:ext>
              </a:extLst>
            </p:cNvPr>
            <p:cNvSpPr>
              <a:spLocks/>
            </p:cNvSpPr>
            <p:nvPr/>
          </p:nvSpPr>
          <p:spPr bwMode="auto">
            <a:xfrm>
              <a:off x="8392981" y="3239266"/>
              <a:ext cx="60972" cy="53507"/>
            </a:xfrm>
            <a:custGeom>
              <a:avLst/>
              <a:gdLst>
                <a:gd name="T0" fmla="*/ 21 w 37"/>
                <a:gd name="T1" fmla="*/ 7 h 32"/>
                <a:gd name="T2" fmla="*/ 17 w 37"/>
                <a:gd name="T3" fmla="*/ 11 h 32"/>
                <a:gd name="T4" fmla="*/ 0 w 37"/>
                <a:gd name="T5" fmla="*/ 32 h 32"/>
                <a:gd name="T6" fmla="*/ 15 w 37"/>
                <a:gd name="T7" fmla="*/ 32 h 32"/>
                <a:gd name="T8" fmla="*/ 20 w 37"/>
                <a:gd name="T9" fmla="*/ 23 h 32"/>
                <a:gd name="T10" fmla="*/ 37 w 37"/>
                <a:gd name="T11" fmla="*/ 4 h 32"/>
                <a:gd name="T12" fmla="*/ 31 w 37"/>
                <a:gd name="T13" fmla="*/ 0 h 32"/>
                <a:gd name="T14" fmla="*/ 21 w 37"/>
                <a:gd name="T15" fmla="*/ 7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2">
                  <a:moveTo>
                    <a:pt x="21" y="7"/>
                  </a:moveTo>
                  <a:cubicBezTo>
                    <a:pt x="20" y="9"/>
                    <a:pt x="18" y="10"/>
                    <a:pt x="17" y="11"/>
                  </a:cubicBezTo>
                  <a:cubicBezTo>
                    <a:pt x="11" y="17"/>
                    <a:pt x="5" y="25"/>
                    <a:pt x="0" y="32"/>
                  </a:cubicBezTo>
                  <a:cubicBezTo>
                    <a:pt x="5" y="32"/>
                    <a:pt x="10" y="32"/>
                    <a:pt x="15" y="32"/>
                  </a:cubicBezTo>
                  <a:cubicBezTo>
                    <a:pt x="17" y="29"/>
                    <a:pt x="18" y="26"/>
                    <a:pt x="20" y="23"/>
                  </a:cubicBezTo>
                  <a:cubicBezTo>
                    <a:pt x="25" y="16"/>
                    <a:pt x="30" y="9"/>
                    <a:pt x="37" y="4"/>
                  </a:cubicBezTo>
                  <a:cubicBezTo>
                    <a:pt x="35" y="3"/>
                    <a:pt x="33" y="2"/>
                    <a:pt x="31" y="0"/>
                  </a:cubicBezTo>
                  <a:cubicBezTo>
                    <a:pt x="28" y="3"/>
                    <a:pt x="24" y="5"/>
                    <a:pt x="21" y="7"/>
                  </a:cubicBez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14" name="Freeform 591">
              <a:extLst>
                <a:ext uri="{FF2B5EF4-FFF2-40B4-BE49-F238E27FC236}">
                  <a16:creationId xmlns:a16="http://schemas.microsoft.com/office/drawing/2014/main" id="{D897F1A6-CCAF-9CB2-BBB3-367E4CA8F4C4}"/>
                </a:ext>
              </a:extLst>
            </p:cNvPr>
            <p:cNvSpPr>
              <a:spLocks noEditPoints="1"/>
            </p:cNvSpPr>
            <p:nvPr/>
          </p:nvSpPr>
          <p:spPr bwMode="auto">
            <a:xfrm>
              <a:off x="8327031" y="2272416"/>
              <a:ext cx="1036533" cy="1046489"/>
            </a:xfrm>
            <a:custGeom>
              <a:avLst/>
              <a:gdLst>
                <a:gd name="T0" fmla="*/ 609 w 621"/>
                <a:gd name="T1" fmla="*/ 489 h 627"/>
                <a:gd name="T2" fmla="*/ 610 w 621"/>
                <a:gd name="T3" fmla="*/ 487 h 627"/>
                <a:gd name="T4" fmla="*/ 553 w 621"/>
                <a:gd name="T5" fmla="*/ 119 h 627"/>
                <a:gd name="T6" fmla="*/ 479 w 621"/>
                <a:gd name="T7" fmla="*/ 46 h 627"/>
                <a:gd name="T8" fmla="*/ 410 w 621"/>
                <a:gd name="T9" fmla="*/ 53 h 627"/>
                <a:gd name="T10" fmla="*/ 407 w 621"/>
                <a:gd name="T11" fmla="*/ 51 h 627"/>
                <a:gd name="T12" fmla="*/ 385 w 621"/>
                <a:gd name="T13" fmla="*/ 38 h 627"/>
                <a:gd name="T14" fmla="*/ 347 w 621"/>
                <a:gd name="T15" fmla="*/ 15 h 627"/>
                <a:gd name="T16" fmla="*/ 327 w 621"/>
                <a:gd name="T17" fmla="*/ 3 h 627"/>
                <a:gd name="T18" fmla="*/ 311 w 621"/>
                <a:gd name="T19" fmla="*/ 1 h 627"/>
                <a:gd name="T20" fmla="*/ 302 w 621"/>
                <a:gd name="T21" fmla="*/ 8 h 627"/>
                <a:gd name="T22" fmla="*/ 297 w 621"/>
                <a:gd name="T23" fmla="*/ 15 h 627"/>
                <a:gd name="T24" fmla="*/ 292 w 621"/>
                <a:gd name="T25" fmla="*/ 21 h 627"/>
                <a:gd name="T26" fmla="*/ 291 w 621"/>
                <a:gd name="T27" fmla="*/ 23 h 627"/>
                <a:gd name="T28" fmla="*/ 245 w 621"/>
                <a:gd name="T29" fmla="*/ 89 h 627"/>
                <a:gd name="T30" fmla="*/ 200 w 621"/>
                <a:gd name="T31" fmla="*/ 152 h 627"/>
                <a:gd name="T32" fmla="*/ 168 w 621"/>
                <a:gd name="T33" fmla="*/ 148 h 627"/>
                <a:gd name="T34" fmla="*/ 148 w 621"/>
                <a:gd name="T35" fmla="*/ 44 h 627"/>
                <a:gd name="T36" fmla="*/ 147 w 621"/>
                <a:gd name="T37" fmla="*/ 27 h 627"/>
                <a:gd name="T38" fmla="*/ 147 w 621"/>
                <a:gd name="T39" fmla="*/ 26 h 627"/>
                <a:gd name="T40" fmla="*/ 137 w 621"/>
                <a:gd name="T41" fmla="*/ 10 h 627"/>
                <a:gd name="T42" fmla="*/ 119 w 621"/>
                <a:gd name="T43" fmla="*/ 10 h 627"/>
                <a:gd name="T44" fmla="*/ 61 w 621"/>
                <a:gd name="T45" fmla="*/ 45 h 627"/>
                <a:gd name="T46" fmla="*/ 53 w 621"/>
                <a:gd name="T47" fmla="*/ 50 h 627"/>
                <a:gd name="T48" fmla="*/ 48 w 621"/>
                <a:gd name="T49" fmla="*/ 54 h 627"/>
                <a:gd name="T50" fmla="*/ 0 w 621"/>
                <a:gd name="T51" fmla="*/ 61 h 627"/>
                <a:gd name="T52" fmla="*/ 0 w 621"/>
                <a:gd name="T53" fmla="*/ 373 h 627"/>
                <a:gd name="T54" fmla="*/ 25 w 621"/>
                <a:gd name="T55" fmla="*/ 301 h 627"/>
                <a:gd name="T56" fmla="*/ 32 w 621"/>
                <a:gd name="T57" fmla="*/ 570 h 627"/>
                <a:gd name="T58" fmla="*/ 62 w 621"/>
                <a:gd name="T59" fmla="*/ 553 h 627"/>
                <a:gd name="T60" fmla="*/ 72 w 621"/>
                <a:gd name="T61" fmla="*/ 549 h 627"/>
                <a:gd name="T62" fmla="*/ 96 w 621"/>
                <a:gd name="T63" fmla="*/ 541 h 627"/>
                <a:gd name="T64" fmla="*/ 124 w 621"/>
                <a:gd name="T65" fmla="*/ 538 h 627"/>
                <a:gd name="T66" fmla="*/ 138 w 621"/>
                <a:gd name="T67" fmla="*/ 537 h 627"/>
                <a:gd name="T68" fmla="*/ 209 w 621"/>
                <a:gd name="T69" fmla="*/ 540 h 627"/>
                <a:gd name="T70" fmla="*/ 210 w 621"/>
                <a:gd name="T71" fmla="*/ 542 h 627"/>
                <a:gd name="T72" fmla="*/ 224 w 621"/>
                <a:gd name="T73" fmla="*/ 591 h 627"/>
                <a:gd name="T74" fmla="*/ 225 w 621"/>
                <a:gd name="T75" fmla="*/ 596 h 627"/>
                <a:gd name="T76" fmla="*/ 131 w 621"/>
                <a:gd name="T77" fmla="*/ 605 h 627"/>
                <a:gd name="T78" fmla="*/ 125 w 621"/>
                <a:gd name="T79" fmla="*/ 611 h 627"/>
                <a:gd name="T80" fmla="*/ 156 w 621"/>
                <a:gd name="T81" fmla="*/ 611 h 627"/>
                <a:gd name="T82" fmla="*/ 229 w 621"/>
                <a:gd name="T83" fmla="*/ 611 h 627"/>
                <a:gd name="T84" fmla="*/ 234 w 621"/>
                <a:gd name="T85" fmla="*/ 627 h 627"/>
                <a:gd name="T86" fmla="*/ 329 w 621"/>
                <a:gd name="T87" fmla="*/ 617 h 627"/>
                <a:gd name="T88" fmla="*/ 382 w 621"/>
                <a:gd name="T89" fmla="*/ 611 h 627"/>
                <a:gd name="T90" fmla="*/ 420 w 621"/>
                <a:gd name="T91" fmla="*/ 611 h 627"/>
                <a:gd name="T92" fmla="*/ 421 w 621"/>
                <a:gd name="T93" fmla="*/ 606 h 627"/>
                <a:gd name="T94" fmla="*/ 447 w 621"/>
                <a:gd name="T95" fmla="*/ 603 h 627"/>
                <a:gd name="T96" fmla="*/ 561 w 621"/>
                <a:gd name="T97" fmla="*/ 586 h 627"/>
                <a:gd name="T98" fmla="*/ 609 w 621"/>
                <a:gd name="T99" fmla="*/ 489 h 627"/>
                <a:gd name="T100" fmla="*/ 434 w 621"/>
                <a:gd name="T101" fmla="*/ 462 h 627"/>
                <a:gd name="T102" fmla="*/ 433 w 621"/>
                <a:gd name="T103" fmla="*/ 347 h 627"/>
                <a:gd name="T104" fmla="*/ 463 w 621"/>
                <a:gd name="T105" fmla="*/ 455 h 627"/>
                <a:gd name="T106" fmla="*/ 434 w 621"/>
                <a:gd name="T107" fmla="*/ 462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1" h="627">
                  <a:moveTo>
                    <a:pt x="609" y="489"/>
                  </a:moveTo>
                  <a:cubicBezTo>
                    <a:pt x="610" y="488"/>
                    <a:pt x="610" y="487"/>
                    <a:pt x="610" y="487"/>
                  </a:cubicBezTo>
                  <a:cubicBezTo>
                    <a:pt x="610" y="487"/>
                    <a:pt x="574" y="187"/>
                    <a:pt x="553" y="119"/>
                  </a:cubicBezTo>
                  <a:cubicBezTo>
                    <a:pt x="531" y="51"/>
                    <a:pt x="479" y="46"/>
                    <a:pt x="479" y="46"/>
                  </a:cubicBezTo>
                  <a:cubicBezTo>
                    <a:pt x="449" y="45"/>
                    <a:pt x="427" y="47"/>
                    <a:pt x="410" y="53"/>
                  </a:cubicBezTo>
                  <a:cubicBezTo>
                    <a:pt x="409" y="52"/>
                    <a:pt x="408" y="51"/>
                    <a:pt x="407" y="51"/>
                  </a:cubicBezTo>
                  <a:cubicBezTo>
                    <a:pt x="399" y="46"/>
                    <a:pt x="392" y="42"/>
                    <a:pt x="385" y="38"/>
                  </a:cubicBezTo>
                  <a:cubicBezTo>
                    <a:pt x="368" y="27"/>
                    <a:pt x="356" y="20"/>
                    <a:pt x="347" y="15"/>
                  </a:cubicBezTo>
                  <a:cubicBezTo>
                    <a:pt x="327" y="3"/>
                    <a:pt x="327" y="3"/>
                    <a:pt x="327" y="3"/>
                  </a:cubicBezTo>
                  <a:cubicBezTo>
                    <a:pt x="322" y="0"/>
                    <a:pt x="317" y="0"/>
                    <a:pt x="311" y="1"/>
                  </a:cubicBezTo>
                  <a:cubicBezTo>
                    <a:pt x="308" y="2"/>
                    <a:pt x="304" y="5"/>
                    <a:pt x="302" y="8"/>
                  </a:cubicBezTo>
                  <a:cubicBezTo>
                    <a:pt x="300" y="10"/>
                    <a:pt x="299" y="13"/>
                    <a:pt x="297" y="15"/>
                  </a:cubicBezTo>
                  <a:cubicBezTo>
                    <a:pt x="296" y="17"/>
                    <a:pt x="294" y="19"/>
                    <a:pt x="292" y="21"/>
                  </a:cubicBezTo>
                  <a:cubicBezTo>
                    <a:pt x="292" y="22"/>
                    <a:pt x="292" y="23"/>
                    <a:pt x="291" y="23"/>
                  </a:cubicBezTo>
                  <a:cubicBezTo>
                    <a:pt x="272" y="50"/>
                    <a:pt x="257" y="72"/>
                    <a:pt x="245" y="89"/>
                  </a:cubicBezTo>
                  <a:cubicBezTo>
                    <a:pt x="200" y="152"/>
                    <a:pt x="200" y="152"/>
                    <a:pt x="200" y="152"/>
                  </a:cubicBezTo>
                  <a:cubicBezTo>
                    <a:pt x="192" y="164"/>
                    <a:pt x="174" y="162"/>
                    <a:pt x="168" y="148"/>
                  </a:cubicBezTo>
                  <a:cubicBezTo>
                    <a:pt x="156" y="119"/>
                    <a:pt x="151" y="77"/>
                    <a:pt x="148" y="44"/>
                  </a:cubicBezTo>
                  <a:cubicBezTo>
                    <a:pt x="148" y="38"/>
                    <a:pt x="147" y="32"/>
                    <a:pt x="147" y="27"/>
                  </a:cubicBezTo>
                  <a:cubicBezTo>
                    <a:pt x="147" y="27"/>
                    <a:pt x="147" y="27"/>
                    <a:pt x="147" y="26"/>
                  </a:cubicBezTo>
                  <a:cubicBezTo>
                    <a:pt x="147" y="19"/>
                    <a:pt x="143" y="13"/>
                    <a:pt x="137" y="10"/>
                  </a:cubicBezTo>
                  <a:cubicBezTo>
                    <a:pt x="132" y="7"/>
                    <a:pt x="125" y="7"/>
                    <a:pt x="119" y="10"/>
                  </a:cubicBezTo>
                  <a:cubicBezTo>
                    <a:pt x="61" y="45"/>
                    <a:pt x="61" y="45"/>
                    <a:pt x="61" y="45"/>
                  </a:cubicBezTo>
                  <a:cubicBezTo>
                    <a:pt x="53" y="50"/>
                    <a:pt x="53" y="50"/>
                    <a:pt x="53" y="50"/>
                  </a:cubicBezTo>
                  <a:cubicBezTo>
                    <a:pt x="51" y="51"/>
                    <a:pt x="49" y="53"/>
                    <a:pt x="48" y="54"/>
                  </a:cubicBezTo>
                  <a:cubicBezTo>
                    <a:pt x="30" y="50"/>
                    <a:pt x="14" y="53"/>
                    <a:pt x="0" y="61"/>
                  </a:cubicBezTo>
                  <a:cubicBezTo>
                    <a:pt x="0" y="239"/>
                    <a:pt x="0" y="329"/>
                    <a:pt x="0" y="373"/>
                  </a:cubicBezTo>
                  <a:cubicBezTo>
                    <a:pt x="8" y="349"/>
                    <a:pt x="17" y="324"/>
                    <a:pt x="25" y="301"/>
                  </a:cubicBezTo>
                  <a:cubicBezTo>
                    <a:pt x="23" y="329"/>
                    <a:pt x="26" y="483"/>
                    <a:pt x="32" y="570"/>
                  </a:cubicBezTo>
                  <a:cubicBezTo>
                    <a:pt x="40" y="563"/>
                    <a:pt x="53" y="557"/>
                    <a:pt x="62" y="553"/>
                  </a:cubicBezTo>
                  <a:cubicBezTo>
                    <a:pt x="66" y="551"/>
                    <a:pt x="70" y="550"/>
                    <a:pt x="72" y="549"/>
                  </a:cubicBezTo>
                  <a:cubicBezTo>
                    <a:pt x="78" y="545"/>
                    <a:pt x="86" y="542"/>
                    <a:pt x="96" y="541"/>
                  </a:cubicBezTo>
                  <a:cubicBezTo>
                    <a:pt x="105" y="539"/>
                    <a:pt x="114" y="538"/>
                    <a:pt x="124" y="538"/>
                  </a:cubicBezTo>
                  <a:cubicBezTo>
                    <a:pt x="128" y="538"/>
                    <a:pt x="133" y="537"/>
                    <a:pt x="138" y="537"/>
                  </a:cubicBezTo>
                  <a:cubicBezTo>
                    <a:pt x="149" y="536"/>
                    <a:pt x="189" y="537"/>
                    <a:pt x="209" y="540"/>
                  </a:cubicBezTo>
                  <a:cubicBezTo>
                    <a:pt x="209" y="541"/>
                    <a:pt x="209" y="541"/>
                    <a:pt x="210" y="542"/>
                  </a:cubicBezTo>
                  <a:cubicBezTo>
                    <a:pt x="216" y="563"/>
                    <a:pt x="220" y="579"/>
                    <a:pt x="224" y="591"/>
                  </a:cubicBezTo>
                  <a:cubicBezTo>
                    <a:pt x="224" y="593"/>
                    <a:pt x="225" y="594"/>
                    <a:pt x="225" y="596"/>
                  </a:cubicBezTo>
                  <a:cubicBezTo>
                    <a:pt x="195" y="607"/>
                    <a:pt x="159" y="608"/>
                    <a:pt x="131" y="605"/>
                  </a:cubicBezTo>
                  <a:cubicBezTo>
                    <a:pt x="129" y="606"/>
                    <a:pt x="127" y="608"/>
                    <a:pt x="125" y="611"/>
                  </a:cubicBezTo>
                  <a:cubicBezTo>
                    <a:pt x="136" y="611"/>
                    <a:pt x="146" y="611"/>
                    <a:pt x="156" y="611"/>
                  </a:cubicBezTo>
                  <a:cubicBezTo>
                    <a:pt x="183" y="611"/>
                    <a:pt x="207" y="611"/>
                    <a:pt x="229" y="611"/>
                  </a:cubicBezTo>
                  <a:cubicBezTo>
                    <a:pt x="234" y="627"/>
                    <a:pt x="234" y="627"/>
                    <a:pt x="234" y="627"/>
                  </a:cubicBezTo>
                  <a:cubicBezTo>
                    <a:pt x="234" y="627"/>
                    <a:pt x="275" y="623"/>
                    <a:pt x="329" y="617"/>
                  </a:cubicBezTo>
                  <a:cubicBezTo>
                    <a:pt x="346" y="615"/>
                    <a:pt x="364" y="613"/>
                    <a:pt x="382" y="611"/>
                  </a:cubicBezTo>
                  <a:cubicBezTo>
                    <a:pt x="402" y="611"/>
                    <a:pt x="414" y="611"/>
                    <a:pt x="420" y="611"/>
                  </a:cubicBezTo>
                  <a:cubicBezTo>
                    <a:pt x="420" y="609"/>
                    <a:pt x="421" y="608"/>
                    <a:pt x="421" y="606"/>
                  </a:cubicBezTo>
                  <a:cubicBezTo>
                    <a:pt x="430" y="605"/>
                    <a:pt x="439" y="604"/>
                    <a:pt x="447" y="603"/>
                  </a:cubicBezTo>
                  <a:cubicBezTo>
                    <a:pt x="499" y="597"/>
                    <a:pt x="544" y="591"/>
                    <a:pt x="561" y="586"/>
                  </a:cubicBezTo>
                  <a:cubicBezTo>
                    <a:pt x="611" y="572"/>
                    <a:pt x="621" y="526"/>
                    <a:pt x="609" y="489"/>
                  </a:cubicBezTo>
                  <a:close/>
                  <a:moveTo>
                    <a:pt x="434" y="462"/>
                  </a:moveTo>
                  <a:cubicBezTo>
                    <a:pt x="434" y="422"/>
                    <a:pt x="433" y="377"/>
                    <a:pt x="433" y="347"/>
                  </a:cubicBezTo>
                  <a:cubicBezTo>
                    <a:pt x="443" y="383"/>
                    <a:pt x="453" y="422"/>
                    <a:pt x="463" y="455"/>
                  </a:cubicBezTo>
                  <a:cubicBezTo>
                    <a:pt x="454" y="457"/>
                    <a:pt x="444" y="460"/>
                    <a:pt x="434" y="462"/>
                  </a:cubicBez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819" name="Group 818">
            <a:extLst>
              <a:ext uri="{FF2B5EF4-FFF2-40B4-BE49-F238E27FC236}">
                <a16:creationId xmlns:a16="http://schemas.microsoft.com/office/drawing/2014/main" id="{888E6BAF-1C87-9403-F040-32F731FD5C7A}"/>
              </a:ext>
            </a:extLst>
          </p:cNvPr>
          <p:cNvGrpSpPr>
            <a:grpSpLocks noChangeAspect="1"/>
          </p:cNvGrpSpPr>
          <p:nvPr/>
        </p:nvGrpSpPr>
        <p:grpSpPr>
          <a:xfrm>
            <a:off x="3622676" y="1731632"/>
            <a:ext cx="2916238" cy="2913063"/>
            <a:chOff x="3622676" y="1690688"/>
            <a:chExt cx="2916238" cy="2913063"/>
          </a:xfrm>
        </p:grpSpPr>
        <p:sp>
          <p:nvSpPr>
            <p:cNvPr id="698" name="Freeform 575">
              <a:extLst>
                <a:ext uri="{FF2B5EF4-FFF2-40B4-BE49-F238E27FC236}">
                  <a16:creationId xmlns:a16="http://schemas.microsoft.com/office/drawing/2014/main" id="{D28B6BB7-902F-054B-A74E-4818C4C90223}"/>
                </a:ext>
              </a:extLst>
            </p:cNvPr>
            <p:cNvSpPr>
              <a:spLocks/>
            </p:cNvSpPr>
            <p:nvPr/>
          </p:nvSpPr>
          <p:spPr bwMode="auto">
            <a:xfrm>
              <a:off x="5716587" y="3382963"/>
              <a:ext cx="7938" cy="9525"/>
            </a:xfrm>
            <a:custGeom>
              <a:avLst/>
              <a:gdLst>
                <a:gd name="T0" fmla="*/ 0 w 4"/>
                <a:gd name="T1" fmla="*/ 4 h 4"/>
                <a:gd name="T2" fmla="*/ 4 w 4"/>
                <a:gd name="T3" fmla="*/ 0 h 4"/>
                <a:gd name="T4" fmla="*/ 3 w 4"/>
                <a:gd name="T5" fmla="*/ 0 h 4"/>
                <a:gd name="T6" fmla="*/ 0 w 4"/>
                <a:gd name="T7" fmla="*/ 4 h 4"/>
              </a:gdLst>
              <a:ahLst/>
              <a:cxnLst>
                <a:cxn ang="0">
                  <a:pos x="T0" y="T1"/>
                </a:cxn>
                <a:cxn ang="0">
                  <a:pos x="T2" y="T3"/>
                </a:cxn>
                <a:cxn ang="0">
                  <a:pos x="T4" y="T5"/>
                </a:cxn>
                <a:cxn ang="0">
                  <a:pos x="T6" y="T7"/>
                </a:cxn>
              </a:cxnLst>
              <a:rect l="0" t="0" r="r" b="b"/>
              <a:pathLst>
                <a:path w="4" h="4">
                  <a:moveTo>
                    <a:pt x="0" y="4"/>
                  </a:moveTo>
                  <a:cubicBezTo>
                    <a:pt x="0" y="2"/>
                    <a:pt x="2" y="0"/>
                    <a:pt x="4" y="0"/>
                  </a:cubicBezTo>
                  <a:cubicBezTo>
                    <a:pt x="4" y="0"/>
                    <a:pt x="3" y="0"/>
                    <a:pt x="3" y="0"/>
                  </a:cubicBezTo>
                  <a:cubicBezTo>
                    <a:pt x="1" y="0"/>
                    <a:pt x="0" y="2"/>
                    <a:pt x="0" y="4"/>
                  </a:cubicBezTo>
                  <a:close/>
                </a:path>
              </a:pathLst>
            </a:custGeom>
            <a:solidFill>
              <a:srgbClr val="6F7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3" name="Oval 595">
              <a:extLst>
                <a:ext uri="{FF2B5EF4-FFF2-40B4-BE49-F238E27FC236}">
                  <a16:creationId xmlns:a16="http://schemas.microsoft.com/office/drawing/2014/main" id="{B12A8F4F-E59A-A361-C8FA-28535FC26DB0}"/>
                </a:ext>
              </a:extLst>
            </p:cNvPr>
            <p:cNvSpPr>
              <a:spLocks noChangeArrowheads="1"/>
            </p:cNvSpPr>
            <p:nvPr/>
          </p:nvSpPr>
          <p:spPr bwMode="auto">
            <a:xfrm>
              <a:off x="3622676" y="1690688"/>
              <a:ext cx="2916238" cy="2913063"/>
            </a:xfrm>
            <a:prstGeom prst="ellipse">
              <a:avLst/>
            </a:pr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4" name="Freeform 596">
              <a:extLst>
                <a:ext uri="{FF2B5EF4-FFF2-40B4-BE49-F238E27FC236}">
                  <a16:creationId xmlns:a16="http://schemas.microsoft.com/office/drawing/2014/main" id="{19B2F615-CAAF-8AC4-782A-8FDC91E92517}"/>
                </a:ext>
              </a:extLst>
            </p:cNvPr>
            <p:cNvSpPr>
              <a:spLocks/>
            </p:cNvSpPr>
            <p:nvPr/>
          </p:nvSpPr>
          <p:spPr bwMode="auto">
            <a:xfrm>
              <a:off x="5026026" y="2655888"/>
              <a:ext cx="88900" cy="55563"/>
            </a:xfrm>
            <a:custGeom>
              <a:avLst/>
              <a:gdLst>
                <a:gd name="T0" fmla="*/ 62 w 62"/>
                <a:gd name="T1" fmla="*/ 35 h 39"/>
                <a:gd name="T2" fmla="*/ 56 w 62"/>
                <a:gd name="T3" fmla="*/ 12 h 39"/>
                <a:gd name="T4" fmla="*/ 4 w 62"/>
                <a:gd name="T5" fmla="*/ 0 h 39"/>
                <a:gd name="T6" fmla="*/ 5 w 62"/>
                <a:gd name="T7" fmla="*/ 3 h 39"/>
                <a:gd name="T8" fmla="*/ 5 w 62"/>
                <a:gd name="T9" fmla="*/ 17 h 39"/>
                <a:gd name="T10" fmla="*/ 6 w 62"/>
                <a:gd name="T11" fmla="*/ 30 h 39"/>
                <a:gd name="T12" fmla="*/ 58 w 62"/>
                <a:gd name="T13" fmla="*/ 38 h 39"/>
                <a:gd name="T14" fmla="*/ 62 w 62"/>
                <a:gd name="T15" fmla="*/ 35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39">
                  <a:moveTo>
                    <a:pt x="62" y="35"/>
                  </a:moveTo>
                  <a:cubicBezTo>
                    <a:pt x="60" y="28"/>
                    <a:pt x="58" y="12"/>
                    <a:pt x="56" y="12"/>
                  </a:cubicBezTo>
                  <a:cubicBezTo>
                    <a:pt x="43" y="10"/>
                    <a:pt x="17" y="1"/>
                    <a:pt x="4" y="0"/>
                  </a:cubicBezTo>
                  <a:cubicBezTo>
                    <a:pt x="0" y="0"/>
                    <a:pt x="8" y="0"/>
                    <a:pt x="5" y="3"/>
                  </a:cubicBezTo>
                  <a:cubicBezTo>
                    <a:pt x="1" y="6"/>
                    <a:pt x="4" y="14"/>
                    <a:pt x="5" y="17"/>
                  </a:cubicBezTo>
                  <a:cubicBezTo>
                    <a:pt x="6" y="25"/>
                    <a:pt x="3" y="24"/>
                    <a:pt x="6" y="30"/>
                  </a:cubicBezTo>
                  <a:cubicBezTo>
                    <a:pt x="7" y="33"/>
                    <a:pt x="39" y="39"/>
                    <a:pt x="58" y="38"/>
                  </a:cubicBezTo>
                  <a:cubicBezTo>
                    <a:pt x="59" y="38"/>
                    <a:pt x="62" y="36"/>
                    <a:pt x="62" y="35"/>
                  </a:cubicBez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5" name="Freeform 597">
              <a:extLst>
                <a:ext uri="{FF2B5EF4-FFF2-40B4-BE49-F238E27FC236}">
                  <a16:creationId xmlns:a16="http://schemas.microsoft.com/office/drawing/2014/main" id="{FF63695E-BA71-4989-3F8E-8AA1567D404E}"/>
                </a:ext>
              </a:extLst>
            </p:cNvPr>
            <p:cNvSpPr>
              <a:spLocks/>
            </p:cNvSpPr>
            <p:nvPr/>
          </p:nvSpPr>
          <p:spPr bwMode="auto">
            <a:xfrm>
              <a:off x="4997451" y="2652713"/>
              <a:ext cx="55563" cy="66675"/>
            </a:xfrm>
            <a:custGeom>
              <a:avLst/>
              <a:gdLst>
                <a:gd name="T0" fmla="*/ 39 w 39"/>
                <a:gd name="T1" fmla="*/ 43 h 47"/>
                <a:gd name="T2" fmla="*/ 29 w 39"/>
                <a:gd name="T3" fmla="*/ 36 h 47"/>
                <a:gd name="T4" fmla="*/ 33 w 39"/>
                <a:gd name="T5" fmla="*/ 18 h 47"/>
                <a:gd name="T6" fmla="*/ 34 w 39"/>
                <a:gd name="T7" fmla="*/ 14 h 47"/>
                <a:gd name="T8" fmla="*/ 34 w 39"/>
                <a:gd name="T9" fmla="*/ 12 h 47"/>
                <a:gd name="T10" fmla="*/ 26 w 39"/>
                <a:gd name="T11" fmla="*/ 11 h 47"/>
                <a:gd name="T12" fmla="*/ 28 w 39"/>
                <a:gd name="T13" fmla="*/ 6 h 47"/>
                <a:gd name="T14" fmla="*/ 28 w 39"/>
                <a:gd name="T15" fmla="*/ 3 h 47"/>
                <a:gd name="T16" fmla="*/ 6 w 39"/>
                <a:gd name="T17" fmla="*/ 8 h 47"/>
                <a:gd name="T18" fmla="*/ 6 w 39"/>
                <a:gd name="T19" fmla="*/ 34 h 47"/>
                <a:gd name="T20" fmla="*/ 7 w 39"/>
                <a:gd name="T21" fmla="*/ 35 h 47"/>
                <a:gd name="T22" fmla="*/ 10 w 39"/>
                <a:gd name="T23" fmla="*/ 43 h 47"/>
                <a:gd name="T24" fmla="*/ 16 w 39"/>
                <a:gd name="T25" fmla="*/ 42 h 47"/>
                <a:gd name="T26" fmla="*/ 17 w 39"/>
                <a:gd name="T27" fmla="*/ 44 h 47"/>
                <a:gd name="T28" fmla="*/ 33 w 39"/>
                <a:gd name="T29" fmla="*/ 47 h 47"/>
                <a:gd name="T30" fmla="*/ 39 w 39"/>
                <a:gd name="T31"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47">
                  <a:moveTo>
                    <a:pt x="39" y="43"/>
                  </a:moveTo>
                  <a:cubicBezTo>
                    <a:pt x="39" y="38"/>
                    <a:pt x="30" y="41"/>
                    <a:pt x="29" y="36"/>
                  </a:cubicBezTo>
                  <a:cubicBezTo>
                    <a:pt x="35" y="32"/>
                    <a:pt x="39" y="23"/>
                    <a:pt x="33" y="18"/>
                  </a:cubicBezTo>
                  <a:cubicBezTo>
                    <a:pt x="34" y="17"/>
                    <a:pt x="34" y="15"/>
                    <a:pt x="34" y="14"/>
                  </a:cubicBezTo>
                  <a:cubicBezTo>
                    <a:pt x="35" y="14"/>
                    <a:pt x="35" y="12"/>
                    <a:pt x="34" y="12"/>
                  </a:cubicBezTo>
                  <a:cubicBezTo>
                    <a:pt x="31" y="11"/>
                    <a:pt x="28" y="11"/>
                    <a:pt x="26" y="11"/>
                  </a:cubicBezTo>
                  <a:cubicBezTo>
                    <a:pt x="27" y="10"/>
                    <a:pt x="28" y="8"/>
                    <a:pt x="28" y="6"/>
                  </a:cubicBezTo>
                  <a:cubicBezTo>
                    <a:pt x="29" y="5"/>
                    <a:pt x="29" y="3"/>
                    <a:pt x="28" y="3"/>
                  </a:cubicBezTo>
                  <a:cubicBezTo>
                    <a:pt x="21" y="1"/>
                    <a:pt x="10" y="0"/>
                    <a:pt x="6" y="8"/>
                  </a:cubicBezTo>
                  <a:cubicBezTo>
                    <a:pt x="3" y="14"/>
                    <a:pt x="0" y="28"/>
                    <a:pt x="6" y="34"/>
                  </a:cubicBezTo>
                  <a:cubicBezTo>
                    <a:pt x="6" y="35"/>
                    <a:pt x="7" y="35"/>
                    <a:pt x="7" y="35"/>
                  </a:cubicBezTo>
                  <a:cubicBezTo>
                    <a:pt x="8" y="38"/>
                    <a:pt x="9" y="42"/>
                    <a:pt x="10" y="43"/>
                  </a:cubicBezTo>
                  <a:cubicBezTo>
                    <a:pt x="13" y="46"/>
                    <a:pt x="14" y="44"/>
                    <a:pt x="16" y="42"/>
                  </a:cubicBezTo>
                  <a:cubicBezTo>
                    <a:pt x="16" y="43"/>
                    <a:pt x="17" y="43"/>
                    <a:pt x="17" y="44"/>
                  </a:cubicBezTo>
                  <a:cubicBezTo>
                    <a:pt x="21" y="47"/>
                    <a:pt x="28" y="47"/>
                    <a:pt x="33" y="47"/>
                  </a:cubicBezTo>
                  <a:cubicBezTo>
                    <a:pt x="35" y="47"/>
                    <a:pt x="39" y="46"/>
                    <a:pt x="39" y="43"/>
                  </a:cubicBez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6" name="Freeform 598">
              <a:extLst>
                <a:ext uri="{FF2B5EF4-FFF2-40B4-BE49-F238E27FC236}">
                  <a16:creationId xmlns:a16="http://schemas.microsoft.com/office/drawing/2014/main" id="{7A4029E2-3ED1-3F08-8ED2-D5CEC08C1063}"/>
                </a:ext>
              </a:extLst>
            </p:cNvPr>
            <p:cNvSpPr>
              <a:spLocks/>
            </p:cNvSpPr>
            <p:nvPr/>
          </p:nvSpPr>
          <p:spPr bwMode="auto">
            <a:xfrm>
              <a:off x="4630738" y="2070100"/>
              <a:ext cx="38100" cy="1058863"/>
            </a:xfrm>
            <a:custGeom>
              <a:avLst/>
              <a:gdLst>
                <a:gd name="T0" fmla="*/ 24 w 24"/>
                <a:gd name="T1" fmla="*/ 667 h 667"/>
                <a:gd name="T2" fmla="*/ 0 w 24"/>
                <a:gd name="T3" fmla="*/ 667 h 667"/>
                <a:gd name="T4" fmla="*/ 0 w 24"/>
                <a:gd name="T5" fmla="*/ 0 h 667"/>
                <a:gd name="T6" fmla="*/ 24 w 24"/>
                <a:gd name="T7" fmla="*/ 0 h 667"/>
                <a:gd name="T8" fmla="*/ 24 w 24"/>
                <a:gd name="T9" fmla="*/ 667 h 667"/>
                <a:gd name="T10" fmla="*/ 24 w 24"/>
                <a:gd name="T11" fmla="*/ 667 h 667"/>
              </a:gdLst>
              <a:ahLst/>
              <a:cxnLst>
                <a:cxn ang="0">
                  <a:pos x="T0" y="T1"/>
                </a:cxn>
                <a:cxn ang="0">
                  <a:pos x="T2" y="T3"/>
                </a:cxn>
                <a:cxn ang="0">
                  <a:pos x="T4" y="T5"/>
                </a:cxn>
                <a:cxn ang="0">
                  <a:pos x="T6" y="T7"/>
                </a:cxn>
                <a:cxn ang="0">
                  <a:pos x="T8" y="T9"/>
                </a:cxn>
                <a:cxn ang="0">
                  <a:pos x="T10" y="T11"/>
                </a:cxn>
              </a:cxnLst>
              <a:rect l="0" t="0" r="r" b="b"/>
              <a:pathLst>
                <a:path w="24" h="667">
                  <a:moveTo>
                    <a:pt x="24" y="667"/>
                  </a:moveTo>
                  <a:lnTo>
                    <a:pt x="0" y="667"/>
                  </a:lnTo>
                  <a:lnTo>
                    <a:pt x="0" y="0"/>
                  </a:lnTo>
                  <a:lnTo>
                    <a:pt x="24" y="0"/>
                  </a:lnTo>
                  <a:lnTo>
                    <a:pt x="24" y="667"/>
                  </a:lnTo>
                  <a:lnTo>
                    <a:pt x="24" y="667"/>
                  </a:lnTo>
                  <a:close/>
                </a:path>
              </a:pathLst>
            </a:custGeom>
            <a:solidFill>
              <a:srgbClr val="01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7" name="Freeform 599">
              <a:extLst>
                <a:ext uri="{FF2B5EF4-FFF2-40B4-BE49-F238E27FC236}">
                  <a16:creationId xmlns:a16="http://schemas.microsoft.com/office/drawing/2014/main" id="{6107993E-9A5F-A8F0-AB14-AE534ABC935D}"/>
                </a:ext>
              </a:extLst>
            </p:cNvPr>
            <p:cNvSpPr>
              <a:spLocks/>
            </p:cNvSpPr>
            <p:nvPr/>
          </p:nvSpPr>
          <p:spPr bwMode="auto">
            <a:xfrm>
              <a:off x="4386263" y="2049463"/>
              <a:ext cx="527050" cy="38100"/>
            </a:xfrm>
            <a:custGeom>
              <a:avLst/>
              <a:gdLst>
                <a:gd name="T0" fmla="*/ 0 w 332"/>
                <a:gd name="T1" fmla="*/ 24 h 24"/>
                <a:gd name="T2" fmla="*/ 0 w 332"/>
                <a:gd name="T3" fmla="*/ 0 h 24"/>
                <a:gd name="T4" fmla="*/ 332 w 332"/>
                <a:gd name="T5" fmla="*/ 0 h 24"/>
                <a:gd name="T6" fmla="*/ 332 w 332"/>
                <a:gd name="T7" fmla="*/ 24 h 24"/>
                <a:gd name="T8" fmla="*/ 0 w 332"/>
                <a:gd name="T9" fmla="*/ 24 h 24"/>
                <a:gd name="T10" fmla="*/ 0 w 332"/>
                <a:gd name="T11" fmla="*/ 24 h 24"/>
              </a:gdLst>
              <a:ahLst/>
              <a:cxnLst>
                <a:cxn ang="0">
                  <a:pos x="T0" y="T1"/>
                </a:cxn>
                <a:cxn ang="0">
                  <a:pos x="T2" y="T3"/>
                </a:cxn>
                <a:cxn ang="0">
                  <a:pos x="T4" y="T5"/>
                </a:cxn>
                <a:cxn ang="0">
                  <a:pos x="T6" y="T7"/>
                </a:cxn>
                <a:cxn ang="0">
                  <a:pos x="T8" y="T9"/>
                </a:cxn>
                <a:cxn ang="0">
                  <a:pos x="T10" y="T11"/>
                </a:cxn>
              </a:cxnLst>
              <a:rect l="0" t="0" r="r" b="b"/>
              <a:pathLst>
                <a:path w="332" h="24">
                  <a:moveTo>
                    <a:pt x="0" y="24"/>
                  </a:moveTo>
                  <a:lnTo>
                    <a:pt x="0" y="0"/>
                  </a:lnTo>
                  <a:lnTo>
                    <a:pt x="332" y="0"/>
                  </a:lnTo>
                  <a:lnTo>
                    <a:pt x="332" y="24"/>
                  </a:lnTo>
                  <a:lnTo>
                    <a:pt x="0" y="24"/>
                  </a:lnTo>
                  <a:lnTo>
                    <a:pt x="0" y="24"/>
                  </a:lnTo>
                  <a:close/>
                </a:path>
              </a:pathLst>
            </a:custGeom>
            <a:solidFill>
              <a:srgbClr val="01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8" name="Freeform 600">
              <a:extLst>
                <a:ext uri="{FF2B5EF4-FFF2-40B4-BE49-F238E27FC236}">
                  <a16:creationId xmlns:a16="http://schemas.microsoft.com/office/drawing/2014/main" id="{4CBFC032-8DA0-41AE-8A00-46C6083BE4D7}"/>
                </a:ext>
              </a:extLst>
            </p:cNvPr>
            <p:cNvSpPr>
              <a:spLocks/>
            </p:cNvSpPr>
            <p:nvPr/>
          </p:nvSpPr>
          <p:spPr bwMode="auto">
            <a:xfrm>
              <a:off x="4872038" y="2017713"/>
              <a:ext cx="76200" cy="130175"/>
            </a:xfrm>
            <a:custGeom>
              <a:avLst/>
              <a:gdLst>
                <a:gd name="T0" fmla="*/ 0 w 53"/>
                <a:gd name="T1" fmla="*/ 91 h 91"/>
                <a:gd name="T2" fmla="*/ 0 w 53"/>
                <a:gd name="T3" fmla="*/ 17 h 91"/>
                <a:gd name="T4" fmla="*/ 27 w 53"/>
                <a:gd name="T5" fmla="*/ 0 h 91"/>
                <a:gd name="T6" fmla="*/ 53 w 53"/>
                <a:gd name="T7" fmla="*/ 19 h 91"/>
                <a:gd name="T8" fmla="*/ 53 w 53"/>
                <a:gd name="T9" fmla="*/ 91 h 91"/>
                <a:gd name="T10" fmla="*/ 0 w 53"/>
                <a:gd name="T11" fmla="*/ 91 h 91"/>
              </a:gdLst>
              <a:ahLst/>
              <a:cxnLst>
                <a:cxn ang="0">
                  <a:pos x="T0" y="T1"/>
                </a:cxn>
                <a:cxn ang="0">
                  <a:pos x="T2" y="T3"/>
                </a:cxn>
                <a:cxn ang="0">
                  <a:pos x="T4" y="T5"/>
                </a:cxn>
                <a:cxn ang="0">
                  <a:pos x="T6" y="T7"/>
                </a:cxn>
                <a:cxn ang="0">
                  <a:pos x="T8" y="T9"/>
                </a:cxn>
                <a:cxn ang="0">
                  <a:pos x="T10" y="T11"/>
                </a:cxn>
              </a:cxnLst>
              <a:rect l="0" t="0" r="r" b="b"/>
              <a:pathLst>
                <a:path w="53" h="91">
                  <a:moveTo>
                    <a:pt x="0" y="91"/>
                  </a:moveTo>
                  <a:cubicBezTo>
                    <a:pt x="0" y="84"/>
                    <a:pt x="0" y="21"/>
                    <a:pt x="0" y="17"/>
                  </a:cubicBezTo>
                  <a:cubicBezTo>
                    <a:pt x="0" y="12"/>
                    <a:pt x="8" y="0"/>
                    <a:pt x="27" y="0"/>
                  </a:cubicBezTo>
                  <a:cubicBezTo>
                    <a:pt x="46" y="0"/>
                    <a:pt x="53" y="15"/>
                    <a:pt x="53" y="19"/>
                  </a:cubicBezTo>
                  <a:cubicBezTo>
                    <a:pt x="53" y="23"/>
                    <a:pt x="53" y="91"/>
                    <a:pt x="53" y="91"/>
                  </a:cubicBezTo>
                  <a:lnTo>
                    <a:pt x="0"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9" name="Freeform 601">
              <a:extLst>
                <a:ext uri="{FF2B5EF4-FFF2-40B4-BE49-F238E27FC236}">
                  <a16:creationId xmlns:a16="http://schemas.microsoft.com/office/drawing/2014/main" id="{C010DAC7-D554-4D47-ABBC-26AB93DD834D}"/>
                </a:ext>
              </a:extLst>
            </p:cNvPr>
            <p:cNvSpPr>
              <a:spLocks/>
            </p:cNvSpPr>
            <p:nvPr/>
          </p:nvSpPr>
          <p:spPr bwMode="auto">
            <a:xfrm>
              <a:off x="4895851" y="1938338"/>
              <a:ext cx="36513" cy="149225"/>
            </a:xfrm>
            <a:custGeom>
              <a:avLst/>
              <a:gdLst>
                <a:gd name="T0" fmla="*/ 6 w 26"/>
                <a:gd name="T1" fmla="*/ 0 h 105"/>
                <a:gd name="T2" fmla="*/ 20 w 26"/>
                <a:gd name="T3" fmla="*/ 0 h 105"/>
                <a:gd name="T4" fmla="*/ 26 w 26"/>
                <a:gd name="T5" fmla="*/ 6 h 105"/>
                <a:gd name="T6" fmla="*/ 26 w 26"/>
                <a:gd name="T7" fmla="*/ 97 h 105"/>
                <a:gd name="T8" fmla="*/ 20 w 26"/>
                <a:gd name="T9" fmla="*/ 105 h 105"/>
                <a:gd name="T10" fmla="*/ 0 w 26"/>
                <a:gd name="T11" fmla="*/ 105 h 105"/>
                <a:gd name="T12" fmla="*/ 0 w 26"/>
                <a:gd name="T13" fmla="*/ 6 h 105"/>
                <a:gd name="T14" fmla="*/ 6 w 26"/>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5">
                  <a:moveTo>
                    <a:pt x="6" y="0"/>
                  </a:moveTo>
                  <a:cubicBezTo>
                    <a:pt x="20" y="0"/>
                    <a:pt x="20" y="0"/>
                    <a:pt x="20" y="0"/>
                  </a:cubicBezTo>
                  <a:cubicBezTo>
                    <a:pt x="24" y="0"/>
                    <a:pt x="26" y="2"/>
                    <a:pt x="26" y="6"/>
                  </a:cubicBezTo>
                  <a:cubicBezTo>
                    <a:pt x="26" y="97"/>
                    <a:pt x="26" y="97"/>
                    <a:pt x="26" y="97"/>
                  </a:cubicBezTo>
                  <a:cubicBezTo>
                    <a:pt x="26" y="101"/>
                    <a:pt x="24" y="105"/>
                    <a:pt x="20" y="105"/>
                  </a:cubicBezTo>
                  <a:cubicBezTo>
                    <a:pt x="0" y="105"/>
                    <a:pt x="0" y="105"/>
                    <a:pt x="0" y="105"/>
                  </a:cubicBezTo>
                  <a:cubicBezTo>
                    <a:pt x="0" y="6"/>
                    <a:pt x="0" y="6"/>
                    <a:pt x="0" y="6"/>
                  </a:cubicBezTo>
                  <a:cubicBezTo>
                    <a:pt x="0" y="2"/>
                    <a:pt x="3" y="0"/>
                    <a:pt x="6" y="0"/>
                  </a:cubicBezTo>
                  <a:close/>
                </a:path>
              </a:pathLst>
            </a:custGeom>
            <a:solidFill>
              <a:srgbClr val="01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0" name="Freeform 602">
              <a:extLst>
                <a:ext uri="{FF2B5EF4-FFF2-40B4-BE49-F238E27FC236}">
                  <a16:creationId xmlns:a16="http://schemas.microsoft.com/office/drawing/2014/main" id="{92F0FA80-7AF7-5685-3886-CE716EF4BDE0}"/>
                </a:ext>
              </a:extLst>
            </p:cNvPr>
            <p:cNvSpPr>
              <a:spLocks/>
            </p:cNvSpPr>
            <p:nvPr/>
          </p:nvSpPr>
          <p:spPr bwMode="auto">
            <a:xfrm>
              <a:off x="4368801" y="1938338"/>
              <a:ext cx="38100" cy="149225"/>
            </a:xfrm>
            <a:custGeom>
              <a:avLst/>
              <a:gdLst>
                <a:gd name="T0" fmla="*/ 7 w 27"/>
                <a:gd name="T1" fmla="*/ 0 h 105"/>
                <a:gd name="T2" fmla="*/ 19 w 27"/>
                <a:gd name="T3" fmla="*/ 0 h 105"/>
                <a:gd name="T4" fmla="*/ 27 w 27"/>
                <a:gd name="T5" fmla="*/ 6 h 105"/>
                <a:gd name="T6" fmla="*/ 27 w 27"/>
                <a:gd name="T7" fmla="*/ 105 h 105"/>
                <a:gd name="T8" fmla="*/ 7 w 27"/>
                <a:gd name="T9" fmla="*/ 105 h 105"/>
                <a:gd name="T10" fmla="*/ 0 w 27"/>
                <a:gd name="T11" fmla="*/ 97 h 105"/>
                <a:gd name="T12" fmla="*/ 0 w 27"/>
                <a:gd name="T13" fmla="*/ 6 h 105"/>
                <a:gd name="T14" fmla="*/ 7 w 27"/>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05">
                  <a:moveTo>
                    <a:pt x="7" y="0"/>
                  </a:moveTo>
                  <a:cubicBezTo>
                    <a:pt x="19" y="0"/>
                    <a:pt x="19" y="0"/>
                    <a:pt x="19" y="0"/>
                  </a:cubicBezTo>
                  <a:cubicBezTo>
                    <a:pt x="24" y="0"/>
                    <a:pt x="27" y="2"/>
                    <a:pt x="27" y="6"/>
                  </a:cubicBezTo>
                  <a:cubicBezTo>
                    <a:pt x="27" y="105"/>
                    <a:pt x="27" y="105"/>
                    <a:pt x="27" y="105"/>
                  </a:cubicBezTo>
                  <a:cubicBezTo>
                    <a:pt x="7" y="105"/>
                    <a:pt x="7" y="105"/>
                    <a:pt x="7" y="105"/>
                  </a:cubicBezTo>
                  <a:cubicBezTo>
                    <a:pt x="3" y="105"/>
                    <a:pt x="0" y="101"/>
                    <a:pt x="0" y="97"/>
                  </a:cubicBezTo>
                  <a:cubicBezTo>
                    <a:pt x="0" y="6"/>
                    <a:pt x="0" y="6"/>
                    <a:pt x="0" y="6"/>
                  </a:cubicBezTo>
                  <a:cubicBezTo>
                    <a:pt x="0" y="2"/>
                    <a:pt x="3" y="0"/>
                    <a:pt x="7" y="0"/>
                  </a:cubicBezTo>
                  <a:close/>
                </a:path>
              </a:pathLst>
            </a:custGeom>
            <a:solidFill>
              <a:srgbClr val="01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1" name="Freeform 603">
              <a:extLst>
                <a:ext uri="{FF2B5EF4-FFF2-40B4-BE49-F238E27FC236}">
                  <a16:creationId xmlns:a16="http://schemas.microsoft.com/office/drawing/2014/main" id="{9583FD3B-8434-F7AA-14C3-CAFDAF6ACEE4}"/>
                </a:ext>
              </a:extLst>
            </p:cNvPr>
            <p:cNvSpPr>
              <a:spLocks/>
            </p:cNvSpPr>
            <p:nvPr/>
          </p:nvSpPr>
          <p:spPr bwMode="auto">
            <a:xfrm>
              <a:off x="4829176" y="2393950"/>
              <a:ext cx="111125" cy="698500"/>
            </a:xfrm>
            <a:custGeom>
              <a:avLst/>
              <a:gdLst>
                <a:gd name="T0" fmla="*/ 40 w 78"/>
                <a:gd name="T1" fmla="*/ 7 h 492"/>
                <a:gd name="T2" fmla="*/ 32 w 78"/>
                <a:gd name="T3" fmla="*/ 5 h 492"/>
                <a:gd name="T4" fmla="*/ 45 w 78"/>
                <a:gd name="T5" fmla="*/ 483 h 492"/>
                <a:gd name="T6" fmla="*/ 54 w 78"/>
                <a:gd name="T7" fmla="*/ 487 h 492"/>
                <a:gd name="T8" fmla="*/ 40 w 78"/>
                <a:gd name="T9" fmla="*/ 7 h 492"/>
              </a:gdLst>
              <a:ahLst/>
              <a:cxnLst>
                <a:cxn ang="0">
                  <a:pos x="T0" y="T1"/>
                </a:cxn>
                <a:cxn ang="0">
                  <a:pos x="T2" y="T3"/>
                </a:cxn>
                <a:cxn ang="0">
                  <a:pos x="T4" y="T5"/>
                </a:cxn>
                <a:cxn ang="0">
                  <a:pos x="T6" y="T7"/>
                </a:cxn>
                <a:cxn ang="0">
                  <a:pos x="T8" y="T9"/>
                </a:cxn>
              </a:cxnLst>
              <a:rect l="0" t="0" r="r" b="b"/>
              <a:pathLst>
                <a:path w="78" h="492">
                  <a:moveTo>
                    <a:pt x="40" y="7"/>
                  </a:moveTo>
                  <a:cubicBezTo>
                    <a:pt x="41" y="2"/>
                    <a:pt x="33" y="0"/>
                    <a:pt x="32" y="5"/>
                  </a:cubicBezTo>
                  <a:cubicBezTo>
                    <a:pt x="0" y="165"/>
                    <a:pt x="70" y="324"/>
                    <a:pt x="45" y="483"/>
                  </a:cubicBezTo>
                  <a:cubicBezTo>
                    <a:pt x="44" y="489"/>
                    <a:pt x="53" y="492"/>
                    <a:pt x="54" y="487"/>
                  </a:cubicBezTo>
                  <a:cubicBezTo>
                    <a:pt x="78" y="327"/>
                    <a:pt x="8" y="167"/>
                    <a:pt x="4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2" name="Freeform 604">
              <a:extLst>
                <a:ext uri="{FF2B5EF4-FFF2-40B4-BE49-F238E27FC236}">
                  <a16:creationId xmlns:a16="http://schemas.microsoft.com/office/drawing/2014/main" id="{B60C41CD-0016-1144-FB5B-D6C72884490D}"/>
                </a:ext>
              </a:extLst>
            </p:cNvPr>
            <p:cNvSpPr>
              <a:spLocks/>
            </p:cNvSpPr>
            <p:nvPr/>
          </p:nvSpPr>
          <p:spPr bwMode="auto">
            <a:xfrm>
              <a:off x="4818063" y="2103438"/>
              <a:ext cx="179388" cy="279400"/>
            </a:xfrm>
            <a:custGeom>
              <a:avLst/>
              <a:gdLst>
                <a:gd name="T0" fmla="*/ 110 w 127"/>
                <a:gd name="T1" fmla="*/ 197 h 197"/>
                <a:gd name="T2" fmla="*/ 18 w 127"/>
                <a:gd name="T3" fmla="*/ 197 h 197"/>
                <a:gd name="T4" fmla="*/ 0 w 127"/>
                <a:gd name="T5" fmla="*/ 180 h 197"/>
                <a:gd name="T6" fmla="*/ 0 w 127"/>
                <a:gd name="T7" fmla="*/ 18 h 197"/>
                <a:gd name="T8" fmla="*/ 18 w 127"/>
                <a:gd name="T9" fmla="*/ 0 h 197"/>
                <a:gd name="T10" fmla="*/ 110 w 127"/>
                <a:gd name="T11" fmla="*/ 0 h 197"/>
                <a:gd name="T12" fmla="*/ 127 w 127"/>
                <a:gd name="T13" fmla="*/ 18 h 197"/>
                <a:gd name="T14" fmla="*/ 127 w 127"/>
                <a:gd name="T15" fmla="*/ 180 h 197"/>
                <a:gd name="T16" fmla="*/ 110 w 127"/>
                <a:gd name="T17"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197">
                  <a:moveTo>
                    <a:pt x="110" y="197"/>
                  </a:moveTo>
                  <a:cubicBezTo>
                    <a:pt x="18" y="197"/>
                    <a:pt x="18" y="197"/>
                    <a:pt x="18" y="197"/>
                  </a:cubicBezTo>
                  <a:cubicBezTo>
                    <a:pt x="9" y="197"/>
                    <a:pt x="0" y="190"/>
                    <a:pt x="0" y="180"/>
                  </a:cubicBezTo>
                  <a:cubicBezTo>
                    <a:pt x="0" y="18"/>
                    <a:pt x="0" y="18"/>
                    <a:pt x="0" y="18"/>
                  </a:cubicBezTo>
                  <a:cubicBezTo>
                    <a:pt x="0" y="9"/>
                    <a:pt x="9" y="0"/>
                    <a:pt x="18" y="0"/>
                  </a:cubicBezTo>
                  <a:cubicBezTo>
                    <a:pt x="110" y="0"/>
                    <a:pt x="110" y="0"/>
                    <a:pt x="110" y="0"/>
                  </a:cubicBezTo>
                  <a:cubicBezTo>
                    <a:pt x="119" y="0"/>
                    <a:pt x="127" y="9"/>
                    <a:pt x="127" y="18"/>
                  </a:cubicBezTo>
                  <a:cubicBezTo>
                    <a:pt x="127" y="180"/>
                    <a:pt x="127" y="180"/>
                    <a:pt x="127" y="180"/>
                  </a:cubicBezTo>
                  <a:cubicBezTo>
                    <a:pt x="127" y="190"/>
                    <a:pt x="119" y="197"/>
                    <a:pt x="110" y="19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3" name="Freeform 605">
              <a:extLst>
                <a:ext uri="{FF2B5EF4-FFF2-40B4-BE49-F238E27FC236}">
                  <a16:creationId xmlns:a16="http://schemas.microsoft.com/office/drawing/2014/main" id="{DC01C6D6-FEF2-87CA-DE3E-C5CD7F9AD5A4}"/>
                </a:ext>
              </a:extLst>
            </p:cNvPr>
            <p:cNvSpPr>
              <a:spLocks/>
            </p:cNvSpPr>
            <p:nvPr/>
          </p:nvSpPr>
          <p:spPr bwMode="auto">
            <a:xfrm>
              <a:off x="4859338" y="2365375"/>
              <a:ext cx="38100" cy="49213"/>
            </a:xfrm>
            <a:custGeom>
              <a:avLst/>
              <a:gdLst>
                <a:gd name="T0" fmla="*/ 23 w 27"/>
                <a:gd name="T1" fmla="*/ 3 h 35"/>
                <a:gd name="T2" fmla="*/ 20 w 27"/>
                <a:gd name="T3" fmla="*/ 0 h 35"/>
                <a:gd name="T4" fmla="*/ 5 w 27"/>
                <a:gd name="T5" fmla="*/ 1 h 35"/>
                <a:gd name="T6" fmla="*/ 2 w 27"/>
                <a:gd name="T7" fmla="*/ 2 h 35"/>
                <a:gd name="T8" fmla="*/ 0 w 27"/>
                <a:gd name="T9" fmla="*/ 4 h 35"/>
                <a:gd name="T10" fmla="*/ 0 w 27"/>
                <a:gd name="T11" fmla="*/ 18 h 35"/>
                <a:gd name="T12" fmla="*/ 1 w 27"/>
                <a:gd name="T13" fmla="*/ 28 h 35"/>
                <a:gd name="T14" fmla="*/ 15 w 27"/>
                <a:gd name="T15" fmla="*/ 35 h 35"/>
                <a:gd name="T16" fmla="*/ 26 w 27"/>
                <a:gd name="T17" fmla="*/ 26 h 35"/>
                <a:gd name="T18" fmla="*/ 23 w 27"/>
                <a:gd name="T19"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5">
                  <a:moveTo>
                    <a:pt x="23" y="3"/>
                  </a:moveTo>
                  <a:cubicBezTo>
                    <a:pt x="23" y="1"/>
                    <a:pt x="22" y="0"/>
                    <a:pt x="20" y="0"/>
                  </a:cubicBezTo>
                  <a:cubicBezTo>
                    <a:pt x="16" y="1"/>
                    <a:pt x="11" y="3"/>
                    <a:pt x="5" y="1"/>
                  </a:cubicBezTo>
                  <a:cubicBezTo>
                    <a:pt x="4" y="1"/>
                    <a:pt x="3" y="1"/>
                    <a:pt x="2" y="2"/>
                  </a:cubicBezTo>
                  <a:cubicBezTo>
                    <a:pt x="1" y="2"/>
                    <a:pt x="0" y="2"/>
                    <a:pt x="0" y="4"/>
                  </a:cubicBezTo>
                  <a:cubicBezTo>
                    <a:pt x="0" y="8"/>
                    <a:pt x="0" y="13"/>
                    <a:pt x="0" y="18"/>
                  </a:cubicBezTo>
                  <a:cubicBezTo>
                    <a:pt x="0" y="21"/>
                    <a:pt x="0" y="25"/>
                    <a:pt x="1" y="28"/>
                  </a:cubicBezTo>
                  <a:cubicBezTo>
                    <a:pt x="3" y="34"/>
                    <a:pt x="10" y="35"/>
                    <a:pt x="15" y="35"/>
                  </a:cubicBezTo>
                  <a:cubicBezTo>
                    <a:pt x="22" y="35"/>
                    <a:pt x="24" y="34"/>
                    <a:pt x="26" y="26"/>
                  </a:cubicBezTo>
                  <a:cubicBezTo>
                    <a:pt x="27" y="18"/>
                    <a:pt x="23" y="10"/>
                    <a:pt x="2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4" name="Freeform 606">
              <a:extLst>
                <a:ext uri="{FF2B5EF4-FFF2-40B4-BE49-F238E27FC236}">
                  <a16:creationId xmlns:a16="http://schemas.microsoft.com/office/drawing/2014/main" id="{4FCDDFE7-6599-0BFA-8E19-67766A4AA134}"/>
                </a:ext>
              </a:extLst>
            </p:cNvPr>
            <p:cNvSpPr>
              <a:spLocks/>
            </p:cNvSpPr>
            <p:nvPr/>
          </p:nvSpPr>
          <p:spPr bwMode="auto">
            <a:xfrm>
              <a:off x="4922838" y="2365375"/>
              <a:ext cx="38100" cy="49213"/>
            </a:xfrm>
            <a:custGeom>
              <a:avLst/>
              <a:gdLst>
                <a:gd name="T0" fmla="*/ 24 w 27"/>
                <a:gd name="T1" fmla="*/ 3 h 35"/>
                <a:gd name="T2" fmla="*/ 21 w 27"/>
                <a:gd name="T3" fmla="*/ 0 h 35"/>
                <a:gd name="T4" fmla="*/ 6 w 27"/>
                <a:gd name="T5" fmla="*/ 1 h 35"/>
                <a:gd name="T6" fmla="*/ 3 w 27"/>
                <a:gd name="T7" fmla="*/ 2 h 35"/>
                <a:gd name="T8" fmla="*/ 0 w 27"/>
                <a:gd name="T9" fmla="*/ 4 h 35"/>
                <a:gd name="T10" fmla="*/ 1 w 27"/>
                <a:gd name="T11" fmla="*/ 18 h 35"/>
                <a:gd name="T12" fmla="*/ 2 w 27"/>
                <a:gd name="T13" fmla="*/ 28 h 35"/>
                <a:gd name="T14" fmla="*/ 16 w 27"/>
                <a:gd name="T15" fmla="*/ 35 h 35"/>
                <a:gd name="T16" fmla="*/ 26 w 27"/>
                <a:gd name="T17" fmla="*/ 26 h 35"/>
                <a:gd name="T18" fmla="*/ 24 w 27"/>
                <a:gd name="T19"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5">
                  <a:moveTo>
                    <a:pt x="24" y="3"/>
                  </a:moveTo>
                  <a:cubicBezTo>
                    <a:pt x="24" y="1"/>
                    <a:pt x="22" y="0"/>
                    <a:pt x="21" y="0"/>
                  </a:cubicBezTo>
                  <a:cubicBezTo>
                    <a:pt x="16" y="1"/>
                    <a:pt x="10" y="3"/>
                    <a:pt x="6" y="1"/>
                  </a:cubicBezTo>
                  <a:cubicBezTo>
                    <a:pt x="5" y="1"/>
                    <a:pt x="3" y="1"/>
                    <a:pt x="3" y="2"/>
                  </a:cubicBezTo>
                  <a:cubicBezTo>
                    <a:pt x="2" y="2"/>
                    <a:pt x="0" y="2"/>
                    <a:pt x="0" y="4"/>
                  </a:cubicBezTo>
                  <a:cubicBezTo>
                    <a:pt x="1" y="8"/>
                    <a:pt x="1" y="13"/>
                    <a:pt x="1" y="18"/>
                  </a:cubicBezTo>
                  <a:cubicBezTo>
                    <a:pt x="1" y="21"/>
                    <a:pt x="1" y="25"/>
                    <a:pt x="2" y="28"/>
                  </a:cubicBezTo>
                  <a:cubicBezTo>
                    <a:pt x="4" y="34"/>
                    <a:pt x="10" y="35"/>
                    <a:pt x="16" y="35"/>
                  </a:cubicBezTo>
                  <a:cubicBezTo>
                    <a:pt x="22" y="35"/>
                    <a:pt x="25" y="34"/>
                    <a:pt x="26" y="26"/>
                  </a:cubicBezTo>
                  <a:cubicBezTo>
                    <a:pt x="27" y="18"/>
                    <a:pt x="24" y="10"/>
                    <a:pt x="2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5" name="Freeform 607">
              <a:extLst>
                <a:ext uri="{FF2B5EF4-FFF2-40B4-BE49-F238E27FC236}">
                  <a16:creationId xmlns:a16="http://schemas.microsoft.com/office/drawing/2014/main" id="{2021D0E9-F213-6E69-C77D-68A3F986BA1C}"/>
                </a:ext>
              </a:extLst>
            </p:cNvPr>
            <p:cNvSpPr>
              <a:spLocks/>
            </p:cNvSpPr>
            <p:nvPr/>
          </p:nvSpPr>
          <p:spPr bwMode="auto">
            <a:xfrm>
              <a:off x="4833938" y="2243138"/>
              <a:ext cx="146050" cy="125413"/>
            </a:xfrm>
            <a:custGeom>
              <a:avLst/>
              <a:gdLst>
                <a:gd name="T0" fmla="*/ 69 w 103"/>
                <a:gd name="T1" fmla="*/ 89 h 89"/>
                <a:gd name="T2" fmla="*/ 34 w 103"/>
                <a:gd name="T3" fmla="*/ 89 h 89"/>
                <a:gd name="T4" fmla="*/ 0 w 103"/>
                <a:gd name="T5" fmla="*/ 55 h 89"/>
                <a:gd name="T6" fmla="*/ 0 w 103"/>
                <a:gd name="T7" fmla="*/ 25 h 89"/>
                <a:gd name="T8" fmla="*/ 14 w 103"/>
                <a:gd name="T9" fmla="*/ 10 h 89"/>
                <a:gd name="T10" fmla="*/ 51 w 103"/>
                <a:gd name="T11" fmla="*/ 10 h 89"/>
                <a:gd name="T12" fmla="*/ 89 w 103"/>
                <a:gd name="T13" fmla="*/ 0 h 89"/>
                <a:gd name="T14" fmla="*/ 103 w 103"/>
                <a:gd name="T15" fmla="*/ 14 h 89"/>
                <a:gd name="T16" fmla="*/ 103 w 103"/>
                <a:gd name="T17" fmla="*/ 55 h 89"/>
                <a:gd name="T18" fmla="*/ 69 w 103"/>
                <a:gd name="T1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89">
                  <a:moveTo>
                    <a:pt x="69" y="89"/>
                  </a:moveTo>
                  <a:cubicBezTo>
                    <a:pt x="34" y="89"/>
                    <a:pt x="34" y="89"/>
                    <a:pt x="34" y="89"/>
                  </a:cubicBezTo>
                  <a:cubicBezTo>
                    <a:pt x="16" y="89"/>
                    <a:pt x="0" y="74"/>
                    <a:pt x="0" y="55"/>
                  </a:cubicBezTo>
                  <a:cubicBezTo>
                    <a:pt x="0" y="25"/>
                    <a:pt x="0" y="25"/>
                    <a:pt x="0" y="25"/>
                  </a:cubicBezTo>
                  <a:cubicBezTo>
                    <a:pt x="0" y="17"/>
                    <a:pt x="6" y="10"/>
                    <a:pt x="14" y="10"/>
                  </a:cubicBezTo>
                  <a:cubicBezTo>
                    <a:pt x="14" y="10"/>
                    <a:pt x="41" y="14"/>
                    <a:pt x="51" y="10"/>
                  </a:cubicBezTo>
                  <a:cubicBezTo>
                    <a:pt x="65" y="6"/>
                    <a:pt x="89" y="0"/>
                    <a:pt x="89" y="0"/>
                  </a:cubicBezTo>
                  <a:cubicBezTo>
                    <a:pt x="97" y="0"/>
                    <a:pt x="103" y="5"/>
                    <a:pt x="103" y="14"/>
                  </a:cubicBezTo>
                  <a:cubicBezTo>
                    <a:pt x="103" y="55"/>
                    <a:pt x="103" y="55"/>
                    <a:pt x="103" y="55"/>
                  </a:cubicBezTo>
                  <a:cubicBezTo>
                    <a:pt x="103" y="74"/>
                    <a:pt x="88" y="89"/>
                    <a:pt x="69" y="89"/>
                  </a:cubicBezTo>
                  <a:close/>
                </a:path>
              </a:pathLst>
            </a:custGeom>
            <a:solidFill>
              <a:srgbClr val="EAF1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6" name="Freeform 608">
              <a:extLst>
                <a:ext uri="{FF2B5EF4-FFF2-40B4-BE49-F238E27FC236}">
                  <a16:creationId xmlns:a16="http://schemas.microsoft.com/office/drawing/2014/main" id="{3D623EED-26D9-FE4A-CC2A-0327558B6A39}"/>
                </a:ext>
              </a:extLst>
            </p:cNvPr>
            <p:cNvSpPr>
              <a:spLocks/>
            </p:cNvSpPr>
            <p:nvPr/>
          </p:nvSpPr>
          <p:spPr bwMode="auto">
            <a:xfrm>
              <a:off x="4264026" y="3549650"/>
              <a:ext cx="176213" cy="573088"/>
            </a:xfrm>
            <a:custGeom>
              <a:avLst/>
              <a:gdLst>
                <a:gd name="T0" fmla="*/ 93 w 124"/>
                <a:gd name="T1" fmla="*/ 0 h 404"/>
                <a:gd name="T2" fmla="*/ 29 w 124"/>
                <a:gd name="T3" fmla="*/ 271 h 404"/>
                <a:gd name="T4" fmla="*/ 0 w 124"/>
                <a:gd name="T5" fmla="*/ 401 h 404"/>
                <a:gd name="T6" fmla="*/ 2 w 124"/>
                <a:gd name="T7" fmla="*/ 403 h 404"/>
                <a:gd name="T8" fmla="*/ 16 w 124"/>
                <a:gd name="T9" fmla="*/ 404 h 404"/>
                <a:gd name="T10" fmla="*/ 18 w 124"/>
                <a:gd name="T11" fmla="*/ 403 h 404"/>
                <a:gd name="T12" fmla="*/ 106 w 124"/>
                <a:gd name="T13" fmla="*/ 42 h 404"/>
                <a:gd name="T14" fmla="*/ 124 w 124"/>
                <a:gd name="T15" fmla="*/ 17 h 404"/>
                <a:gd name="T16" fmla="*/ 93 w 124"/>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404">
                  <a:moveTo>
                    <a:pt x="93" y="0"/>
                  </a:moveTo>
                  <a:cubicBezTo>
                    <a:pt x="74" y="77"/>
                    <a:pt x="42" y="212"/>
                    <a:pt x="29" y="271"/>
                  </a:cubicBezTo>
                  <a:cubicBezTo>
                    <a:pt x="19" y="314"/>
                    <a:pt x="10" y="358"/>
                    <a:pt x="0" y="401"/>
                  </a:cubicBezTo>
                  <a:cubicBezTo>
                    <a:pt x="0" y="402"/>
                    <a:pt x="1" y="403"/>
                    <a:pt x="2" y="403"/>
                  </a:cubicBezTo>
                  <a:cubicBezTo>
                    <a:pt x="8" y="403"/>
                    <a:pt x="12" y="404"/>
                    <a:pt x="16" y="404"/>
                  </a:cubicBezTo>
                  <a:cubicBezTo>
                    <a:pt x="17" y="404"/>
                    <a:pt x="18" y="404"/>
                    <a:pt x="18" y="403"/>
                  </a:cubicBezTo>
                  <a:cubicBezTo>
                    <a:pt x="31" y="348"/>
                    <a:pt x="74" y="172"/>
                    <a:pt x="106" y="42"/>
                  </a:cubicBezTo>
                  <a:cubicBezTo>
                    <a:pt x="108" y="31"/>
                    <a:pt x="116" y="22"/>
                    <a:pt x="124" y="17"/>
                  </a:cubicBezTo>
                  <a:cubicBezTo>
                    <a:pt x="113" y="14"/>
                    <a:pt x="103" y="9"/>
                    <a:pt x="93" y="0"/>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7" name="Freeform 609">
              <a:extLst>
                <a:ext uri="{FF2B5EF4-FFF2-40B4-BE49-F238E27FC236}">
                  <a16:creationId xmlns:a16="http://schemas.microsoft.com/office/drawing/2014/main" id="{A9E193CF-943D-0C82-6EBE-15C364E25935}"/>
                </a:ext>
              </a:extLst>
            </p:cNvPr>
            <p:cNvSpPr>
              <a:spLocks/>
            </p:cNvSpPr>
            <p:nvPr/>
          </p:nvSpPr>
          <p:spPr bwMode="auto">
            <a:xfrm>
              <a:off x="4814888" y="2689225"/>
              <a:ext cx="257175" cy="111125"/>
            </a:xfrm>
            <a:custGeom>
              <a:avLst/>
              <a:gdLst>
                <a:gd name="T0" fmla="*/ 175 w 181"/>
                <a:gd name="T1" fmla="*/ 4 h 78"/>
                <a:gd name="T2" fmla="*/ 172 w 181"/>
                <a:gd name="T3" fmla="*/ 0 h 78"/>
                <a:gd name="T4" fmla="*/ 53 w 181"/>
                <a:gd name="T5" fmla="*/ 14 h 78"/>
                <a:gd name="T6" fmla="*/ 16 w 181"/>
                <a:gd name="T7" fmla="*/ 27 h 78"/>
                <a:gd name="T8" fmla="*/ 0 w 181"/>
                <a:gd name="T9" fmla="*/ 72 h 78"/>
                <a:gd name="T10" fmla="*/ 8 w 181"/>
                <a:gd name="T11" fmla="*/ 74 h 78"/>
                <a:gd name="T12" fmla="*/ 12 w 181"/>
                <a:gd name="T13" fmla="*/ 57 h 78"/>
                <a:gd name="T14" fmla="*/ 14 w 181"/>
                <a:gd name="T15" fmla="*/ 57 h 78"/>
                <a:gd name="T16" fmla="*/ 130 w 181"/>
                <a:gd name="T17" fmla="*/ 35 h 78"/>
                <a:gd name="T18" fmla="*/ 157 w 181"/>
                <a:gd name="T19" fmla="*/ 29 h 78"/>
                <a:gd name="T20" fmla="*/ 174 w 181"/>
                <a:gd name="T21" fmla="*/ 25 h 78"/>
                <a:gd name="T22" fmla="*/ 175 w 181"/>
                <a:gd name="T23"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 h="78">
                  <a:moveTo>
                    <a:pt x="175" y="4"/>
                  </a:moveTo>
                  <a:cubicBezTo>
                    <a:pt x="176" y="2"/>
                    <a:pt x="175" y="0"/>
                    <a:pt x="172" y="0"/>
                  </a:cubicBezTo>
                  <a:cubicBezTo>
                    <a:pt x="132" y="1"/>
                    <a:pt x="93" y="5"/>
                    <a:pt x="53" y="14"/>
                  </a:cubicBezTo>
                  <a:cubicBezTo>
                    <a:pt x="41" y="17"/>
                    <a:pt x="25" y="17"/>
                    <a:pt x="16" y="27"/>
                  </a:cubicBezTo>
                  <a:cubicBezTo>
                    <a:pt x="7" y="39"/>
                    <a:pt x="3" y="58"/>
                    <a:pt x="0" y="72"/>
                  </a:cubicBezTo>
                  <a:cubicBezTo>
                    <a:pt x="0" y="76"/>
                    <a:pt x="7" y="78"/>
                    <a:pt x="8" y="74"/>
                  </a:cubicBezTo>
                  <a:cubicBezTo>
                    <a:pt x="9" y="69"/>
                    <a:pt x="10" y="62"/>
                    <a:pt x="12" y="57"/>
                  </a:cubicBezTo>
                  <a:cubicBezTo>
                    <a:pt x="12" y="57"/>
                    <a:pt x="13" y="57"/>
                    <a:pt x="14" y="57"/>
                  </a:cubicBezTo>
                  <a:cubicBezTo>
                    <a:pt x="52" y="50"/>
                    <a:pt x="90" y="42"/>
                    <a:pt x="130" y="35"/>
                  </a:cubicBezTo>
                  <a:cubicBezTo>
                    <a:pt x="157" y="29"/>
                    <a:pt x="157" y="29"/>
                    <a:pt x="157" y="29"/>
                  </a:cubicBezTo>
                  <a:cubicBezTo>
                    <a:pt x="162" y="28"/>
                    <a:pt x="170" y="28"/>
                    <a:pt x="174" y="25"/>
                  </a:cubicBezTo>
                  <a:cubicBezTo>
                    <a:pt x="181" y="19"/>
                    <a:pt x="174" y="11"/>
                    <a:pt x="175" y="4"/>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8" name="Freeform 610">
              <a:extLst>
                <a:ext uri="{FF2B5EF4-FFF2-40B4-BE49-F238E27FC236}">
                  <a16:creationId xmlns:a16="http://schemas.microsoft.com/office/drawing/2014/main" id="{DDDB76B4-B2A0-2C7C-5670-E5ED0C7613A7}"/>
                </a:ext>
              </a:extLst>
            </p:cNvPr>
            <p:cNvSpPr>
              <a:spLocks/>
            </p:cNvSpPr>
            <p:nvPr/>
          </p:nvSpPr>
          <p:spPr bwMode="auto">
            <a:xfrm>
              <a:off x="3663951" y="3994150"/>
              <a:ext cx="492125" cy="200025"/>
            </a:xfrm>
            <a:custGeom>
              <a:avLst/>
              <a:gdLst>
                <a:gd name="T0" fmla="*/ 344 w 346"/>
                <a:gd name="T1" fmla="*/ 103 h 141"/>
                <a:gd name="T2" fmla="*/ 169 w 346"/>
                <a:gd name="T3" fmla="*/ 13 h 141"/>
                <a:gd name="T4" fmla="*/ 145 w 346"/>
                <a:gd name="T5" fmla="*/ 0 h 141"/>
                <a:gd name="T6" fmla="*/ 58 w 346"/>
                <a:gd name="T7" fmla="*/ 9 h 141"/>
                <a:gd name="T8" fmla="*/ 34 w 346"/>
                <a:gd name="T9" fmla="*/ 12 h 141"/>
                <a:gd name="T10" fmla="*/ 11 w 346"/>
                <a:gd name="T11" fmla="*/ 17 h 141"/>
                <a:gd name="T12" fmla="*/ 18 w 346"/>
                <a:gd name="T13" fmla="*/ 35 h 141"/>
                <a:gd name="T14" fmla="*/ 63 w 346"/>
                <a:gd name="T15" fmla="*/ 66 h 141"/>
                <a:gd name="T16" fmla="*/ 150 w 346"/>
                <a:gd name="T17" fmla="*/ 110 h 141"/>
                <a:gd name="T18" fmla="*/ 194 w 346"/>
                <a:gd name="T19" fmla="*/ 136 h 141"/>
                <a:gd name="T20" fmla="*/ 241 w 346"/>
                <a:gd name="T21" fmla="*/ 131 h 141"/>
                <a:gd name="T22" fmla="*/ 301 w 346"/>
                <a:gd name="T23" fmla="*/ 118 h 141"/>
                <a:gd name="T24" fmla="*/ 333 w 346"/>
                <a:gd name="T25" fmla="*/ 112 h 141"/>
                <a:gd name="T26" fmla="*/ 345 w 346"/>
                <a:gd name="T27" fmla="*/ 105 h 141"/>
                <a:gd name="T28" fmla="*/ 344 w 346"/>
                <a:gd name="T29" fmla="*/ 10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6" h="141">
                  <a:moveTo>
                    <a:pt x="344" y="103"/>
                  </a:moveTo>
                  <a:cubicBezTo>
                    <a:pt x="335" y="101"/>
                    <a:pt x="222" y="43"/>
                    <a:pt x="169" y="13"/>
                  </a:cubicBezTo>
                  <a:cubicBezTo>
                    <a:pt x="160" y="9"/>
                    <a:pt x="153" y="4"/>
                    <a:pt x="145" y="0"/>
                  </a:cubicBezTo>
                  <a:cubicBezTo>
                    <a:pt x="145" y="0"/>
                    <a:pt x="78" y="7"/>
                    <a:pt x="58" y="9"/>
                  </a:cubicBezTo>
                  <a:cubicBezTo>
                    <a:pt x="50" y="10"/>
                    <a:pt x="43" y="11"/>
                    <a:pt x="34" y="12"/>
                  </a:cubicBezTo>
                  <a:cubicBezTo>
                    <a:pt x="27" y="14"/>
                    <a:pt x="16" y="13"/>
                    <a:pt x="11" y="17"/>
                  </a:cubicBezTo>
                  <a:cubicBezTo>
                    <a:pt x="0" y="22"/>
                    <a:pt x="13" y="31"/>
                    <a:pt x="18" y="35"/>
                  </a:cubicBezTo>
                  <a:cubicBezTo>
                    <a:pt x="32" y="46"/>
                    <a:pt x="48" y="55"/>
                    <a:pt x="63" y="66"/>
                  </a:cubicBezTo>
                  <a:cubicBezTo>
                    <a:pt x="94" y="85"/>
                    <a:pt x="117" y="92"/>
                    <a:pt x="150" y="110"/>
                  </a:cubicBezTo>
                  <a:cubicBezTo>
                    <a:pt x="163" y="119"/>
                    <a:pt x="178" y="130"/>
                    <a:pt x="194" y="136"/>
                  </a:cubicBezTo>
                  <a:cubicBezTo>
                    <a:pt x="209" y="141"/>
                    <a:pt x="226" y="134"/>
                    <a:pt x="241" y="131"/>
                  </a:cubicBezTo>
                  <a:cubicBezTo>
                    <a:pt x="261" y="126"/>
                    <a:pt x="281" y="122"/>
                    <a:pt x="301" y="118"/>
                  </a:cubicBezTo>
                  <a:cubicBezTo>
                    <a:pt x="312" y="116"/>
                    <a:pt x="322" y="114"/>
                    <a:pt x="333" y="112"/>
                  </a:cubicBezTo>
                  <a:cubicBezTo>
                    <a:pt x="338" y="110"/>
                    <a:pt x="343" y="109"/>
                    <a:pt x="345" y="105"/>
                  </a:cubicBezTo>
                  <a:cubicBezTo>
                    <a:pt x="346" y="104"/>
                    <a:pt x="345" y="103"/>
                    <a:pt x="344" y="103"/>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9" name="Freeform 611">
              <a:extLst>
                <a:ext uri="{FF2B5EF4-FFF2-40B4-BE49-F238E27FC236}">
                  <a16:creationId xmlns:a16="http://schemas.microsoft.com/office/drawing/2014/main" id="{BDAB4C7A-1251-96A7-211B-38C190585479}"/>
                </a:ext>
              </a:extLst>
            </p:cNvPr>
            <p:cNvSpPr>
              <a:spLocks/>
            </p:cNvSpPr>
            <p:nvPr/>
          </p:nvSpPr>
          <p:spPr bwMode="auto">
            <a:xfrm>
              <a:off x="3779838" y="3411538"/>
              <a:ext cx="917575" cy="646113"/>
            </a:xfrm>
            <a:custGeom>
              <a:avLst/>
              <a:gdLst>
                <a:gd name="T0" fmla="*/ 644 w 646"/>
                <a:gd name="T1" fmla="*/ 52 h 455"/>
                <a:gd name="T2" fmla="*/ 634 w 646"/>
                <a:gd name="T3" fmla="*/ 4 h 455"/>
                <a:gd name="T4" fmla="*/ 632 w 646"/>
                <a:gd name="T5" fmla="*/ 3 h 455"/>
                <a:gd name="T6" fmla="*/ 148 w 646"/>
                <a:gd name="T7" fmla="*/ 1 h 455"/>
                <a:gd name="T8" fmla="*/ 96 w 646"/>
                <a:gd name="T9" fmla="*/ 41 h 455"/>
                <a:gd name="T10" fmla="*/ 28 w 646"/>
                <a:gd name="T11" fmla="*/ 321 h 455"/>
                <a:gd name="T12" fmla="*/ 1 w 646"/>
                <a:gd name="T13" fmla="*/ 452 h 455"/>
                <a:gd name="T14" fmla="*/ 2 w 646"/>
                <a:gd name="T15" fmla="*/ 454 h 455"/>
                <a:gd name="T16" fmla="*/ 17 w 646"/>
                <a:gd name="T17" fmla="*/ 455 h 455"/>
                <a:gd name="T18" fmla="*/ 18 w 646"/>
                <a:gd name="T19" fmla="*/ 454 h 455"/>
                <a:gd name="T20" fmla="*/ 106 w 646"/>
                <a:gd name="T21" fmla="*/ 92 h 455"/>
                <a:gd name="T22" fmla="*/ 145 w 646"/>
                <a:gd name="T23" fmla="*/ 61 h 455"/>
                <a:gd name="T24" fmla="*/ 274 w 646"/>
                <a:gd name="T25" fmla="*/ 62 h 455"/>
                <a:gd name="T26" fmla="*/ 510 w 646"/>
                <a:gd name="T27" fmla="*/ 59 h 455"/>
                <a:gd name="T28" fmla="*/ 643 w 646"/>
                <a:gd name="T29" fmla="*/ 54 h 455"/>
                <a:gd name="T30" fmla="*/ 644 w 646"/>
                <a:gd name="T31" fmla="*/ 5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6" h="455">
                  <a:moveTo>
                    <a:pt x="644" y="52"/>
                  </a:moveTo>
                  <a:cubicBezTo>
                    <a:pt x="641" y="36"/>
                    <a:pt x="637" y="20"/>
                    <a:pt x="634" y="4"/>
                  </a:cubicBezTo>
                  <a:cubicBezTo>
                    <a:pt x="634" y="4"/>
                    <a:pt x="633" y="3"/>
                    <a:pt x="632" y="3"/>
                  </a:cubicBezTo>
                  <a:cubicBezTo>
                    <a:pt x="578" y="0"/>
                    <a:pt x="263" y="1"/>
                    <a:pt x="148" y="1"/>
                  </a:cubicBezTo>
                  <a:cubicBezTo>
                    <a:pt x="124" y="1"/>
                    <a:pt x="101" y="18"/>
                    <a:pt x="96" y="41"/>
                  </a:cubicBezTo>
                  <a:cubicBezTo>
                    <a:pt x="77" y="115"/>
                    <a:pt x="42" y="261"/>
                    <a:pt x="28" y="321"/>
                  </a:cubicBezTo>
                  <a:cubicBezTo>
                    <a:pt x="19" y="365"/>
                    <a:pt x="9" y="408"/>
                    <a:pt x="1" y="452"/>
                  </a:cubicBezTo>
                  <a:cubicBezTo>
                    <a:pt x="0" y="453"/>
                    <a:pt x="1" y="454"/>
                    <a:pt x="2" y="454"/>
                  </a:cubicBezTo>
                  <a:cubicBezTo>
                    <a:pt x="7" y="454"/>
                    <a:pt x="11" y="455"/>
                    <a:pt x="17" y="455"/>
                  </a:cubicBezTo>
                  <a:cubicBezTo>
                    <a:pt x="18" y="455"/>
                    <a:pt x="18" y="454"/>
                    <a:pt x="18" y="454"/>
                  </a:cubicBezTo>
                  <a:cubicBezTo>
                    <a:pt x="32" y="397"/>
                    <a:pt x="75" y="222"/>
                    <a:pt x="106" y="92"/>
                  </a:cubicBezTo>
                  <a:cubicBezTo>
                    <a:pt x="110" y="74"/>
                    <a:pt x="126" y="61"/>
                    <a:pt x="145" y="61"/>
                  </a:cubicBezTo>
                  <a:cubicBezTo>
                    <a:pt x="184" y="62"/>
                    <a:pt x="249" y="63"/>
                    <a:pt x="274" y="62"/>
                  </a:cubicBezTo>
                  <a:cubicBezTo>
                    <a:pt x="353" y="62"/>
                    <a:pt x="431" y="61"/>
                    <a:pt x="510" y="59"/>
                  </a:cubicBezTo>
                  <a:cubicBezTo>
                    <a:pt x="554" y="58"/>
                    <a:pt x="599" y="56"/>
                    <a:pt x="643" y="54"/>
                  </a:cubicBezTo>
                  <a:cubicBezTo>
                    <a:pt x="644" y="54"/>
                    <a:pt x="646" y="53"/>
                    <a:pt x="644" y="52"/>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0" name="Freeform 612">
              <a:extLst>
                <a:ext uri="{FF2B5EF4-FFF2-40B4-BE49-F238E27FC236}">
                  <a16:creationId xmlns:a16="http://schemas.microsoft.com/office/drawing/2014/main" id="{E08BB923-7E61-22C7-29A7-773160CC0855}"/>
                </a:ext>
              </a:extLst>
            </p:cNvPr>
            <p:cNvSpPr>
              <a:spLocks/>
            </p:cNvSpPr>
            <p:nvPr/>
          </p:nvSpPr>
          <p:spPr bwMode="auto">
            <a:xfrm>
              <a:off x="4576763" y="2697163"/>
              <a:ext cx="423863" cy="890588"/>
            </a:xfrm>
            <a:custGeom>
              <a:avLst/>
              <a:gdLst>
                <a:gd name="T0" fmla="*/ 297 w 298"/>
                <a:gd name="T1" fmla="*/ 111 h 628"/>
                <a:gd name="T2" fmla="*/ 297 w 298"/>
                <a:gd name="T3" fmla="*/ 111 h 628"/>
                <a:gd name="T4" fmla="*/ 268 w 298"/>
                <a:gd name="T5" fmla="*/ 79 h 628"/>
                <a:gd name="T6" fmla="*/ 221 w 298"/>
                <a:gd name="T7" fmla="*/ 45 h 628"/>
                <a:gd name="T8" fmla="*/ 166 w 298"/>
                <a:gd name="T9" fmla="*/ 1 h 628"/>
                <a:gd name="T10" fmla="*/ 163 w 298"/>
                <a:gd name="T11" fmla="*/ 3 h 628"/>
                <a:gd name="T12" fmla="*/ 84 w 298"/>
                <a:gd name="T13" fmla="*/ 290 h 628"/>
                <a:gd name="T14" fmla="*/ 38 w 298"/>
                <a:gd name="T15" fmla="*/ 431 h 628"/>
                <a:gd name="T16" fmla="*/ 17 w 298"/>
                <a:gd name="T17" fmla="*/ 504 h 628"/>
                <a:gd name="T18" fmla="*/ 8 w 298"/>
                <a:gd name="T19" fmla="*/ 537 h 628"/>
                <a:gd name="T20" fmla="*/ 0 w 298"/>
                <a:gd name="T21" fmla="*/ 571 h 628"/>
                <a:gd name="T22" fmla="*/ 15 w 298"/>
                <a:gd name="T23" fmla="*/ 582 h 628"/>
                <a:gd name="T24" fmla="*/ 54 w 298"/>
                <a:gd name="T25" fmla="*/ 588 h 628"/>
                <a:gd name="T26" fmla="*/ 124 w 298"/>
                <a:gd name="T27" fmla="*/ 594 h 628"/>
                <a:gd name="T28" fmla="*/ 117 w 298"/>
                <a:gd name="T29" fmla="*/ 625 h 628"/>
                <a:gd name="T30" fmla="*/ 120 w 298"/>
                <a:gd name="T31" fmla="*/ 627 h 628"/>
                <a:gd name="T32" fmla="*/ 167 w 298"/>
                <a:gd name="T33" fmla="*/ 628 h 628"/>
                <a:gd name="T34" fmla="*/ 169 w 298"/>
                <a:gd name="T35" fmla="*/ 626 h 628"/>
                <a:gd name="T36" fmla="*/ 298 w 298"/>
                <a:gd name="T37" fmla="*/ 114 h 628"/>
                <a:gd name="T38" fmla="*/ 297 w 298"/>
                <a:gd name="T39" fmla="*/ 111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8" h="628">
                  <a:moveTo>
                    <a:pt x="297" y="111"/>
                  </a:moveTo>
                  <a:cubicBezTo>
                    <a:pt x="297" y="111"/>
                    <a:pt x="297" y="111"/>
                    <a:pt x="297" y="111"/>
                  </a:cubicBezTo>
                  <a:cubicBezTo>
                    <a:pt x="294" y="98"/>
                    <a:pt x="277" y="86"/>
                    <a:pt x="268" y="79"/>
                  </a:cubicBezTo>
                  <a:cubicBezTo>
                    <a:pt x="253" y="66"/>
                    <a:pt x="237" y="55"/>
                    <a:pt x="221" y="45"/>
                  </a:cubicBezTo>
                  <a:cubicBezTo>
                    <a:pt x="202" y="31"/>
                    <a:pt x="184" y="16"/>
                    <a:pt x="166" y="1"/>
                  </a:cubicBezTo>
                  <a:cubicBezTo>
                    <a:pt x="164" y="0"/>
                    <a:pt x="162" y="2"/>
                    <a:pt x="163" y="3"/>
                  </a:cubicBezTo>
                  <a:cubicBezTo>
                    <a:pt x="145" y="100"/>
                    <a:pt x="113" y="196"/>
                    <a:pt x="84" y="290"/>
                  </a:cubicBezTo>
                  <a:cubicBezTo>
                    <a:pt x="68" y="336"/>
                    <a:pt x="53" y="384"/>
                    <a:pt x="38" y="431"/>
                  </a:cubicBezTo>
                  <a:cubicBezTo>
                    <a:pt x="31" y="455"/>
                    <a:pt x="23" y="479"/>
                    <a:pt x="17" y="504"/>
                  </a:cubicBezTo>
                  <a:cubicBezTo>
                    <a:pt x="14" y="514"/>
                    <a:pt x="11" y="526"/>
                    <a:pt x="8" y="537"/>
                  </a:cubicBezTo>
                  <a:cubicBezTo>
                    <a:pt x="5" y="547"/>
                    <a:pt x="1" y="560"/>
                    <a:pt x="0" y="571"/>
                  </a:cubicBezTo>
                  <a:cubicBezTo>
                    <a:pt x="0" y="580"/>
                    <a:pt x="6" y="581"/>
                    <a:pt x="15" y="582"/>
                  </a:cubicBezTo>
                  <a:cubicBezTo>
                    <a:pt x="27" y="584"/>
                    <a:pt x="41" y="587"/>
                    <a:pt x="54" y="588"/>
                  </a:cubicBezTo>
                  <a:cubicBezTo>
                    <a:pt x="77" y="591"/>
                    <a:pt x="100" y="593"/>
                    <a:pt x="124" y="594"/>
                  </a:cubicBezTo>
                  <a:cubicBezTo>
                    <a:pt x="122" y="605"/>
                    <a:pt x="120" y="614"/>
                    <a:pt x="117" y="625"/>
                  </a:cubicBezTo>
                  <a:cubicBezTo>
                    <a:pt x="117" y="626"/>
                    <a:pt x="117" y="627"/>
                    <a:pt x="120" y="627"/>
                  </a:cubicBezTo>
                  <a:cubicBezTo>
                    <a:pt x="135" y="627"/>
                    <a:pt x="151" y="627"/>
                    <a:pt x="167" y="628"/>
                  </a:cubicBezTo>
                  <a:cubicBezTo>
                    <a:pt x="168" y="628"/>
                    <a:pt x="169" y="627"/>
                    <a:pt x="169" y="626"/>
                  </a:cubicBezTo>
                  <a:cubicBezTo>
                    <a:pt x="190" y="560"/>
                    <a:pt x="291" y="153"/>
                    <a:pt x="298" y="114"/>
                  </a:cubicBezTo>
                  <a:cubicBezTo>
                    <a:pt x="298" y="112"/>
                    <a:pt x="298" y="111"/>
                    <a:pt x="297" y="111"/>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1" name="Freeform 613">
              <a:extLst>
                <a:ext uri="{FF2B5EF4-FFF2-40B4-BE49-F238E27FC236}">
                  <a16:creationId xmlns:a16="http://schemas.microsoft.com/office/drawing/2014/main" id="{6825FE59-B7F8-8755-6B60-D2A32740258A}"/>
                </a:ext>
              </a:extLst>
            </p:cNvPr>
            <p:cNvSpPr>
              <a:spLocks/>
            </p:cNvSpPr>
            <p:nvPr/>
          </p:nvSpPr>
          <p:spPr bwMode="auto">
            <a:xfrm>
              <a:off x="4706938" y="2914650"/>
              <a:ext cx="277813" cy="911225"/>
            </a:xfrm>
            <a:custGeom>
              <a:avLst/>
              <a:gdLst>
                <a:gd name="T0" fmla="*/ 186 w 196"/>
                <a:gd name="T1" fmla="*/ 13 h 642"/>
                <a:gd name="T2" fmla="*/ 188 w 196"/>
                <a:gd name="T3" fmla="*/ 6 h 642"/>
                <a:gd name="T4" fmla="*/ 181 w 196"/>
                <a:gd name="T5" fmla="*/ 4 h 642"/>
                <a:gd name="T6" fmla="*/ 179 w 196"/>
                <a:gd name="T7" fmla="*/ 11 h 642"/>
                <a:gd name="T8" fmla="*/ 177 w 196"/>
                <a:gd name="T9" fmla="*/ 16 h 642"/>
                <a:gd name="T10" fmla="*/ 0 w 196"/>
                <a:gd name="T11" fmla="*/ 632 h 642"/>
                <a:gd name="T12" fmla="*/ 2 w 196"/>
                <a:gd name="T13" fmla="*/ 636 h 642"/>
                <a:gd name="T14" fmla="*/ 28 w 196"/>
                <a:gd name="T15" fmla="*/ 642 h 642"/>
                <a:gd name="T16" fmla="*/ 32 w 196"/>
                <a:gd name="T17" fmla="*/ 640 h 642"/>
                <a:gd name="T18" fmla="*/ 195 w 196"/>
                <a:gd name="T19" fmla="*/ 13 h 642"/>
                <a:gd name="T20" fmla="*/ 186 w 196"/>
                <a:gd name="T21" fmla="*/ 13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642">
                  <a:moveTo>
                    <a:pt x="186" y="13"/>
                  </a:moveTo>
                  <a:cubicBezTo>
                    <a:pt x="187" y="10"/>
                    <a:pt x="188" y="8"/>
                    <a:pt x="188" y="6"/>
                  </a:cubicBezTo>
                  <a:cubicBezTo>
                    <a:pt x="190" y="2"/>
                    <a:pt x="183" y="0"/>
                    <a:pt x="181" y="4"/>
                  </a:cubicBezTo>
                  <a:cubicBezTo>
                    <a:pt x="180" y="6"/>
                    <a:pt x="180" y="9"/>
                    <a:pt x="179" y="11"/>
                  </a:cubicBezTo>
                  <a:cubicBezTo>
                    <a:pt x="177" y="13"/>
                    <a:pt x="177" y="15"/>
                    <a:pt x="177" y="16"/>
                  </a:cubicBezTo>
                  <a:cubicBezTo>
                    <a:pt x="104" y="223"/>
                    <a:pt x="55" y="424"/>
                    <a:pt x="0" y="632"/>
                  </a:cubicBezTo>
                  <a:cubicBezTo>
                    <a:pt x="0" y="634"/>
                    <a:pt x="0" y="636"/>
                    <a:pt x="2" y="636"/>
                  </a:cubicBezTo>
                  <a:cubicBezTo>
                    <a:pt x="11" y="638"/>
                    <a:pt x="19" y="640"/>
                    <a:pt x="28" y="642"/>
                  </a:cubicBezTo>
                  <a:cubicBezTo>
                    <a:pt x="30" y="642"/>
                    <a:pt x="32" y="642"/>
                    <a:pt x="32" y="640"/>
                  </a:cubicBezTo>
                  <a:cubicBezTo>
                    <a:pt x="93" y="429"/>
                    <a:pt x="140" y="226"/>
                    <a:pt x="195" y="13"/>
                  </a:cubicBezTo>
                  <a:cubicBezTo>
                    <a:pt x="196" y="10"/>
                    <a:pt x="186" y="13"/>
                    <a:pt x="186" y="13"/>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2" name="Freeform 614">
              <a:extLst>
                <a:ext uri="{FF2B5EF4-FFF2-40B4-BE49-F238E27FC236}">
                  <a16:creationId xmlns:a16="http://schemas.microsoft.com/office/drawing/2014/main" id="{8FF0400B-6EF3-77C2-3A24-2EC4C66ADCA6}"/>
                </a:ext>
              </a:extLst>
            </p:cNvPr>
            <p:cNvSpPr>
              <a:spLocks/>
            </p:cNvSpPr>
            <p:nvPr/>
          </p:nvSpPr>
          <p:spPr bwMode="auto">
            <a:xfrm>
              <a:off x="4033838" y="3513138"/>
              <a:ext cx="784225" cy="646113"/>
            </a:xfrm>
            <a:custGeom>
              <a:avLst/>
              <a:gdLst>
                <a:gd name="T0" fmla="*/ 552 w 553"/>
                <a:gd name="T1" fmla="*/ 56 h 455"/>
                <a:gd name="T2" fmla="*/ 542 w 553"/>
                <a:gd name="T3" fmla="*/ 8 h 455"/>
                <a:gd name="T4" fmla="*/ 540 w 553"/>
                <a:gd name="T5" fmla="*/ 7 h 455"/>
                <a:gd name="T6" fmla="*/ 148 w 553"/>
                <a:gd name="T7" fmla="*/ 0 h 455"/>
                <a:gd name="T8" fmla="*/ 95 w 553"/>
                <a:gd name="T9" fmla="*/ 41 h 455"/>
                <a:gd name="T10" fmla="*/ 29 w 553"/>
                <a:gd name="T11" fmla="*/ 321 h 455"/>
                <a:gd name="T12" fmla="*/ 1 w 553"/>
                <a:gd name="T13" fmla="*/ 451 h 455"/>
                <a:gd name="T14" fmla="*/ 2 w 553"/>
                <a:gd name="T15" fmla="*/ 453 h 455"/>
                <a:gd name="T16" fmla="*/ 17 w 553"/>
                <a:gd name="T17" fmla="*/ 455 h 455"/>
                <a:gd name="T18" fmla="*/ 18 w 553"/>
                <a:gd name="T19" fmla="*/ 453 h 455"/>
                <a:gd name="T20" fmla="*/ 106 w 553"/>
                <a:gd name="T21" fmla="*/ 91 h 455"/>
                <a:gd name="T22" fmla="*/ 144 w 553"/>
                <a:gd name="T23" fmla="*/ 61 h 455"/>
                <a:gd name="T24" fmla="*/ 275 w 553"/>
                <a:gd name="T25" fmla="*/ 62 h 455"/>
                <a:gd name="T26" fmla="*/ 551 w 553"/>
                <a:gd name="T27" fmla="*/ 58 h 455"/>
                <a:gd name="T28" fmla="*/ 552 w 553"/>
                <a:gd name="T29" fmla="*/ 5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3" h="455">
                  <a:moveTo>
                    <a:pt x="552" y="56"/>
                  </a:moveTo>
                  <a:cubicBezTo>
                    <a:pt x="549" y="40"/>
                    <a:pt x="545" y="24"/>
                    <a:pt x="542" y="8"/>
                  </a:cubicBezTo>
                  <a:cubicBezTo>
                    <a:pt x="542" y="8"/>
                    <a:pt x="541" y="7"/>
                    <a:pt x="540" y="7"/>
                  </a:cubicBezTo>
                  <a:cubicBezTo>
                    <a:pt x="486" y="4"/>
                    <a:pt x="263" y="0"/>
                    <a:pt x="148" y="0"/>
                  </a:cubicBezTo>
                  <a:cubicBezTo>
                    <a:pt x="123" y="0"/>
                    <a:pt x="102" y="17"/>
                    <a:pt x="95" y="41"/>
                  </a:cubicBezTo>
                  <a:cubicBezTo>
                    <a:pt x="77" y="115"/>
                    <a:pt x="42" y="261"/>
                    <a:pt x="29" y="321"/>
                  </a:cubicBezTo>
                  <a:cubicBezTo>
                    <a:pt x="19" y="364"/>
                    <a:pt x="9" y="407"/>
                    <a:pt x="1" y="451"/>
                  </a:cubicBezTo>
                  <a:cubicBezTo>
                    <a:pt x="0" y="452"/>
                    <a:pt x="1" y="453"/>
                    <a:pt x="2" y="453"/>
                  </a:cubicBezTo>
                  <a:cubicBezTo>
                    <a:pt x="7" y="454"/>
                    <a:pt x="12" y="455"/>
                    <a:pt x="17" y="455"/>
                  </a:cubicBezTo>
                  <a:cubicBezTo>
                    <a:pt x="17" y="455"/>
                    <a:pt x="18" y="454"/>
                    <a:pt x="18" y="453"/>
                  </a:cubicBezTo>
                  <a:cubicBezTo>
                    <a:pt x="32" y="398"/>
                    <a:pt x="74" y="223"/>
                    <a:pt x="106" y="91"/>
                  </a:cubicBezTo>
                  <a:cubicBezTo>
                    <a:pt x="110" y="74"/>
                    <a:pt x="126" y="61"/>
                    <a:pt x="144" y="61"/>
                  </a:cubicBezTo>
                  <a:cubicBezTo>
                    <a:pt x="183" y="61"/>
                    <a:pt x="249" y="62"/>
                    <a:pt x="275" y="62"/>
                  </a:cubicBezTo>
                  <a:cubicBezTo>
                    <a:pt x="353" y="62"/>
                    <a:pt x="507" y="60"/>
                    <a:pt x="551" y="58"/>
                  </a:cubicBezTo>
                  <a:cubicBezTo>
                    <a:pt x="552" y="58"/>
                    <a:pt x="553" y="57"/>
                    <a:pt x="552" y="56"/>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3" name="Freeform 615">
              <a:extLst>
                <a:ext uri="{FF2B5EF4-FFF2-40B4-BE49-F238E27FC236}">
                  <a16:creationId xmlns:a16="http://schemas.microsoft.com/office/drawing/2014/main" id="{7CDE5084-4F85-F24D-9837-7A716ECA0284}"/>
                </a:ext>
              </a:extLst>
            </p:cNvPr>
            <p:cNvSpPr>
              <a:spLocks/>
            </p:cNvSpPr>
            <p:nvPr/>
          </p:nvSpPr>
          <p:spPr bwMode="auto">
            <a:xfrm>
              <a:off x="4143376" y="3784600"/>
              <a:ext cx="600075" cy="52388"/>
            </a:xfrm>
            <a:custGeom>
              <a:avLst/>
              <a:gdLst>
                <a:gd name="T0" fmla="*/ 423 w 423"/>
                <a:gd name="T1" fmla="*/ 8 h 38"/>
                <a:gd name="T2" fmla="*/ 420 w 423"/>
                <a:gd name="T3" fmla="*/ 5 h 38"/>
                <a:gd name="T4" fmla="*/ 2 w 423"/>
                <a:gd name="T5" fmla="*/ 1 h 38"/>
                <a:gd name="T6" fmla="*/ 5 w 423"/>
                <a:gd name="T7" fmla="*/ 25 h 38"/>
                <a:gd name="T8" fmla="*/ 0 w 423"/>
                <a:gd name="T9" fmla="*/ 32 h 38"/>
                <a:gd name="T10" fmla="*/ 420 w 423"/>
                <a:gd name="T11" fmla="*/ 38 h 38"/>
                <a:gd name="T12" fmla="*/ 423 w 423"/>
                <a:gd name="T13" fmla="*/ 35 h 38"/>
                <a:gd name="T14" fmla="*/ 423 w 423"/>
                <a:gd name="T15" fmla="*/ 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38">
                  <a:moveTo>
                    <a:pt x="423" y="8"/>
                  </a:moveTo>
                  <a:cubicBezTo>
                    <a:pt x="423" y="7"/>
                    <a:pt x="422" y="5"/>
                    <a:pt x="420" y="5"/>
                  </a:cubicBezTo>
                  <a:cubicBezTo>
                    <a:pt x="278" y="0"/>
                    <a:pt x="141" y="0"/>
                    <a:pt x="2" y="1"/>
                  </a:cubicBezTo>
                  <a:cubicBezTo>
                    <a:pt x="7" y="7"/>
                    <a:pt x="9" y="16"/>
                    <a:pt x="5" y="25"/>
                  </a:cubicBezTo>
                  <a:cubicBezTo>
                    <a:pt x="4" y="27"/>
                    <a:pt x="1" y="29"/>
                    <a:pt x="0" y="32"/>
                  </a:cubicBezTo>
                  <a:cubicBezTo>
                    <a:pt x="140" y="37"/>
                    <a:pt x="278" y="36"/>
                    <a:pt x="420" y="38"/>
                  </a:cubicBezTo>
                  <a:cubicBezTo>
                    <a:pt x="421" y="38"/>
                    <a:pt x="423" y="37"/>
                    <a:pt x="423" y="35"/>
                  </a:cubicBezTo>
                  <a:cubicBezTo>
                    <a:pt x="423" y="26"/>
                    <a:pt x="423" y="18"/>
                    <a:pt x="423" y="8"/>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4" name="Freeform 616">
              <a:extLst>
                <a:ext uri="{FF2B5EF4-FFF2-40B4-BE49-F238E27FC236}">
                  <a16:creationId xmlns:a16="http://schemas.microsoft.com/office/drawing/2014/main" id="{F8791717-7C90-AA32-BBAD-9B11F72348E7}"/>
                </a:ext>
              </a:extLst>
            </p:cNvPr>
            <p:cNvSpPr>
              <a:spLocks/>
            </p:cNvSpPr>
            <p:nvPr/>
          </p:nvSpPr>
          <p:spPr bwMode="auto">
            <a:xfrm>
              <a:off x="3956051" y="3616325"/>
              <a:ext cx="177800" cy="419100"/>
            </a:xfrm>
            <a:custGeom>
              <a:avLst/>
              <a:gdLst>
                <a:gd name="T0" fmla="*/ 44 w 125"/>
                <a:gd name="T1" fmla="*/ 2 h 295"/>
                <a:gd name="T2" fmla="*/ 2 w 125"/>
                <a:gd name="T3" fmla="*/ 293 h 295"/>
                <a:gd name="T4" fmla="*/ 1 w 125"/>
                <a:gd name="T5" fmla="*/ 295 h 295"/>
                <a:gd name="T6" fmla="*/ 46 w 125"/>
                <a:gd name="T7" fmla="*/ 293 h 295"/>
                <a:gd name="T8" fmla="*/ 41 w 125"/>
                <a:gd name="T9" fmla="*/ 292 h 295"/>
                <a:gd name="T10" fmla="*/ 123 w 125"/>
                <a:gd name="T11" fmla="*/ 24 h 295"/>
                <a:gd name="T12" fmla="*/ 44 w 125"/>
                <a:gd name="T13" fmla="*/ 2 h 295"/>
              </a:gdLst>
              <a:ahLst/>
              <a:cxnLst>
                <a:cxn ang="0">
                  <a:pos x="T0" y="T1"/>
                </a:cxn>
                <a:cxn ang="0">
                  <a:pos x="T2" y="T3"/>
                </a:cxn>
                <a:cxn ang="0">
                  <a:pos x="T4" y="T5"/>
                </a:cxn>
                <a:cxn ang="0">
                  <a:pos x="T6" y="T7"/>
                </a:cxn>
                <a:cxn ang="0">
                  <a:pos x="T8" y="T9"/>
                </a:cxn>
                <a:cxn ang="0">
                  <a:pos x="T10" y="T11"/>
                </a:cxn>
                <a:cxn ang="0">
                  <a:pos x="T12" y="T13"/>
                </a:cxn>
              </a:cxnLst>
              <a:rect l="0" t="0" r="r" b="b"/>
              <a:pathLst>
                <a:path w="125" h="295">
                  <a:moveTo>
                    <a:pt x="44" y="2"/>
                  </a:moveTo>
                  <a:cubicBezTo>
                    <a:pt x="37" y="45"/>
                    <a:pt x="13" y="250"/>
                    <a:pt x="2" y="293"/>
                  </a:cubicBezTo>
                  <a:cubicBezTo>
                    <a:pt x="2" y="294"/>
                    <a:pt x="0" y="295"/>
                    <a:pt x="1" y="295"/>
                  </a:cubicBezTo>
                  <a:cubicBezTo>
                    <a:pt x="17" y="294"/>
                    <a:pt x="32" y="293"/>
                    <a:pt x="46" y="293"/>
                  </a:cubicBezTo>
                  <a:cubicBezTo>
                    <a:pt x="48" y="293"/>
                    <a:pt x="40" y="293"/>
                    <a:pt x="41" y="292"/>
                  </a:cubicBezTo>
                  <a:cubicBezTo>
                    <a:pt x="51" y="257"/>
                    <a:pt x="114" y="59"/>
                    <a:pt x="123" y="24"/>
                  </a:cubicBezTo>
                  <a:cubicBezTo>
                    <a:pt x="125" y="16"/>
                    <a:pt x="44" y="0"/>
                    <a:pt x="44" y="2"/>
                  </a:cubicBezTo>
                  <a:close/>
                </a:path>
              </a:pathLst>
            </a:custGeom>
            <a:solidFill>
              <a:srgbClr val="F5A4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5" name="Freeform 617">
              <a:extLst>
                <a:ext uri="{FF2B5EF4-FFF2-40B4-BE49-F238E27FC236}">
                  <a16:creationId xmlns:a16="http://schemas.microsoft.com/office/drawing/2014/main" id="{9467F173-9679-AFBE-4A35-14C40C5DD7D1}"/>
                </a:ext>
              </a:extLst>
            </p:cNvPr>
            <p:cNvSpPr>
              <a:spLocks/>
            </p:cNvSpPr>
            <p:nvPr/>
          </p:nvSpPr>
          <p:spPr bwMode="auto">
            <a:xfrm>
              <a:off x="3887788" y="3597275"/>
              <a:ext cx="225425" cy="414338"/>
            </a:xfrm>
            <a:custGeom>
              <a:avLst/>
              <a:gdLst>
                <a:gd name="T0" fmla="*/ 80 w 158"/>
                <a:gd name="T1" fmla="*/ 2 h 291"/>
                <a:gd name="T2" fmla="*/ 1 w 158"/>
                <a:gd name="T3" fmla="*/ 286 h 291"/>
                <a:gd name="T4" fmla="*/ 1 w 158"/>
                <a:gd name="T5" fmla="*/ 287 h 291"/>
                <a:gd name="T6" fmla="*/ 47 w 158"/>
                <a:gd name="T7" fmla="*/ 291 h 291"/>
                <a:gd name="T8" fmla="*/ 40 w 158"/>
                <a:gd name="T9" fmla="*/ 289 h 291"/>
                <a:gd name="T10" fmla="*/ 155 w 158"/>
                <a:gd name="T11" fmla="*/ 34 h 291"/>
                <a:gd name="T12" fmla="*/ 80 w 158"/>
                <a:gd name="T13" fmla="*/ 2 h 291"/>
              </a:gdLst>
              <a:ahLst/>
              <a:cxnLst>
                <a:cxn ang="0">
                  <a:pos x="T0" y="T1"/>
                </a:cxn>
                <a:cxn ang="0">
                  <a:pos x="T2" y="T3"/>
                </a:cxn>
                <a:cxn ang="0">
                  <a:pos x="T4" y="T5"/>
                </a:cxn>
                <a:cxn ang="0">
                  <a:pos x="T6" y="T7"/>
                </a:cxn>
                <a:cxn ang="0">
                  <a:pos x="T8" y="T9"/>
                </a:cxn>
                <a:cxn ang="0">
                  <a:pos x="T10" y="T11"/>
                </a:cxn>
                <a:cxn ang="0">
                  <a:pos x="T12" y="T13"/>
                </a:cxn>
              </a:cxnLst>
              <a:rect l="0" t="0" r="r" b="b"/>
              <a:pathLst>
                <a:path w="158" h="291">
                  <a:moveTo>
                    <a:pt x="80" y="2"/>
                  </a:moveTo>
                  <a:cubicBezTo>
                    <a:pt x="67" y="44"/>
                    <a:pt x="17" y="245"/>
                    <a:pt x="1" y="286"/>
                  </a:cubicBezTo>
                  <a:cubicBezTo>
                    <a:pt x="1" y="287"/>
                    <a:pt x="0" y="287"/>
                    <a:pt x="1" y="287"/>
                  </a:cubicBezTo>
                  <a:cubicBezTo>
                    <a:pt x="16" y="288"/>
                    <a:pt x="31" y="289"/>
                    <a:pt x="47" y="291"/>
                  </a:cubicBezTo>
                  <a:cubicBezTo>
                    <a:pt x="48" y="291"/>
                    <a:pt x="40" y="290"/>
                    <a:pt x="40" y="289"/>
                  </a:cubicBezTo>
                  <a:cubicBezTo>
                    <a:pt x="54" y="256"/>
                    <a:pt x="142" y="67"/>
                    <a:pt x="155" y="34"/>
                  </a:cubicBezTo>
                  <a:cubicBezTo>
                    <a:pt x="158" y="26"/>
                    <a:pt x="81" y="0"/>
                    <a:pt x="80" y="2"/>
                  </a:cubicBezTo>
                  <a:close/>
                </a:path>
              </a:pathLst>
            </a:custGeom>
            <a:solidFill>
              <a:srgbClr val="F5A4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6" name="Freeform 618">
              <a:extLst>
                <a:ext uri="{FF2B5EF4-FFF2-40B4-BE49-F238E27FC236}">
                  <a16:creationId xmlns:a16="http://schemas.microsoft.com/office/drawing/2014/main" id="{EA294A19-2DFF-B38B-A6E1-5BE840BBDE3D}"/>
                </a:ext>
              </a:extLst>
            </p:cNvPr>
            <p:cNvSpPr>
              <a:spLocks/>
            </p:cNvSpPr>
            <p:nvPr/>
          </p:nvSpPr>
          <p:spPr bwMode="auto">
            <a:xfrm>
              <a:off x="3821113" y="3954463"/>
              <a:ext cx="228600" cy="153988"/>
            </a:xfrm>
            <a:custGeom>
              <a:avLst/>
              <a:gdLst>
                <a:gd name="T0" fmla="*/ 131 w 160"/>
                <a:gd name="T1" fmla="*/ 3 h 109"/>
                <a:gd name="T2" fmla="*/ 117 w 160"/>
                <a:gd name="T3" fmla="*/ 3 h 109"/>
                <a:gd name="T4" fmla="*/ 105 w 160"/>
                <a:gd name="T5" fmla="*/ 3 h 109"/>
                <a:gd name="T6" fmla="*/ 102 w 160"/>
                <a:gd name="T7" fmla="*/ 13 h 109"/>
                <a:gd name="T8" fmla="*/ 100 w 160"/>
                <a:gd name="T9" fmla="*/ 28 h 109"/>
                <a:gd name="T10" fmla="*/ 96 w 160"/>
                <a:gd name="T11" fmla="*/ 36 h 109"/>
                <a:gd name="T12" fmla="*/ 86 w 160"/>
                <a:gd name="T13" fmla="*/ 54 h 109"/>
                <a:gd name="T14" fmla="*/ 7 w 160"/>
                <a:gd name="T15" fmla="*/ 88 h 109"/>
                <a:gd name="T16" fmla="*/ 3 w 160"/>
                <a:gd name="T17" fmla="*/ 93 h 109"/>
                <a:gd name="T18" fmla="*/ 3 w 160"/>
                <a:gd name="T19" fmla="*/ 106 h 109"/>
                <a:gd name="T20" fmla="*/ 5 w 160"/>
                <a:gd name="T21" fmla="*/ 108 h 109"/>
                <a:gd name="T22" fmla="*/ 125 w 160"/>
                <a:gd name="T23" fmla="*/ 100 h 109"/>
                <a:gd name="T24" fmla="*/ 141 w 160"/>
                <a:gd name="T25" fmla="*/ 89 h 109"/>
                <a:gd name="T26" fmla="*/ 141 w 160"/>
                <a:gd name="T27" fmla="*/ 47 h 109"/>
                <a:gd name="T28" fmla="*/ 144 w 160"/>
                <a:gd name="T29" fmla="*/ 38 h 109"/>
                <a:gd name="T30" fmla="*/ 146 w 160"/>
                <a:gd name="T31" fmla="*/ 21 h 109"/>
                <a:gd name="T32" fmla="*/ 152 w 160"/>
                <a:gd name="T33" fmla="*/ 11 h 109"/>
                <a:gd name="T34" fmla="*/ 131 w 160"/>
                <a:gd name="T35" fmla="*/ 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0" h="109">
                  <a:moveTo>
                    <a:pt x="131" y="3"/>
                  </a:moveTo>
                  <a:cubicBezTo>
                    <a:pt x="127" y="3"/>
                    <a:pt x="121" y="3"/>
                    <a:pt x="117" y="3"/>
                  </a:cubicBezTo>
                  <a:cubicBezTo>
                    <a:pt x="114" y="3"/>
                    <a:pt x="109" y="2"/>
                    <a:pt x="105" y="3"/>
                  </a:cubicBezTo>
                  <a:cubicBezTo>
                    <a:pt x="102" y="5"/>
                    <a:pt x="103" y="10"/>
                    <a:pt x="102" y="13"/>
                  </a:cubicBezTo>
                  <a:cubicBezTo>
                    <a:pt x="102" y="19"/>
                    <a:pt x="102" y="23"/>
                    <a:pt x="100" y="28"/>
                  </a:cubicBezTo>
                  <a:cubicBezTo>
                    <a:pt x="99" y="30"/>
                    <a:pt x="97" y="32"/>
                    <a:pt x="96" y="36"/>
                  </a:cubicBezTo>
                  <a:cubicBezTo>
                    <a:pt x="93" y="43"/>
                    <a:pt x="91" y="48"/>
                    <a:pt x="86" y="54"/>
                  </a:cubicBezTo>
                  <a:cubicBezTo>
                    <a:pt x="77" y="62"/>
                    <a:pt x="60" y="70"/>
                    <a:pt x="7" y="88"/>
                  </a:cubicBezTo>
                  <a:cubicBezTo>
                    <a:pt x="4" y="88"/>
                    <a:pt x="4" y="91"/>
                    <a:pt x="3" y="93"/>
                  </a:cubicBezTo>
                  <a:cubicBezTo>
                    <a:pt x="2" y="96"/>
                    <a:pt x="0" y="103"/>
                    <a:pt x="3" y="106"/>
                  </a:cubicBezTo>
                  <a:cubicBezTo>
                    <a:pt x="3" y="107"/>
                    <a:pt x="4" y="108"/>
                    <a:pt x="5" y="108"/>
                  </a:cubicBezTo>
                  <a:cubicBezTo>
                    <a:pt x="8" y="109"/>
                    <a:pt x="117" y="102"/>
                    <a:pt x="125" y="100"/>
                  </a:cubicBezTo>
                  <a:cubicBezTo>
                    <a:pt x="134" y="99"/>
                    <a:pt x="140" y="97"/>
                    <a:pt x="141" y="89"/>
                  </a:cubicBezTo>
                  <a:cubicBezTo>
                    <a:pt x="143" y="76"/>
                    <a:pt x="144" y="59"/>
                    <a:pt x="141" y="47"/>
                  </a:cubicBezTo>
                  <a:cubicBezTo>
                    <a:pt x="143" y="44"/>
                    <a:pt x="144" y="41"/>
                    <a:pt x="144" y="38"/>
                  </a:cubicBezTo>
                  <a:cubicBezTo>
                    <a:pt x="145" y="31"/>
                    <a:pt x="144" y="26"/>
                    <a:pt x="146" y="21"/>
                  </a:cubicBezTo>
                  <a:cubicBezTo>
                    <a:pt x="148" y="18"/>
                    <a:pt x="150" y="14"/>
                    <a:pt x="152" y="11"/>
                  </a:cubicBezTo>
                  <a:cubicBezTo>
                    <a:pt x="160" y="0"/>
                    <a:pt x="138" y="3"/>
                    <a:pt x="13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7" name="Freeform 619">
              <a:extLst>
                <a:ext uri="{FF2B5EF4-FFF2-40B4-BE49-F238E27FC236}">
                  <a16:creationId xmlns:a16="http://schemas.microsoft.com/office/drawing/2014/main" id="{6BE31B0E-7F0F-76A9-FCB5-4C19758C5960}"/>
                </a:ext>
              </a:extLst>
            </p:cNvPr>
            <p:cNvSpPr>
              <a:spLocks/>
            </p:cNvSpPr>
            <p:nvPr/>
          </p:nvSpPr>
          <p:spPr bwMode="auto">
            <a:xfrm>
              <a:off x="3748088" y="3943350"/>
              <a:ext cx="234950" cy="130175"/>
            </a:xfrm>
            <a:custGeom>
              <a:avLst/>
              <a:gdLst>
                <a:gd name="T0" fmla="*/ 142 w 166"/>
                <a:gd name="T1" fmla="*/ 2 h 92"/>
                <a:gd name="T2" fmla="*/ 113 w 166"/>
                <a:gd name="T3" fmla="*/ 0 h 92"/>
                <a:gd name="T4" fmla="*/ 104 w 166"/>
                <a:gd name="T5" fmla="*/ 4 h 92"/>
                <a:gd name="T6" fmla="*/ 100 w 166"/>
                <a:gd name="T7" fmla="*/ 19 h 92"/>
                <a:gd name="T8" fmla="*/ 96 w 166"/>
                <a:gd name="T9" fmla="*/ 26 h 92"/>
                <a:gd name="T10" fmla="*/ 94 w 166"/>
                <a:gd name="T11" fmla="*/ 36 h 92"/>
                <a:gd name="T12" fmla="*/ 87 w 166"/>
                <a:gd name="T13" fmla="*/ 44 h 92"/>
                <a:gd name="T14" fmla="*/ 9 w 166"/>
                <a:gd name="T15" fmla="*/ 65 h 92"/>
                <a:gd name="T16" fmla="*/ 4 w 166"/>
                <a:gd name="T17" fmla="*/ 70 h 92"/>
                <a:gd name="T18" fmla="*/ 2 w 166"/>
                <a:gd name="T19" fmla="*/ 83 h 92"/>
                <a:gd name="T20" fmla="*/ 4 w 166"/>
                <a:gd name="T21" fmla="*/ 85 h 92"/>
                <a:gd name="T22" fmla="*/ 125 w 166"/>
                <a:gd name="T23" fmla="*/ 92 h 92"/>
                <a:gd name="T24" fmla="*/ 142 w 166"/>
                <a:gd name="T25" fmla="*/ 82 h 92"/>
                <a:gd name="T26" fmla="*/ 147 w 166"/>
                <a:gd name="T27" fmla="*/ 46 h 92"/>
                <a:gd name="T28" fmla="*/ 152 w 166"/>
                <a:gd name="T29" fmla="*/ 33 h 92"/>
                <a:gd name="T30" fmla="*/ 154 w 166"/>
                <a:gd name="T31" fmla="*/ 18 h 92"/>
                <a:gd name="T32" fmla="*/ 161 w 166"/>
                <a:gd name="T33" fmla="*/ 10 h 92"/>
                <a:gd name="T34" fmla="*/ 142 w 166"/>
                <a:gd name="T35" fmla="*/ 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6" h="92">
                  <a:moveTo>
                    <a:pt x="142" y="2"/>
                  </a:moveTo>
                  <a:cubicBezTo>
                    <a:pt x="132" y="1"/>
                    <a:pt x="122" y="1"/>
                    <a:pt x="113" y="0"/>
                  </a:cubicBezTo>
                  <a:cubicBezTo>
                    <a:pt x="109" y="0"/>
                    <a:pt x="107" y="0"/>
                    <a:pt x="104" y="4"/>
                  </a:cubicBezTo>
                  <a:cubicBezTo>
                    <a:pt x="102" y="9"/>
                    <a:pt x="103" y="14"/>
                    <a:pt x="100" y="19"/>
                  </a:cubicBezTo>
                  <a:cubicBezTo>
                    <a:pt x="99" y="21"/>
                    <a:pt x="97" y="22"/>
                    <a:pt x="96" y="26"/>
                  </a:cubicBezTo>
                  <a:cubicBezTo>
                    <a:pt x="95" y="29"/>
                    <a:pt x="96" y="33"/>
                    <a:pt x="94" y="36"/>
                  </a:cubicBezTo>
                  <a:cubicBezTo>
                    <a:pt x="93" y="39"/>
                    <a:pt x="91" y="41"/>
                    <a:pt x="87" y="44"/>
                  </a:cubicBezTo>
                  <a:cubicBezTo>
                    <a:pt x="77" y="49"/>
                    <a:pt x="58" y="54"/>
                    <a:pt x="9" y="65"/>
                  </a:cubicBezTo>
                  <a:cubicBezTo>
                    <a:pt x="6" y="65"/>
                    <a:pt x="5" y="67"/>
                    <a:pt x="4" y="70"/>
                  </a:cubicBezTo>
                  <a:cubicBezTo>
                    <a:pt x="3" y="73"/>
                    <a:pt x="0" y="80"/>
                    <a:pt x="2" y="83"/>
                  </a:cubicBezTo>
                  <a:cubicBezTo>
                    <a:pt x="3" y="84"/>
                    <a:pt x="3" y="84"/>
                    <a:pt x="4" y="85"/>
                  </a:cubicBezTo>
                  <a:cubicBezTo>
                    <a:pt x="7" y="87"/>
                    <a:pt x="116" y="92"/>
                    <a:pt x="125" y="92"/>
                  </a:cubicBezTo>
                  <a:cubicBezTo>
                    <a:pt x="134" y="91"/>
                    <a:pt x="140" y="90"/>
                    <a:pt x="142" y="82"/>
                  </a:cubicBezTo>
                  <a:cubicBezTo>
                    <a:pt x="144" y="71"/>
                    <a:pt x="147" y="57"/>
                    <a:pt x="147" y="46"/>
                  </a:cubicBezTo>
                  <a:cubicBezTo>
                    <a:pt x="148" y="41"/>
                    <a:pt x="151" y="37"/>
                    <a:pt x="152" y="33"/>
                  </a:cubicBezTo>
                  <a:cubicBezTo>
                    <a:pt x="153" y="28"/>
                    <a:pt x="152" y="22"/>
                    <a:pt x="154" y="18"/>
                  </a:cubicBezTo>
                  <a:cubicBezTo>
                    <a:pt x="156" y="15"/>
                    <a:pt x="158" y="13"/>
                    <a:pt x="161" y="10"/>
                  </a:cubicBezTo>
                  <a:cubicBezTo>
                    <a:pt x="166" y="0"/>
                    <a:pt x="147" y="2"/>
                    <a:pt x="14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8" name="Freeform 620">
              <a:extLst>
                <a:ext uri="{FF2B5EF4-FFF2-40B4-BE49-F238E27FC236}">
                  <a16:creationId xmlns:a16="http://schemas.microsoft.com/office/drawing/2014/main" id="{568FC0ED-ABD5-23BE-36DD-CEC66D9C6B60}"/>
                </a:ext>
              </a:extLst>
            </p:cNvPr>
            <p:cNvSpPr>
              <a:spLocks/>
            </p:cNvSpPr>
            <p:nvPr/>
          </p:nvSpPr>
          <p:spPr bwMode="auto">
            <a:xfrm>
              <a:off x="3840163" y="3208338"/>
              <a:ext cx="404813" cy="736600"/>
            </a:xfrm>
            <a:custGeom>
              <a:avLst/>
              <a:gdLst>
                <a:gd name="T0" fmla="*/ 266 w 285"/>
                <a:gd name="T1" fmla="*/ 23 h 519"/>
                <a:gd name="T2" fmla="*/ 206 w 285"/>
                <a:gd name="T3" fmla="*/ 4 h 519"/>
                <a:gd name="T4" fmla="*/ 207 w 285"/>
                <a:gd name="T5" fmla="*/ 4 h 519"/>
                <a:gd name="T6" fmla="*/ 204 w 285"/>
                <a:gd name="T7" fmla="*/ 1 h 519"/>
                <a:gd name="T8" fmla="*/ 110 w 285"/>
                <a:gd name="T9" fmla="*/ 180 h 519"/>
                <a:gd name="T10" fmla="*/ 86 w 285"/>
                <a:gd name="T11" fmla="*/ 231 h 519"/>
                <a:gd name="T12" fmla="*/ 61 w 285"/>
                <a:gd name="T13" fmla="*/ 275 h 519"/>
                <a:gd name="T14" fmla="*/ 51 w 285"/>
                <a:gd name="T15" fmla="*/ 325 h 519"/>
                <a:gd name="T16" fmla="*/ 36 w 285"/>
                <a:gd name="T17" fmla="*/ 382 h 519"/>
                <a:gd name="T18" fmla="*/ 17 w 285"/>
                <a:gd name="T19" fmla="*/ 432 h 519"/>
                <a:gd name="T20" fmla="*/ 13 w 285"/>
                <a:gd name="T21" fmla="*/ 466 h 519"/>
                <a:gd name="T22" fmla="*/ 1 w 285"/>
                <a:gd name="T23" fmla="*/ 497 h 519"/>
                <a:gd name="T24" fmla="*/ 1 w 285"/>
                <a:gd name="T25" fmla="*/ 499 h 519"/>
                <a:gd name="T26" fmla="*/ 46 w 285"/>
                <a:gd name="T27" fmla="*/ 513 h 519"/>
                <a:gd name="T28" fmla="*/ 107 w 285"/>
                <a:gd name="T29" fmla="*/ 519 h 519"/>
                <a:gd name="T30" fmla="*/ 109 w 285"/>
                <a:gd name="T31" fmla="*/ 518 h 519"/>
                <a:gd name="T32" fmla="*/ 132 w 285"/>
                <a:gd name="T33" fmla="*/ 453 h 519"/>
                <a:gd name="T34" fmla="*/ 159 w 285"/>
                <a:gd name="T35" fmla="*/ 399 h 519"/>
                <a:gd name="T36" fmla="*/ 177 w 285"/>
                <a:gd name="T37" fmla="*/ 344 h 519"/>
                <a:gd name="T38" fmla="*/ 188 w 285"/>
                <a:gd name="T39" fmla="*/ 285 h 519"/>
                <a:gd name="T40" fmla="*/ 223 w 285"/>
                <a:gd name="T41" fmla="*/ 233 h 519"/>
                <a:gd name="T42" fmla="*/ 249 w 285"/>
                <a:gd name="T43" fmla="*/ 187 h 519"/>
                <a:gd name="T44" fmla="*/ 256 w 285"/>
                <a:gd name="T45" fmla="*/ 127 h 519"/>
                <a:gd name="T46" fmla="*/ 273 w 285"/>
                <a:gd name="T47" fmla="*/ 65 h 519"/>
                <a:gd name="T48" fmla="*/ 266 w 285"/>
                <a:gd name="T49" fmla="*/ 2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5" h="519">
                  <a:moveTo>
                    <a:pt x="266" y="23"/>
                  </a:moveTo>
                  <a:cubicBezTo>
                    <a:pt x="248" y="13"/>
                    <a:pt x="227" y="8"/>
                    <a:pt x="206" y="4"/>
                  </a:cubicBezTo>
                  <a:cubicBezTo>
                    <a:pt x="207" y="4"/>
                    <a:pt x="207" y="4"/>
                    <a:pt x="207" y="4"/>
                  </a:cubicBezTo>
                  <a:cubicBezTo>
                    <a:pt x="209" y="2"/>
                    <a:pt x="206" y="0"/>
                    <a:pt x="204" y="1"/>
                  </a:cubicBezTo>
                  <a:cubicBezTo>
                    <a:pt x="150" y="46"/>
                    <a:pt x="135" y="117"/>
                    <a:pt x="110" y="180"/>
                  </a:cubicBezTo>
                  <a:cubicBezTo>
                    <a:pt x="103" y="198"/>
                    <a:pt x="96" y="215"/>
                    <a:pt x="86" y="231"/>
                  </a:cubicBezTo>
                  <a:cubicBezTo>
                    <a:pt x="78" y="246"/>
                    <a:pt x="67" y="259"/>
                    <a:pt x="61" y="275"/>
                  </a:cubicBezTo>
                  <a:cubicBezTo>
                    <a:pt x="54" y="291"/>
                    <a:pt x="52" y="308"/>
                    <a:pt x="51" y="325"/>
                  </a:cubicBezTo>
                  <a:cubicBezTo>
                    <a:pt x="49" y="345"/>
                    <a:pt x="46" y="364"/>
                    <a:pt x="36" y="382"/>
                  </a:cubicBezTo>
                  <a:cubicBezTo>
                    <a:pt x="28" y="398"/>
                    <a:pt x="19" y="413"/>
                    <a:pt x="17" y="432"/>
                  </a:cubicBezTo>
                  <a:cubicBezTo>
                    <a:pt x="15" y="443"/>
                    <a:pt x="15" y="455"/>
                    <a:pt x="13" y="466"/>
                  </a:cubicBezTo>
                  <a:cubicBezTo>
                    <a:pt x="11" y="477"/>
                    <a:pt x="7" y="487"/>
                    <a:pt x="1" y="497"/>
                  </a:cubicBezTo>
                  <a:cubicBezTo>
                    <a:pt x="0" y="498"/>
                    <a:pt x="0" y="499"/>
                    <a:pt x="1" y="499"/>
                  </a:cubicBezTo>
                  <a:cubicBezTo>
                    <a:pt x="15" y="509"/>
                    <a:pt x="31" y="511"/>
                    <a:pt x="46" y="513"/>
                  </a:cubicBezTo>
                  <a:cubicBezTo>
                    <a:pt x="67" y="515"/>
                    <a:pt x="87" y="517"/>
                    <a:pt x="107" y="519"/>
                  </a:cubicBezTo>
                  <a:cubicBezTo>
                    <a:pt x="108" y="519"/>
                    <a:pt x="109" y="518"/>
                    <a:pt x="109" y="518"/>
                  </a:cubicBezTo>
                  <a:cubicBezTo>
                    <a:pt x="115" y="496"/>
                    <a:pt x="122" y="475"/>
                    <a:pt x="132" y="453"/>
                  </a:cubicBezTo>
                  <a:cubicBezTo>
                    <a:pt x="140" y="435"/>
                    <a:pt x="151" y="417"/>
                    <a:pt x="159" y="399"/>
                  </a:cubicBezTo>
                  <a:cubicBezTo>
                    <a:pt x="168" y="381"/>
                    <a:pt x="174" y="363"/>
                    <a:pt x="177" y="344"/>
                  </a:cubicBezTo>
                  <a:cubicBezTo>
                    <a:pt x="180" y="324"/>
                    <a:pt x="182" y="304"/>
                    <a:pt x="188" y="285"/>
                  </a:cubicBezTo>
                  <a:cubicBezTo>
                    <a:pt x="195" y="265"/>
                    <a:pt x="209" y="249"/>
                    <a:pt x="223" y="233"/>
                  </a:cubicBezTo>
                  <a:cubicBezTo>
                    <a:pt x="235" y="219"/>
                    <a:pt x="244" y="204"/>
                    <a:pt x="249" y="187"/>
                  </a:cubicBezTo>
                  <a:cubicBezTo>
                    <a:pt x="256" y="167"/>
                    <a:pt x="255" y="147"/>
                    <a:pt x="256" y="127"/>
                  </a:cubicBezTo>
                  <a:cubicBezTo>
                    <a:pt x="257" y="105"/>
                    <a:pt x="265" y="85"/>
                    <a:pt x="273" y="65"/>
                  </a:cubicBezTo>
                  <a:cubicBezTo>
                    <a:pt x="279" y="49"/>
                    <a:pt x="285" y="32"/>
                    <a:pt x="266" y="23"/>
                  </a:cubicBezTo>
                  <a:close/>
                </a:path>
              </a:pathLst>
            </a:custGeom>
            <a:solidFill>
              <a:srgbClr val="1F22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9" name="Freeform 621">
              <a:extLst>
                <a:ext uri="{FF2B5EF4-FFF2-40B4-BE49-F238E27FC236}">
                  <a16:creationId xmlns:a16="http://schemas.microsoft.com/office/drawing/2014/main" id="{675C0190-DCB5-A310-0CB0-7ABDE7184DD6}"/>
                </a:ext>
              </a:extLst>
            </p:cNvPr>
            <p:cNvSpPr>
              <a:spLocks/>
            </p:cNvSpPr>
            <p:nvPr/>
          </p:nvSpPr>
          <p:spPr bwMode="auto">
            <a:xfrm>
              <a:off x="3916363" y="3232150"/>
              <a:ext cx="350838" cy="746125"/>
            </a:xfrm>
            <a:custGeom>
              <a:avLst/>
              <a:gdLst>
                <a:gd name="T0" fmla="*/ 228 w 247"/>
                <a:gd name="T1" fmla="*/ 18 h 526"/>
                <a:gd name="T2" fmla="*/ 166 w 247"/>
                <a:gd name="T3" fmla="*/ 4 h 526"/>
                <a:gd name="T4" fmla="*/ 167 w 247"/>
                <a:gd name="T5" fmla="*/ 3 h 526"/>
                <a:gd name="T6" fmla="*/ 164 w 247"/>
                <a:gd name="T7" fmla="*/ 1 h 526"/>
                <a:gd name="T8" fmla="*/ 85 w 247"/>
                <a:gd name="T9" fmla="*/ 186 h 526"/>
                <a:gd name="T10" fmla="*/ 64 w 247"/>
                <a:gd name="T11" fmla="*/ 240 h 526"/>
                <a:gd name="T12" fmla="*/ 43 w 247"/>
                <a:gd name="T13" fmla="*/ 285 h 526"/>
                <a:gd name="T14" fmla="*/ 36 w 247"/>
                <a:gd name="T15" fmla="*/ 336 h 526"/>
                <a:gd name="T16" fmla="*/ 27 w 247"/>
                <a:gd name="T17" fmla="*/ 394 h 526"/>
                <a:gd name="T18" fmla="*/ 12 w 247"/>
                <a:gd name="T19" fmla="*/ 445 h 526"/>
                <a:gd name="T20" fmla="*/ 11 w 247"/>
                <a:gd name="T21" fmla="*/ 480 h 526"/>
                <a:gd name="T22" fmla="*/ 1 w 247"/>
                <a:gd name="T23" fmla="*/ 512 h 526"/>
                <a:gd name="T24" fmla="*/ 1 w 247"/>
                <a:gd name="T25" fmla="*/ 514 h 526"/>
                <a:gd name="T26" fmla="*/ 47 w 247"/>
                <a:gd name="T27" fmla="*/ 523 h 526"/>
                <a:gd name="T28" fmla="*/ 109 w 247"/>
                <a:gd name="T29" fmla="*/ 526 h 526"/>
                <a:gd name="T30" fmla="*/ 111 w 247"/>
                <a:gd name="T31" fmla="*/ 523 h 526"/>
                <a:gd name="T32" fmla="*/ 128 w 247"/>
                <a:gd name="T33" fmla="*/ 458 h 526"/>
                <a:gd name="T34" fmla="*/ 151 w 247"/>
                <a:gd name="T35" fmla="*/ 401 h 526"/>
                <a:gd name="T36" fmla="*/ 165 w 247"/>
                <a:gd name="T37" fmla="*/ 344 h 526"/>
                <a:gd name="T38" fmla="*/ 171 w 247"/>
                <a:gd name="T39" fmla="*/ 286 h 526"/>
                <a:gd name="T40" fmla="*/ 201 w 247"/>
                <a:gd name="T41" fmla="*/ 231 h 526"/>
                <a:gd name="T42" fmla="*/ 224 w 247"/>
                <a:gd name="T43" fmla="*/ 183 h 526"/>
                <a:gd name="T44" fmla="*/ 225 w 247"/>
                <a:gd name="T45" fmla="*/ 121 h 526"/>
                <a:gd name="T46" fmla="*/ 238 w 247"/>
                <a:gd name="T47" fmla="*/ 60 h 526"/>
                <a:gd name="T48" fmla="*/ 228 w 247"/>
                <a:gd name="T49" fmla="*/ 18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7" h="526">
                  <a:moveTo>
                    <a:pt x="228" y="18"/>
                  </a:moveTo>
                  <a:cubicBezTo>
                    <a:pt x="209" y="9"/>
                    <a:pt x="187" y="6"/>
                    <a:pt x="166" y="4"/>
                  </a:cubicBezTo>
                  <a:cubicBezTo>
                    <a:pt x="167" y="3"/>
                    <a:pt x="167" y="3"/>
                    <a:pt x="167" y="3"/>
                  </a:cubicBezTo>
                  <a:cubicBezTo>
                    <a:pt x="168" y="2"/>
                    <a:pt x="166" y="0"/>
                    <a:pt x="164" y="1"/>
                  </a:cubicBezTo>
                  <a:cubicBezTo>
                    <a:pt x="114" y="50"/>
                    <a:pt x="104" y="123"/>
                    <a:pt x="85" y="186"/>
                  </a:cubicBezTo>
                  <a:cubicBezTo>
                    <a:pt x="79" y="204"/>
                    <a:pt x="72" y="222"/>
                    <a:pt x="64" y="240"/>
                  </a:cubicBezTo>
                  <a:cubicBezTo>
                    <a:pt x="56" y="255"/>
                    <a:pt x="48" y="269"/>
                    <a:pt x="43" y="285"/>
                  </a:cubicBezTo>
                  <a:cubicBezTo>
                    <a:pt x="37" y="302"/>
                    <a:pt x="37" y="319"/>
                    <a:pt x="36" y="336"/>
                  </a:cubicBezTo>
                  <a:cubicBezTo>
                    <a:pt x="36" y="357"/>
                    <a:pt x="35" y="375"/>
                    <a:pt x="27" y="394"/>
                  </a:cubicBezTo>
                  <a:cubicBezTo>
                    <a:pt x="19" y="411"/>
                    <a:pt x="12" y="427"/>
                    <a:pt x="12" y="445"/>
                  </a:cubicBezTo>
                  <a:cubicBezTo>
                    <a:pt x="11" y="457"/>
                    <a:pt x="12" y="468"/>
                    <a:pt x="11" y="480"/>
                  </a:cubicBezTo>
                  <a:cubicBezTo>
                    <a:pt x="9" y="491"/>
                    <a:pt x="6" y="501"/>
                    <a:pt x="1" y="512"/>
                  </a:cubicBezTo>
                  <a:cubicBezTo>
                    <a:pt x="0" y="513"/>
                    <a:pt x="1" y="514"/>
                    <a:pt x="1" y="514"/>
                  </a:cubicBezTo>
                  <a:cubicBezTo>
                    <a:pt x="16" y="521"/>
                    <a:pt x="32" y="522"/>
                    <a:pt x="47" y="523"/>
                  </a:cubicBezTo>
                  <a:cubicBezTo>
                    <a:pt x="68" y="523"/>
                    <a:pt x="88" y="524"/>
                    <a:pt x="109" y="526"/>
                  </a:cubicBezTo>
                  <a:cubicBezTo>
                    <a:pt x="109" y="526"/>
                    <a:pt x="111" y="524"/>
                    <a:pt x="111" y="523"/>
                  </a:cubicBezTo>
                  <a:cubicBezTo>
                    <a:pt x="114" y="501"/>
                    <a:pt x="120" y="479"/>
                    <a:pt x="128" y="458"/>
                  </a:cubicBezTo>
                  <a:cubicBezTo>
                    <a:pt x="135" y="439"/>
                    <a:pt x="143" y="421"/>
                    <a:pt x="151" y="401"/>
                  </a:cubicBezTo>
                  <a:cubicBezTo>
                    <a:pt x="158" y="383"/>
                    <a:pt x="163" y="364"/>
                    <a:pt x="165" y="344"/>
                  </a:cubicBezTo>
                  <a:cubicBezTo>
                    <a:pt x="166" y="325"/>
                    <a:pt x="166" y="305"/>
                    <a:pt x="171" y="286"/>
                  </a:cubicBezTo>
                  <a:cubicBezTo>
                    <a:pt x="175" y="264"/>
                    <a:pt x="189" y="248"/>
                    <a:pt x="201" y="231"/>
                  </a:cubicBezTo>
                  <a:cubicBezTo>
                    <a:pt x="211" y="216"/>
                    <a:pt x="220" y="200"/>
                    <a:pt x="224" y="183"/>
                  </a:cubicBezTo>
                  <a:cubicBezTo>
                    <a:pt x="228" y="162"/>
                    <a:pt x="225" y="143"/>
                    <a:pt x="225" y="121"/>
                  </a:cubicBezTo>
                  <a:cubicBezTo>
                    <a:pt x="224" y="100"/>
                    <a:pt x="231" y="80"/>
                    <a:pt x="238" y="60"/>
                  </a:cubicBezTo>
                  <a:cubicBezTo>
                    <a:pt x="243" y="43"/>
                    <a:pt x="247" y="26"/>
                    <a:pt x="228" y="18"/>
                  </a:cubicBezTo>
                  <a:close/>
                </a:path>
              </a:pathLst>
            </a:custGeom>
            <a:solidFill>
              <a:srgbClr val="039C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0" name="Freeform 622">
              <a:extLst>
                <a:ext uri="{FF2B5EF4-FFF2-40B4-BE49-F238E27FC236}">
                  <a16:creationId xmlns:a16="http://schemas.microsoft.com/office/drawing/2014/main" id="{E2AE4BB2-7F0A-2272-EF96-971B13FD7DDE}"/>
                </a:ext>
              </a:extLst>
            </p:cNvPr>
            <p:cNvSpPr>
              <a:spLocks/>
            </p:cNvSpPr>
            <p:nvPr/>
          </p:nvSpPr>
          <p:spPr bwMode="auto">
            <a:xfrm>
              <a:off x="3819526" y="4038600"/>
              <a:ext cx="206375" cy="79375"/>
            </a:xfrm>
            <a:custGeom>
              <a:avLst/>
              <a:gdLst>
                <a:gd name="T0" fmla="*/ 141 w 146"/>
                <a:gd name="T1" fmla="*/ 38 h 56"/>
                <a:gd name="T2" fmla="*/ 139 w 146"/>
                <a:gd name="T3" fmla="*/ 37 h 56"/>
                <a:gd name="T4" fmla="*/ 106 w 146"/>
                <a:gd name="T5" fmla="*/ 40 h 56"/>
                <a:gd name="T6" fmla="*/ 92 w 146"/>
                <a:gd name="T7" fmla="*/ 41 h 56"/>
                <a:gd name="T8" fmla="*/ 81 w 146"/>
                <a:gd name="T9" fmla="*/ 29 h 56"/>
                <a:gd name="T10" fmla="*/ 58 w 146"/>
                <a:gd name="T11" fmla="*/ 0 h 56"/>
                <a:gd name="T12" fmla="*/ 1 w 146"/>
                <a:gd name="T13" fmla="*/ 46 h 56"/>
                <a:gd name="T14" fmla="*/ 2 w 146"/>
                <a:gd name="T15" fmla="*/ 47 h 56"/>
                <a:gd name="T16" fmla="*/ 20 w 146"/>
                <a:gd name="T17" fmla="*/ 56 h 56"/>
                <a:gd name="T18" fmla="*/ 80 w 146"/>
                <a:gd name="T19" fmla="*/ 53 h 56"/>
                <a:gd name="T20" fmla="*/ 138 w 146"/>
                <a:gd name="T21" fmla="*/ 48 h 56"/>
                <a:gd name="T22" fmla="*/ 146 w 146"/>
                <a:gd name="T23" fmla="*/ 43 h 56"/>
                <a:gd name="T24" fmla="*/ 141 w 146"/>
                <a:gd name="T25" fmla="*/ 3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56">
                  <a:moveTo>
                    <a:pt x="141" y="38"/>
                  </a:moveTo>
                  <a:cubicBezTo>
                    <a:pt x="141" y="37"/>
                    <a:pt x="140" y="37"/>
                    <a:pt x="139" y="37"/>
                  </a:cubicBezTo>
                  <a:cubicBezTo>
                    <a:pt x="129" y="39"/>
                    <a:pt x="117" y="40"/>
                    <a:pt x="106" y="40"/>
                  </a:cubicBezTo>
                  <a:cubicBezTo>
                    <a:pt x="102" y="41"/>
                    <a:pt x="96" y="41"/>
                    <a:pt x="92" y="41"/>
                  </a:cubicBezTo>
                  <a:cubicBezTo>
                    <a:pt x="85" y="39"/>
                    <a:pt x="83" y="34"/>
                    <a:pt x="81" y="29"/>
                  </a:cubicBezTo>
                  <a:cubicBezTo>
                    <a:pt x="77" y="18"/>
                    <a:pt x="72" y="0"/>
                    <a:pt x="58" y="0"/>
                  </a:cubicBezTo>
                  <a:cubicBezTo>
                    <a:pt x="32" y="0"/>
                    <a:pt x="0" y="16"/>
                    <a:pt x="1" y="46"/>
                  </a:cubicBezTo>
                  <a:cubicBezTo>
                    <a:pt x="2" y="47"/>
                    <a:pt x="2" y="47"/>
                    <a:pt x="2" y="47"/>
                  </a:cubicBezTo>
                  <a:cubicBezTo>
                    <a:pt x="0" y="55"/>
                    <a:pt x="14" y="56"/>
                    <a:pt x="20" y="56"/>
                  </a:cubicBezTo>
                  <a:cubicBezTo>
                    <a:pt x="41" y="56"/>
                    <a:pt x="60" y="54"/>
                    <a:pt x="80" y="53"/>
                  </a:cubicBezTo>
                  <a:cubicBezTo>
                    <a:pt x="99" y="51"/>
                    <a:pt x="119" y="51"/>
                    <a:pt x="138" y="48"/>
                  </a:cubicBezTo>
                  <a:cubicBezTo>
                    <a:pt x="141" y="48"/>
                    <a:pt x="145" y="48"/>
                    <a:pt x="146" y="43"/>
                  </a:cubicBezTo>
                  <a:cubicBezTo>
                    <a:pt x="146" y="41"/>
                    <a:pt x="143" y="39"/>
                    <a:pt x="141" y="38"/>
                  </a:cubicBezTo>
                  <a:close/>
                </a:path>
              </a:pathLst>
            </a:custGeom>
            <a:solidFill>
              <a:srgbClr val="039C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1" name="Freeform 623">
              <a:extLst>
                <a:ext uri="{FF2B5EF4-FFF2-40B4-BE49-F238E27FC236}">
                  <a16:creationId xmlns:a16="http://schemas.microsoft.com/office/drawing/2014/main" id="{4B5AE7D6-2BFD-922F-00FC-395124C44F7D}"/>
                </a:ext>
              </a:extLst>
            </p:cNvPr>
            <p:cNvSpPr>
              <a:spLocks/>
            </p:cNvSpPr>
            <p:nvPr/>
          </p:nvSpPr>
          <p:spPr bwMode="auto">
            <a:xfrm>
              <a:off x="3722688" y="3997325"/>
              <a:ext cx="207963" cy="82550"/>
            </a:xfrm>
            <a:custGeom>
              <a:avLst/>
              <a:gdLst>
                <a:gd name="T0" fmla="*/ 143 w 147"/>
                <a:gd name="T1" fmla="*/ 48 h 59"/>
                <a:gd name="T2" fmla="*/ 140 w 147"/>
                <a:gd name="T3" fmla="*/ 47 h 59"/>
                <a:gd name="T4" fmla="*/ 108 w 147"/>
                <a:gd name="T5" fmla="*/ 47 h 59"/>
                <a:gd name="T6" fmla="*/ 93 w 147"/>
                <a:gd name="T7" fmla="*/ 46 h 59"/>
                <a:gd name="T8" fmla="*/ 83 w 147"/>
                <a:gd name="T9" fmla="*/ 32 h 59"/>
                <a:gd name="T10" fmla="*/ 63 w 147"/>
                <a:gd name="T11" fmla="*/ 2 h 59"/>
                <a:gd name="T12" fmla="*/ 3 w 147"/>
                <a:gd name="T13" fmla="*/ 43 h 59"/>
                <a:gd name="T14" fmla="*/ 3 w 147"/>
                <a:gd name="T15" fmla="*/ 44 h 59"/>
                <a:gd name="T16" fmla="*/ 21 w 147"/>
                <a:gd name="T17" fmla="*/ 54 h 59"/>
                <a:gd name="T18" fmla="*/ 80 w 147"/>
                <a:gd name="T19" fmla="*/ 57 h 59"/>
                <a:gd name="T20" fmla="*/ 138 w 147"/>
                <a:gd name="T21" fmla="*/ 58 h 59"/>
                <a:gd name="T22" fmla="*/ 146 w 147"/>
                <a:gd name="T23" fmla="*/ 53 h 59"/>
                <a:gd name="T24" fmla="*/ 143 w 147"/>
                <a:gd name="T25" fmla="*/ 4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9">
                  <a:moveTo>
                    <a:pt x="143" y="48"/>
                  </a:moveTo>
                  <a:cubicBezTo>
                    <a:pt x="143" y="47"/>
                    <a:pt x="141" y="46"/>
                    <a:pt x="140" y="47"/>
                  </a:cubicBezTo>
                  <a:cubicBezTo>
                    <a:pt x="130" y="47"/>
                    <a:pt x="118" y="48"/>
                    <a:pt x="108" y="47"/>
                  </a:cubicBezTo>
                  <a:cubicBezTo>
                    <a:pt x="102" y="47"/>
                    <a:pt x="97" y="47"/>
                    <a:pt x="93" y="46"/>
                  </a:cubicBezTo>
                  <a:cubicBezTo>
                    <a:pt x="85" y="44"/>
                    <a:pt x="85" y="38"/>
                    <a:pt x="83" y="32"/>
                  </a:cubicBezTo>
                  <a:cubicBezTo>
                    <a:pt x="80" y="22"/>
                    <a:pt x="77" y="3"/>
                    <a:pt x="63" y="2"/>
                  </a:cubicBezTo>
                  <a:cubicBezTo>
                    <a:pt x="38" y="0"/>
                    <a:pt x="4" y="13"/>
                    <a:pt x="3" y="43"/>
                  </a:cubicBezTo>
                  <a:cubicBezTo>
                    <a:pt x="3" y="44"/>
                    <a:pt x="3" y="44"/>
                    <a:pt x="3" y="44"/>
                  </a:cubicBezTo>
                  <a:cubicBezTo>
                    <a:pt x="0" y="52"/>
                    <a:pt x="14" y="53"/>
                    <a:pt x="21" y="54"/>
                  </a:cubicBezTo>
                  <a:cubicBezTo>
                    <a:pt x="40" y="57"/>
                    <a:pt x="60" y="57"/>
                    <a:pt x="80" y="57"/>
                  </a:cubicBezTo>
                  <a:cubicBezTo>
                    <a:pt x="99" y="58"/>
                    <a:pt x="118" y="59"/>
                    <a:pt x="138" y="58"/>
                  </a:cubicBezTo>
                  <a:cubicBezTo>
                    <a:pt x="140" y="58"/>
                    <a:pt x="145" y="58"/>
                    <a:pt x="146" y="53"/>
                  </a:cubicBezTo>
                  <a:cubicBezTo>
                    <a:pt x="147" y="51"/>
                    <a:pt x="145" y="49"/>
                    <a:pt x="143" y="48"/>
                  </a:cubicBezTo>
                  <a:close/>
                </a:path>
              </a:pathLst>
            </a:custGeom>
            <a:solidFill>
              <a:srgbClr val="039C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2" name="Freeform 624">
              <a:extLst>
                <a:ext uri="{FF2B5EF4-FFF2-40B4-BE49-F238E27FC236}">
                  <a16:creationId xmlns:a16="http://schemas.microsoft.com/office/drawing/2014/main" id="{1C87D34F-9FF3-CAB9-16AF-ADBB73F40BA9}"/>
                </a:ext>
              </a:extLst>
            </p:cNvPr>
            <p:cNvSpPr>
              <a:spLocks/>
            </p:cNvSpPr>
            <p:nvPr/>
          </p:nvSpPr>
          <p:spPr bwMode="auto">
            <a:xfrm>
              <a:off x="3954463" y="3184525"/>
              <a:ext cx="831850" cy="582613"/>
            </a:xfrm>
            <a:custGeom>
              <a:avLst/>
              <a:gdLst>
                <a:gd name="T0" fmla="*/ 560 w 585"/>
                <a:gd name="T1" fmla="*/ 84 h 410"/>
                <a:gd name="T2" fmla="*/ 531 w 585"/>
                <a:gd name="T3" fmla="*/ 68 h 410"/>
                <a:gd name="T4" fmla="*/ 491 w 585"/>
                <a:gd name="T5" fmla="*/ 53 h 410"/>
                <a:gd name="T6" fmla="*/ 488 w 585"/>
                <a:gd name="T7" fmla="*/ 55 h 410"/>
                <a:gd name="T8" fmla="*/ 490 w 585"/>
                <a:gd name="T9" fmla="*/ 58 h 410"/>
                <a:gd name="T10" fmla="*/ 184 w 585"/>
                <a:gd name="T11" fmla="*/ 0 h 410"/>
                <a:gd name="T12" fmla="*/ 122 w 585"/>
                <a:gd name="T13" fmla="*/ 12 h 410"/>
                <a:gd name="T14" fmla="*/ 84 w 585"/>
                <a:gd name="T15" fmla="*/ 55 h 410"/>
                <a:gd name="T16" fmla="*/ 54 w 585"/>
                <a:gd name="T17" fmla="*/ 113 h 410"/>
                <a:gd name="T18" fmla="*/ 31 w 585"/>
                <a:gd name="T19" fmla="*/ 166 h 410"/>
                <a:gd name="T20" fmla="*/ 29 w 585"/>
                <a:gd name="T21" fmla="*/ 176 h 410"/>
                <a:gd name="T22" fmla="*/ 2 w 585"/>
                <a:gd name="T23" fmla="*/ 285 h 410"/>
                <a:gd name="T24" fmla="*/ 6 w 585"/>
                <a:gd name="T25" fmla="*/ 334 h 410"/>
                <a:gd name="T26" fmla="*/ 9 w 585"/>
                <a:gd name="T27" fmla="*/ 374 h 410"/>
                <a:gd name="T28" fmla="*/ 64 w 585"/>
                <a:gd name="T29" fmla="*/ 391 h 410"/>
                <a:gd name="T30" fmla="*/ 162 w 585"/>
                <a:gd name="T31" fmla="*/ 410 h 410"/>
                <a:gd name="T32" fmla="*/ 191 w 585"/>
                <a:gd name="T33" fmla="*/ 399 h 410"/>
                <a:gd name="T34" fmla="*/ 238 w 585"/>
                <a:gd name="T35" fmla="*/ 255 h 410"/>
                <a:gd name="T36" fmla="*/ 481 w 585"/>
                <a:gd name="T37" fmla="*/ 267 h 410"/>
                <a:gd name="T38" fmla="*/ 583 w 585"/>
                <a:gd name="T39" fmla="*/ 150 h 410"/>
                <a:gd name="T40" fmla="*/ 560 w 585"/>
                <a:gd name="T41" fmla="*/ 84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5" h="410">
                  <a:moveTo>
                    <a:pt x="560" y="84"/>
                  </a:moveTo>
                  <a:cubicBezTo>
                    <a:pt x="552" y="76"/>
                    <a:pt x="542" y="71"/>
                    <a:pt x="531" y="68"/>
                  </a:cubicBezTo>
                  <a:cubicBezTo>
                    <a:pt x="517" y="65"/>
                    <a:pt x="498" y="68"/>
                    <a:pt x="491" y="53"/>
                  </a:cubicBezTo>
                  <a:cubicBezTo>
                    <a:pt x="490" y="51"/>
                    <a:pt x="487" y="53"/>
                    <a:pt x="488" y="55"/>
                  </a:cubicBezTo>
                  <a:cubicBezTo>
                    <a:pt x="489" y="56"/>
                    <a:pt x="489" y="57"/>
                    <a:pt x="490" y="58"/>
                  </a:cubicBezTo>
                  <a:cubicBezTo>
                    <a:pt x="392" y="20"/>
                    <a:pt x="288" y="0"/>
                    <a:pt x="184" y="0"/>
                  </a:cubicBezTo>
                  <a:cubicBezTo>
                    <a:pt x="163" y="0"/>
                    <a:pt x="141" y="1"/>
                    <a:pt x="122" y="12"/>
                  </a:cubicBezTo>
                  <a:cubicBezTo>
                    <a:pt x="106" y="23"/>
                    <a:pt x="93" y="38"/>
                    <a:pt x="84" y="55"/>
                  </a:cubicBezTo>
                  <a:cubicBezTo>
                    <a:pt x="72" y="73"/>
                    <a:pt x="63" y="93"/>
                    <a:pt x="54" y="113"/>
                  </a:cubicBezTo>
                  <a:cubicBezTo>
                    <a:pt x="46" y="130"/>
                    <a:pt x="38" y="148"/>
                    <a:pt x="31" y="166"/>
                  </a:cubicBezTo>
                  <a:cubicBezTo>
                    <a:pt x="31" y="169"/>
                    <a:pt x="31" y="173"/>
                    <a:pt x="29" y="176"/>
                  </a:cubicBezTo>
                  <a:cubicBezTo>
                    <a:pt x="21" y="212"/>
                    <a:pt x="7" y="248"/>
                    <a:pt x="2" y="285"/>
                  </a:cubicBezTo>
                  <a:cubicBezTo>
                    <a:pt x="0" y="302"/>
                    <a:pt x="1" y="317"/>
                    <a:pt x="6" y="334"/>
                  </a:cubicBezTo>
                  <a:cubicBezTo>
                    <a:pt x="10" y="349"/>
                    <a:pt x="11" y="361"/>
                    <a:pt x="9" y="374"/>
                  </a:cubicBezTo>
                  <a:cubicBezTo>
                    <a:pt x="27" y="379"/>
                    <a:pt x="45" y="386"/>
                    <a:pt x="64" y="391"/>
                  </a:cubicBezTo>
                  <a:cubicBezTo>
                    <a:pt x="96" y="402"/>
                    <a:pt x="129" y="409"/>
                    <a:pt x="162" y="410"/>
                  </a:cubicBezTo>
                  <a:cubicBezTo>
                    <a:pt x="174" y="410"/>
                    <a:pt x="183" y="410"/>
                    <a:pt x="191" y="399"/>
                  </a:cubicBezTo>
                  <a:cubicBezTo>
                    <a:pt x="199" y="388"/>
                    <a:pt x="208" y="264"/>
                    <a:pt x="238" y="255"/>
                  </a:cubicBezTo>
                  <a:cubicBezTo>
                    <a:pt x="269" y="248"/>
                    <a:pt x="454" y="282"/>
                    <a:pt x="481" y="267"/>
                  </a:cubicBezTo>
                  <a:cubicBezTo>
                    <a:pt x="525" y="243"/>
                    <a:pt x="578" y="204"/>
                    <a:pt x="583" y="150"/>
                  </a:cubicBezTo>
                  <a:cubicBezTo>
                    <a:pt x="585" y="127"/>
                    <a:pt x="577" y="101"/>
                    <a:pt x="560" y="84"/>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3" name="Freeform 625">
              <a:extLst>
                <a:ext uri="{FF2B5EF4-FFF2-40B4-BE49-F238E27FC236}">
                  <a16:creationId xmlns:a16="http://schemas.microsoft.com/office/drawing/2014/main" id="{D0E33686-42D1-4442-4AA1-88A24F0DEBA9}"/>
                </a:ext>
              </a:extLst>
            </p:cNvPr>
            <p:cNvSpPr>
              <a:spLocks/>
            </p:cNvSpPr>
            <p:nvPr/>
          </p:nvSpPr>
          <p:spPr bwMode="auto">
            <a:xfrm>
              <a:off x="4683126" y="2520950"/>
              <a:ext cx="174625" cy="268288"/>
            </a:xfrm>
            <a:custGeom>
              <a:avLst/>
              <a:gdLst>
                <a:gd name="T0" fmla="*/ 4 w 123"/>
                <a:gd name="T1" fmla="*/ 80 h 189"/>
                <a:gd name="T2" fmla="*/ 45 w 123"/>
                <a:gd name="T3" fmla="*/ 188 h 189"/>
                <a:gd name="T4" fmla="*/ 103 w 123"/>
                <a:gd name="T5" fmla="*/ 166 h 189"/>
                <a:gd name="T6" fmla="*/ 122 w 123"/>
                <a:gd name="T7" fmla="*/ 153 h 189"/>
                <a:gd name="T8" fmla="*/ 112 w 123"/>
                <a:gd name="T9" fmla="*/ 127 h 189"/>
                <a:gd name="T10" fmla="*/ 104 w 123"/>
                <a:gd name="T11" fmla="*/ 103 h 189"/>
                <a:gd name="T12" fmla="*/ 67 w 123"/>
                <a:gd name="T13" fmla="*/ 2 h 189"/>
                <a:gd name="T14" fmla="*/ 17 w 123"/>
                <a:gd name="T15" fmla="*/ 65 h 189"/>
                <a:gd name="T16" fmla="*/ 4 w 123"/>
                <a:gd name="T17" fmla="*/ 8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189">
                  <a:moveTo>
                    <a:pt x="4" y="80"/>
                  </a:moveTo>
                  <a:cubicBezTo>
                    <a:pt x="19" y="115"/>
                    <a:pt x="43" y="189"/>
                    <a:pt x="45" y="188"/>
                  </a:cubicBezTo>
                  <a:cubicBezTo>
                    <a:pt x="64" y="180"/>
                    <a:pt x="84" y="174"/>
                    <a:pt x="103" y="166"/>
                  </a:cubicBezTo>
                  <a:cubicBezTo>
                    <a:pt x="110" y="163"/>
                    <a:pt x="123" y="162"/>
                    <a:pt x="122" y="153"/>
                  </a:cubicBezTo>
                  <a:cubicBezTo>
                    <a:pt x="121" y="144"/>
                    <a:pt x="116" y="136"/>
                    <a:pt x="112" y="127"/>
                  </a:cubicBezTo>
                  <a:cubicBezTo>
                    <a:pt x="109" y="119"/>
                    <a:pt x="107" y="111"/>
                    <a:pt x="104" y="103"/>
                  </a:cubicBezTo>
                  <a:cubicBezTo>
                    <a:pt x="98" y="85"/>
                    <a:pt x="73" y="19"/>
                    <a:pt x="67" y="2"/>
                  </a:cubicBezTo>
                  <a:cubicBezTo>
                    <a:pt x="67" y="0"/>
                    <a:pt x="37" y="59"/>
                    <a:pt x="17" y="65"/>
                  </a:cubicBezTo>
                  <a:cubicBezTo>
                    <a:pt x="5" y="67"/>
                    <a:pt x="0" y="68"/>
                    <a:pt x="4" y="80"/>
                  </a:cubicBezTo>
                  <a:close/>
                </a:path>
              </a:pathLst>
            </a:custGeom>
            <a:solidFill>
              <a:srgbClr val="F5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4" name="Freeform 626">
              <a:extLst>
                <a:ext uri="{FF2B5EF4-FFF2-40B4-BE49-F238E27FC236}">
                  <a16:creationId xmlns:a16="http://schemas.microsoft.com/office/drawing/2014/main" id="{628B4C32-17E9-2118-6520-2192AE11A627}"/>
                </a:ext>
              </a:extLst>
            </p:cNvPr>
            <p:cNvSpPr>
              <a:spLocks/>
            </p:cNvSpPr>
            <p:nvPr/>
          </p:nvSpPr>
          <p:spPr bwMode="auto">
            <a:xfrm>
              <a:off x="4575176" y="2382838"/>
              <a:ext cx="250825" cy="327025"/>
            </a:xfrm>
            <a:custGeom>
              <a:avLst/>
              <a:gdLst>
                <a:gd name="T0" fmla="*/ 156 w 177"/>
                <a:gd name="T1" fmla="*/ 41 h 230"/>
                <a:gd name="T2" fmla="*/ 137 w 177"/>
                <a:gd name="T3" fmla="*/ 9 h 230"/>
                <a:gd name="T4" fmla="*/ 110 w 177"/>
                <a:gd name="T5" fmla="*/ 2 h 230"/>
                <a:gd name="T6" fmla="*/ 76 w 177"/>
                <a:gd name="T7" fmla="*/ 2 h 230"/>
                <a:gd name="T8" fmla="*/ 22 w 177"/>
                <a:gd name="T9" fmla="*/ 24 h 230"/>
                <a:gd name="T10" fmla="*/ 2 w 177"/>
                <a:gd name="T11" fmla="*/ 66 h 230"/>
                <a:gd name="T12" fmla="*/ 1 w 177"/>
                <a:gd name="T13" fmla="*/ 122 h 230"/>
                <a:gd name="T14" fmla="*/ 21 w 177"/>
                <a:gd name="T15" fmla="*/ 218 h 230"/>
                <a:gd name="T16" fmla="*/ 91 w 177"/>
                <a:gd name="T17" fmla="*/ 214 h 230"/>
                <a:gd name="T18" fmla="*/ 139 w 177"/>
                <a:gd name="T19" fmla="*/ 180 h 230"/>
                <a:gd name="T20" fmla="*/ 156 w 177"/>
                <a:gd name="T21" fmla="*/ 4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230">
                  <a:moveTo>
                    <a:pt x="156" y="41"/>
                  </a:moveTo>
                  <a:cubicBezTo>
                    <a:pt x="153" y="28"/>
                    <a:pt x="148" y="16"/>
                    <a:pt x="137" y="9"/>
                  </a:cubicBezTo>
                  <a:cubicBezTo>
                    <a:pt x="129" y="5"/>
                    <a:pt x="118" y="3"/>
                    <a:pt x="110" y="2"/>
                  </a:cubicBezTo>
                  <a:cubicBezTo>
                    <a:pt x="98" y="0"/>
                    <a:pt x="87" y="0"/>
                    <a:pt x="76" y="2"/>
                  </a:cubicBezTo>
                  <a:cubicBezTo>
                    <a:pt x="56" y="4"/>
                    <a:pt x="37" y="11"/>
                    <a:pt x="22" y="24"/>
                  </a:cubicBezTo>
                  <a:cubicBezTo>
                    <a:pt x="9" y="35"/>
                    <a:pt x="4" y="50"/>
                    <a:pt x="2" y="66"/>
                  </a:cubicBezTo>
                  <a:cubicBezTo>
                    <a:pt x="0" y="85"/>
                    <a:pt x="0" y="104"/>
                    <a:pt x="1" y="122"/>
                  </a:cubicBezTo>
                  <a:cubicBezTo>
                    <a:pt x="3" y="151"/>
                    <a:pt x="2" y="196"/>
                    <a:pt x="21" y="218"/>
                  </a:cubicBezTo>
                  <a:cubicBezTo>
                    <a:pt x="31" y="230"/>
                    <a:pt x="70" y="222"/>
                    <a:pt x="91" y="214"/>
                  </a:cubicBezTo>
                  <a:cubicBezTo>
                    <a:pt x="115" y="204"/>
                    <a:pt x="128" y="193"/>
                    <a:pt x="139" y="180"/>
                  </a:cubicBezTo>
                  <a:cubicBezTo>
                    <a:pt x="147" y="168"/>
                    <a:pt x="177" y="94"/>
                    <a:pt x="156" y="41"/>
                  </a:cubicBezTo>
                  <a:close/>
                </a:path>
              </a:pathLst>
            </a:custGeom>
            <a:solidFill>
              <a:srgbClr val="F5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5" name="Freeform 627">
              <a:extLst>
                <a:ext uri="{FF2B5EF4-FFF2-40B4-BE49-F238E27FC236}">
                  <a16:creationId xmlns:a16="http://schemas.microsoft.com/office/drawing/2014/main" id="{4A36C559-3C26-5269-1564-AEFCE35B5F47}"/>
                </a:ext>
              </a:extLst>
            </p:cNvPr>
            <p:cNvSpPr>
              <a:spLocks/>
            </p:cNvSpPr>
            <p:nvPr/>
          </p:nvSpPr>
          <p:spPr bwMode="auto">
            <a:xfrm>
              <a:off x="4557713" y="2528888"/>
              <a:ext cx="55563" cy="90488"/>
            </a:xfrm>
            <a:custGeom>
              <a:avLst/>
              <a:gdLst>
                <a:gd name="T0" fmla="*/ 14 w 39"/>
                <a:gd name="T1" fmla="*/ 5 h 64"/>
                <a:gd name="T2" fmla="*/ 2 w 39"/>
                <a:gd name="T3" fmla="*/ 49 h 64"/>
                <a:gd name="T4" fmla="*/ 6 w 39"/>
                <a:gd name="T5" fmla="*/ 61 h 64"/>
                <a:gd name="T6" fmla="*/ 36 w 39"/>
                <a:gd name="T7" fmla="*/ 57 h 64"/>
                <a:gd name="T8" fmla="*/ 19 w 39"/>
                <a:gd name="T9" fmla="*/ 9 h 64"/>
                <a:gd name="T10" fmla="*/ 18 w 39"/>
                <a:gd name="T11" fmla="*/ 8 h 64"/>
                <a:gd name="T12" fmla="*/ 20 w 39"/>
                <a:gd name="T13" fmla="*/ 4 h 64"/>
                <a:gd name="T14" fmla="*/ 14 w 39"/>
                <a:gd name="T15" fmla="*/ 5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4">
                  <a:moveTo>
                    <a:pt x="14" y="5"/>
                  </a:moveTo>
                  <a:cubicBezTo>
                    <a:pt x="11" y="20"/>
                    <a:pt x="10" y="24"/>
                    <a:pt x="2" y="49"/>
                  </a:cubicBezTo>
                  <a:cubicBezTo>
                    <a:pt x="0" y="55"/>
                    <a:pt x="0" y="61"/>
                    <a:pt x="6" y="61"/>
                  </a:cubicBezTo>
                  <a:cubicBezTo>
                    <a:pt x="13" y="62"/>
                    <a:pt x="34" y="64"/>
                    <a:pt x="36" y="57"/>
                  </a:cubicBezTo>
                  <a:cubicBezTo>
                    <a:pt x="39" y="42"/>
                    <a:pt x="23" y="24"/>
                    <a:pt x="19" y="9"/>
                  </a:cubicBezTo>
                  <a:cubicBezTo>
                    <a:pt x="19" y="9"/>
                    <a:pt x="19" y="8"/>
                    <a:pt x="18" y="8"/>
                  </a:cubicBezTo>
                  <a:cubicBezTo>
                    <a:pt x="19" y="7"/>
                    <a:pt x="19" y="5"/>
                    <a:pt x="20" y="4"/>
                  </a:cubicBezTo>
                  <a:cubicBezTo>
                    <a:pt x="21" y="0"/>
                    <a:pt x="15" y="1"/>
                    <a:pt x="14" y="5"/>
                  </a:cubicBezTo>
                  <a:close/>
                </a:path>
              </a:pathLst>
            </a:custGeom>
            <a:solidFill>
              <a:srgbClr val="F5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6" name="Freeform 628">
              <a:extLst>
                <a:ext uri="{FF2B5EF4-FFF2-40B4-BE49-F238E27FC236}">
                  <a16:creationId xmlns:a16="http://schemas.microsoft.com/office/drawing/2014/main" id="{9446DFEA-A223-EB16-2FD0-5D5B6F12645B}"/>
                </a:ext>
              </a:extLst>
            </p:cNvPr>
            <p:cNvSpPr>
              <a:spLocks/>
            </p:cNvSpPr>
            <p:nvPr/>
          </p:nvSpPr>
          <p:spPr bwMode="auto">
            <a:xfrm>
              <a:off x="4494213" y="2673350"/>
              <a:ext cx="420688" cy="757238"/>
            </a:xfrm>
            <a:custGeom>
              <a:avLst/>
              <a:gdLst>
                <a:gd name="T0" fmla="*/ 229 w 297"/>
                <a:gd name="T1" fmla="*/ 472 h 534"/>
                <a:gd name="T2" fmla="*/ 251 w 297"/>
                <a:gd name="T3" fmla="*/ 433 h 534"/>
                <a:gd name="T4" fmla="*/ 264 w 297"/>
                <a:gd name="T5" fmla="*/ 390 h 534"/>
                <a:gd name="T6" fmla="*/ 297 w 297"/>
                <a:gd name="T7" fmla="*/ 231 h 534"/>
                <a:gd name="T8" fmla="*/ 286 w 297"/>
                <a:gd name="T9" fmla="*/ 82 h 534"/>
                <a:gd name="T10" fmla="*/ 246 w 297"/>
                <a:gd name="T11" fmla="*/ 10 h 534"/>
                <a:gd name="T12" fmla="*/ 166 w 297"/>
                <a:gd name="T13" fmla="*/ 38 h 534"/>
                <a:gd name="T14" fmla="*/ 165 w 297"/>
                <a:gd name="T15" fmla="*/ 40 h 534"/>
                <a:gd name="T16" fmla="*/ 97 w 297"/>
                <a:gd name="T17" fmla="*/ 254 h 534"/>
                <a:gd name="T18" fmla="*/ 82 w 297"/>
                <a:gd name="T19" fmla="*/ 279 h 534"/>
                <a:gd name="T20" fmla="*/ 35 w 297"/>
                <a:gd name="T21" fmla="*/ 340 h 534"/>
                <a:gd name="T22" fmla="*/ 13 w 297"/>
                <a:gd name="T23" fmla="*/ 366 h 534"/>
                <a:gd name="T24" fmla="*/ 0 w 297"/>
                <a:gd name="T25" fmla="*/ 385 h 534"/>
                <a:gd name="T26" fmla="*/ 69 w 297"/>
                <a:gd name="T27" fmla="*/ 458 h 534"/>
                <a:gd name="T28" fmla="*/ 85 w 297"/>
                <a:gd name="T29" fmla="*/ 478 h 534"/>
                <a:gd name="T30" fmla="*/ 103 w 297"/>
                <a:gd name="T31" fmla="*/ 494 h 534"/>
                <a:gd name="T32" fmla="*/ 129 w 297"/>
                <a:gd name="T33" fmla="*/ 513 h 534"/>
                <a:gd name="T34" fmla="*/ 158 w 297"/>
                <a:gd name="T35" fmla="*/ 531 h 534"/>
                <a:gd name="T36" fmla="*/ 187 w 297"/>
                <a:gd name="T37" fmla="*/ 524 h 534"/>
                <a:gd name="T38" fmla="*/ 211 w 297"/>
                <a:gd name="T39" fmla="*/ 512 h 534"/>
                <a:gd name="T40" fmla="*/ 229 w 297"/>
                <a:gd name="T41" fmla="*/ 47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7" h="534">
                  <a:moveTo>
                    <a:pt x="229" y="472"/>
                  </a:moveTo>
                  <a:cubicBezTo>
                    <a:pt x="236" y="458"/>
                    <a:pt x="244" y="447"/>
                    <a:pt x="251" y="433"/>
                  </a:cubicBezTo>
                  <a:cubicBezTo>
                    <a:pt x="256" y="419"/>
                    <a:pt x="260" y="405"/>
                    <a:pt x="264" y="390"/>
                  </a:cubicBezTo>
                  <a:cubicBezTo>
                    <a:pt x="279" y="338"/>
                    <a:pt x="291" y="285"/>
                    <a:pt x="297" y="231"/>
                  </a:cubicBezTo>
                  <a:cubicBezTo>
                    <a:pt x="296" y="178"/>
                    <a:pt x="293" y="102"/>
                    <a:pt x="286" y="82"/>
                  </a:cubicBezTo>
                  <a:cubicBezTo>
                    <a:pt x="266" y="26"/>
                    <a:pt x="250" y="16"/>
                    <a:pt x="246" y="10"/>
                  </a:cubicBezTo>
                  <a:cubicBezTo>
                    <a:pt x="240" y="0"/>
                    <a:pt x="183" y="31"/>
                    <a:pt x="166" y="38"/>
                  </a:cubicBezTo>
                  <a:cubicBezTo>
                    <a:pt x="165" y="39"/>
                    <a:pt x="165" y="40"/>
                    <a:pt x="165" y="40"/>
                  </a:cubicBezTo>
                  <a:cubicBezTo>
                    <a:pt x="141" y="80"/>
                    <a:pt x="115" y="180"/>
                    <a:pt x="97" y="254"/>
                  </a:cubicBezTo>
                  <a:cubicBezTo>
                    <a:pt x="93" y="263"/>
                    <a:pt x="87" y="272"/>
                    <a:pt x="82" y="279"/>
                  </a:cubicBezTo>
                  <a:cubicBezTo>
                    <a:pt x="67" y="300"/>
                    <a:pt x="51" y="320"/>
                    <a:pt x="35" y="340"/>
                  </a:cubicBezTo>
                  <a:cubicBezTo>
                    <a:pt x="28" y="349"/>
                    <a:pt x="21" y="357"/>
                    <a:pt x="13" y="366"/>
                  </a:cubicBezTo>
                  <a:cubicBezTo>
                    <a:pt x="10" y="370"/>
                    <a:pt x="1" y="378"/>
                    <a:pt x="0" y="385"/>
                  </a:cubicBezTo>
                  <a:cubicBezTo>
                    <a:pt x="15" y="414"/>
                    <a:pt x="48" y="434"/>
                    <a:pt x="69" y="458"/>
                  </a:cubicBezTo>
                  <a:cubicBezTo>
                    <a:pt x="75" y="465"/>
                    <a:pt x="80" y="472"/>
                    <a:pt x="85" y="478"/>
                  </a:cubicBezTo>
                  <a:cubicBezTo>
                    <a:pt x="92" y="484"/>
                    <a:pt x="97" y="489"/>
                    <a:pt x="103" y="494"/>
                  </a:cubicBezTo>
                  <a:cubicBezTo>
                    <a:pt x="112" y="501"/>
                    <a:pt x="120" y="507"/>
                    <a:pt x="129" y="513"/>
                  </a:cubicBezTo>
                  <a:cubicBezTo>
                    <a:pt x="137" y="520"/>
                    <a:pt x="148" y="529"/>
                    <a:pt x="158" y="531"/>
                  </a:cubicBezTo>
                  <a:cubicBezTo>
                    <a:pt x="168" y="534"/>
                    <a:pt x="178" y="528"/>
                    <a:pt x="187" y="524"/>
                  </a:cubicBezTo>
                  <a:cubicBezTo>
                    <a:pt x="196" y="520"/>
                    <a:pt x="204" y="517"/>
                    <a:pt x="211" y="512"/>
                  </a:cubicBezTo>
                  <a:cubicBezTo>
                    <a:pt x="217" y="499"/>
                    <a:pt x="222" y="485"/>
                    <a:pt x="229" y="47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7" name="Freeform 629">
              <a:extLst>
                <a:ext uri="{FF2B5EF4-FFF2-40B4-BE49-F238E27FC236}">
                  <a16:creationId xmlns:a16="http://schemas.microsoft.com/office/drawing/2014/main" id="{7A156B9B-9594-97FE-156E-4AD39703F24A}"/>
                </a:ext>
              </a:extLst>
            </p:cNvPr>
            <p:cNvSpPr>
              <a:spLocks/>
            </p:cNvSpPr>
            <p:nvPr/>
          </p:nvSpPr>
          <p:spPr bwMode="auto">
            <a:xfrm>
              <a:off x="3817938" y="3127375"/>
              <a:ext cx="854075" cy="852488"/>
            </a:xfrm>
            <a:custGeom>
              <a:avLst/>
              <a:gdLst>
                <a:gd name="T0" fmla="*/ 574 w 602"/>
                <a:gd name="T1" fmla="*/ 220 h 601"/>
                <a:gd name="T2" fmla="*/ 551 w 602"/>
                <a:gd name="T3" fmla="*/ 131 h 601"/>
                <a:gd name="T4" fmla="*/ 501 w 602"/>
                <a:gd name="T5" fmla="*/ 55 h 601"/>
                <a:gd name="T6" fmla="*/ 447 w 602"/>
                <a:gd name="T7" fmla="*/ 8 h 601"/>
                <a:gd name="T8" fmla="*/ 445 w 602"/>
                <a:gd name="T9" fmla="*/ 7 h 601"/>
                <a:gd name="T10" fmla="*/ 444 w 602"/>
                <a:gd name="T11" fmla="*/ 7 h 601"/>
                <a:gd name="T12" fmla="*/ 442 w 602"/>
                <a:gd name="T13" fmla="*/ 6 h 601"/>
                <a:gd name="T14" fmla="*/ 440 w 602"/>
                <a:gd name="T15" fmla="*/ 7 h 601"/>
                <a:gd name="T16" fmla="*/ 155 w 602"/>
                <a:gd name="T17" fmla="*/ 102 h 601"/>
                <a:gd name="T18" fmla="*/ 89 w 602"/>
                <a:gd name="T19" fmla="*/ 232 h 601"/>
                <a:gd name="T20" fmla="*/ 68 w 602"/>
                <a:gd name="T21" fmla="*/ 316 h 601"/>
                <a:gd name="T22" fmla="*/ 32 w 602"/>
                <a:gd name="T23" fmla="*/ 390 h 601"/>
                <a:gd name="T24" fmla="*/ 6 w 602"/>
                <a:gd name="T25" fmla="*/ 468 h 601"/>
                <a:gd name="T26" fmla="*/ 1 w 602"/>
                <a:gd name="T27" fmla="*/ 573 h 601"/>
                <a:gd name="T28" fmla="*/ 2 w 602"/>
                <a:gd name="T29" fmla="*/ 575 h 601"/>
                <a:gd name="T30" fmla="*/ 82 w 602"/>
                <a:gd name="T31" fmla="*/ 584 h 601"/>
                <a:gd name="T32" fmla="*/ 148 w 602"/>
                <a:gd name="T33" fmla="*/ 601 h 601"/>
                <a:gd name="T34" fmla="*/ 241 w 602"/>
                <a:gd name="T35" fmla="*/ 541 h 601"/>
                <a:gd name="T36" fmla="*/ 288 w 602"/>
                <a:gd name="T37" fmla="*/ 395 h 601"/>
                <a:gd name="T38" fmla="*/ 330 w 602"/>
                <a:gd name="T39" fmla="*/ 299 h 601"/>
                <a:gd name="T40" fmla="*/ 594 w 602"/>
                <a:gd name="T41" fmla="*/ 305 h 601"/>
                <a:gd name="T42" fmla="*/ 595 w 602"/>
                <a:gd name="T43" fmla="*/ 304 h 601"/>
                <a:gd name="T44" fmla="*/ 574 w 602"/>
                <a:gd name="T45" fmla="*/ 220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2" h="601">
                  <a:moveTo>
                    <a:pt x="574" y="220"/>
                  </a:moveTo>
                  <a:cubicBezTo>
                    <a:pt x="564" y="190"/>
                    <a:pt x="563" y="159"/>
                    <a:pt x="551" y="131"/>
                  </a:cubicBezTo>
                  <a:cubicBezTo>
                    <a:pt x="538" y="103"/>
                    <a:pt x="519" y="79"/>
                    <a:pt x="501" y="55"/>
                  </a:cubicBezTo>
                  <a:cubicBezTo>
                    <a:pt x="486" y="35"/>
                    <a:pt x="469" y="17"/>
                    <a:pt x="447" y="8"/>
                  </a:cubicBezTo>
                  <a:cubicBezTo>
                    <a:pt x="446" y="7"/>
                    <a:pt x="446" y="7"/>
                    <a:pt x="445" y="7"/>
                  </a:cubicBezTo>
                  <a:cubicBezTo>
                    <a:pt x="444" y="7"/>
                    <a:pt x="444" y="7"/>
                    <a:pt x="444" y="7"/>
                  </a:cubicBezTo>
                  <a:cubicBezTo>
                    <a:pt x="444" y="7"/>
                    <a:pt x="442" y="7"/>
                    <a:pt x="442" y="6"/>
                  </a:cubicBezTo>
                  <a:cubicBezTo>
                    <a:pt x="441" y="6"/>
                    <a:pt x="441" y="6"/>
                    <a:pt x="440" y="7"/>
                  </a:cubicBezTo>
                  <a:cubicBezTo>
                    <a:pt x="337" y="0"/>
                    <a:pt x="228" y="26"/>
                    <a:pt x="155" y="102"/>
                  </a:cubicBezTo>
                  <a:cubicBezTo>
                    <a:pt x="120" y="139"/>
                    <a:pt x="99" y="183"/>
                    <a:pt x="89" y="232"/>
                  </a:cubicBezTo>
                  <a:cubicBezTo>
                    <a:pt x="83" y="260"/>
                    <a:pt x="79" y="289"/>
                    <a:pt x="68" y="316"/>
                  </a:cubicBezTo>
                  <a:cubicBezTo>
                    <a:pt x="59" y="342"/>
                    <a:pt x="45" y="365"/>
                    <a:pt x="32" y="390"/>
                  </a:cubicBezTo>
                  <a:cubicBezTo>
                    <a:pt x="19" y="414"/>
                    <a:pt x="9" y="439"/>
                    <a:pt x="6" y="468"/>
                  </a:cubicBezTo>
                  <a:cubicBezTo>
                    <a:pt x="1" y="503"/>
                    <a:pt x="9" y="538"/>
                    <a:pt x="1" y="573"/>
                  </a:cubicBezTo>
                  <a:cubicBezTo>
                    <a:pt x="0" y="574"/>
                    <a:pt x="1" y="575"/>
                    <a:pt x="2" y="575"/>
                  </a:cubicBezTo>
                  <a:cubicBezTo>
                    <a:pt x="30" y="573"/>
                    <a:pt x="56" y="576"/>
                    <a:pt x="82" y="584"/>
                  </a:cubicBezTo>
                  <a:cubicBezTo>
                    <a:pt x="104" y="590"/>
                    <a:pt x="124" y="601"/>
                    <a:pt x="148" y="601"/>
                  </a:cubicBezTo>
                  <a:cubicBezTo>
                    <a:pt x="187" y="601"/>
                    <a:pt x="220" y="572"/>
                    <a:pt x="241" y="541"/>
                  </a:cubicBezTo>
                  <a:cubicBezTo>
                    <a:pt x="268" y="503"/>
                    <a:pt x="260" y="432"/>
                    <a:pt x="288" y="395"/>
                  </a:cubicBezTo>
                  <a:cubicBezTo>
                    <a:pt x="304" y="373"/>
                    <a:pt x="309" y="315"/>
                    <a:pt x="330" y="299"/>
                  </a:cubicBezTo>
                  <a:cubicBezTo>
                    <a:pt x="349" y="285"/>
                    <a:pt x="416" y="341"/>
                    <a:pt x="594" y="305"/>
                  </a:cubicBezTo>
                  <a:cubicBezTo>
                    <a:pt x="594" y="305"/>
                    <a:pt x="595" y="305"/>
                    <a:pt x="595" y="304"/>
                  </a:cubicBezTo>
                  <a:cubicBezTo>
                    <a:pt x="602" y="273"/>
                    <a:pt x="582" y="247"/>
                    <a:pt x="574" y="22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8" name="Freeform 630">
              <a:extLst>
                <a:ext uri="{FF2B5EF4-FFF2-40B4-BE49-F238E27FC236}">
                  <a16:creationId xmlns:a16="http://schemas.microsoft.com/office/drawing/2014/main" id="{F8E99485-A15B-EE4F-C582-975D1C9AB4AD}"/>
                </a:ext>
              </a:extLst>
            </p:cNvPr>
            <p:cNvSpPr>
              <a:spLocks/>
            </p:cNvSpPr>
            <p:nvPr/>
          </p:nvSpPr>
          <p:spPr bwMode="auto">
            <a:xfrm>
              <a:off x="4630738" y="2386013"/>
              <a:ext cx="220663" cy="252413"/>
            </a:xfrm>
            <a:custGeom>
              <a:avLst/>
              <a:gdLst>
                <a:gd name="T0" fmla="*/ 137 w 155"/>
                <a:gd name="T1" fmla="*/ 35 h 178"/>
                <a:gd name="T2" fmla="*/ 108 w 155"/>
                <a:gd name="T3" fmla="*/ 9 h 178"/>
                <a:gd name="T4" fmla="*/ 83 w 155"/>
                <a:gd name="T5" fmla="*/ 0 h 178"/>
                <a:gd name="T6" fmla="*/ 60 w 155"/>
                <a:gd name="T7" fmla="*/ 19 h 178"/>
                <a:gd name="T8" fmla="*/ 18 w 155"/>
                <a:gd name="T9" fmla="*/ 38 h 178"/>
                <a:gd name="T10" fmla="*/ 20 w 155"/>
                <a:gd name="T11" fmla="*/ 95 h 178"/>
                <a:gd name="T12" fmla="*/ 49 w 155"/>
                <a:gd name="T13" fmla="*/ 114 h 178"/>
                <a:gd name="T14" fmla="*/ 65 w 155"/>
                <a:gd name="T15" fmla="*/ 115 h 178"/>
                <a:gd name="T16" fmla="*/ 93 w 155"/>
                <a:gd name="T17" fmla="*/ 170 h 178"/>
                <a:gd name="T18" fmla="*/ 134 w 155"/>
                <a:gd name="T19" fmla="*/ 158 h 178"/>
                <a:gd name="T20" fmla="*/ 134 w 155"/>
                <a:gd name="T21" fmla="*/ 158 h 178"/>
                <a:gd name="T22" fmla="*/ 143 w 155"/>
                <a:gd name="T23" fmla="*/ 137 h 178"/>
                <a:gd name="T24" fmla="*/ 142 w 155"/>
                <a:gd name="T25" fmla="*/ 118 h 178"/>
                <a:gd name="T26" fmla="*/ 145 w 155"/>
                <a:gd name="T27" fmla="*/ 97 h 178"/>
                <a:gd name="T28" fmla="*/ 137 w 155"/>
                <a:gd name="T29"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 h="178">
                  <a:moveTo>
                    <a:pt x="137" y="35"/>
                  </a:moveTo>
                  <a:cubicBezTo>
                    <a:pt x="127" y="26"/>
                    <a:pt x="119" y="15"/>
                    <a:pt x="108" y="9"/>
                  </a:cubicBezTo>
                  <a:cubicBezTo>
                    <a:pt x="101" y="4"/>
                    <a:pt x="91" y="1"/>
                    <a:pt x="83" y="0"/>
                  </a:cubicBezTo>
                  <a:cubicBezTo>
                    <a:pt x="76" y="8"/>
                    <a:pt x="69" y="13"/>
                    <a:pt x="60" y="19"/>
                  </a:cubicBezTo>
                  <a:cubicBezTo>
                    <a:pt x="47" y="26"/>
                    <a:pt x="30" y="29"/>
                    <a:pt x="18" y="38"/>
                  </a:cubicBezTo>
                  <a:cubicBezTo>
                    <a:pt x="0" y="50"/>
                    <a:pt x="11" y="80"/>
                    <a:pt x="20" y="95"/>
                  </a:cubicBezTo>
                  <a:cubicBezTo>
                    <a:pt x="28" y="108"/>
                    <a:pt x="37" y="110"/>
                    <a:pt x="49" y="114"/>
                  </a:cubicBezTo>
                  <a:cubicBezTo>
                    <a:pt x="54" y="114"/>
                    <a:pt x="59" y="114"/>
                    <a:pt x="65" y="115"/>
                  </a:cubicBezTo>
                  <a:cubicBezTo>
                    <a:pt x="87" y="125"/>
                    <a:pt x="75" y="158"/>
                    <a:pt x="93" y="170"/>
                  </a:cubicBezTo>
                  <a:cubicBezTo>
                    <a:pt x="105" y="178"/>
                    <a:pt x="127" y="170"/>
                    <a:pt x="134" y="158"/>
                  </a:cubicBezTo>
                  <a:cubicBezTo>
                    <a:pt x="134" y="158"/>
                    <a:pt x="134" y="158"/>
                    <a:pt x="134" y="158"/>
                  </a:cubicBezTo>
                  <a:cubicBezTo>
                    <a:pt x="140" y="152"/>
                    <a:pt x="143" y="146"/>
                    <a:pt x="143" y="137"/>
                  </a:cubicBezTo>
                  <a:cubicBezTo>
                    <a:pt x="143" y="131"/>
                    <a:pt x="142" y="125"/>
                    <a:pt x="142" y="118"/>
                  </a:cubicBezTo>
                  <a:cubicBezTo>
                    <a:pt x="142" y="112"/>
                    <a:pt x="144" y="105"/>
                    <a:pt x="145" y="97"/>
                  </a:cubicBezTo>
                  <a:cubicBezTo>
                    <a:pt x="151" y="75"/>
                    <a:pt x="155" y="53"/>
                    <a:pt x="137" y="35"/>
                  </a:cubicBezTo>
                  <a:close/>
                </a:path>
              </a:pathLst>
            </a:custGeom>
            <a:solidFill>
              <a:srgbClr val="E5E2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9" name="Freeform 631">
              <a:extLst>
                <a:ext uri="{FF2B5EF4-FFF2-40B4-BE49-F238E27FC236}">
                  <a16:creationId xmlns:a16="http://schemas.microsoft.com/office/drawing/2014/main" id="{7E5CF985-A25F-322A-F51D-79377543169A}"/>
                </a:ext>
              </a:extLst>
            </p:cNvPr>
            <p:cNvSpPr>
              <a:spLocks/>
            </p:cNvSpPr>
            <p:nvPr/>
          </p:nvSpPr>
          <p:spPr bwMode="auto">
            <a:xfrm>
              <a:off x="4552951" y="2814638"/>
              <a:ext cx="274638" cy="407988"/>
            </a:xfrm>
            <a:custGeom>
              <a:avLst/>
              <a:gdLst>
                <a:gd name="T0" fmla="*/ 185 w 193"/>
                <a:gd name="T1" fmla="*/ 24 h 287"/>
                <a:gd name="T2" fmla="*/ 161 w 193"/>
                <a:gd name="T3" fmla="*/ 1 h 287"/>
                <a:gd name="T4" fmla="*/ 159 w 193"/>
                <a:gd name="T5" fmla="*/ 0 h 287"/>
                <a:gd name="T6" fmla="*/ 113 w 193"/>
                <a:gd name="T7" fmla="*/ 53 h 287"/>
                <a:gd name="T8" fmla="*/ 68 w 193"/>
                <a:gd name="T9" fmla="*/ 134 h 287"/>
                <a:gd name="T10" fmla="*/ 43 w 193"/>
                <a:gd name="T11" fmla="*/ 176 h 287"/>
                <a:gd name="T12" fmla="*/ 5 w 193"/>
                <a:gd name="T13" fmla="*/ 243 h 287"/>
                <a:gd name="T14" fmla="*/ 0 w 193"/>
                <a:gd name="T15" fmla="*/ 255 h 287"/>
                <a:gd name="T16" fmla="*/ 27 w 193"/>
                <a:gd name="T17" fmla="*/ 271 h 287"/>
                <a:gd name="T18" fmla="*/ 51 w 193"/>
                <a:gd name="T19" fmla="*/ 279 h 287"/>
                <a:gd name="T20" fmla="*/ 56 w 193"/>
                <a:gd name="T21" fmla="*/ 287 h 287"/>
                <a:gd name="T22" fmla="*/ 174 w 193"/>
                <a:gd name="T23" fmla="*/ 93 h 287"/>
                <a:gd name="T24" fmla="*/ 185 w 193"/>
                <a:gd name="T25" fmla="*/ 2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287">
                  <a:moveTo>
                    <a:pt x="185" y="24"/>
                  </a:moveTo>
                  <a:cubicBezTo>
                    <a:pt x="182" y="12"/>
                    <a:pt x="172" y="2"/>
                    <a:pt x="161" y="1"/>
                  </a:cubicBezTo>
                  <a:cubicBezTo>
                    <a:pt x="160" y="0"/>
                    <a:pt x="160" y="0"/>
                    <a:pt x="159" y="0"/>
                  </a:cubicBezTo>
                  <a:cubicBezTo>
                    <a:pt x="131" y="0"/>
                    <a:pt x="123" y="32"/>
                    <a:pt x="113" y="53"/>
                  </a:cubicBezTo>
                  <a:cubicBezTo>
                    <a:pt x="99" y="80"/>
                    <a:pt x="84" y="108"/>
                    <a:pt x="68" y="134"/>
                  </a:cubicBezTo>
                  <a:cubicBezTo>
                    <a:pt x="59" y="148"/>
                    <a:pt x="51" y="162"/>
                    <a:pt x="43" y="176"/>
                  </a:cubicBezTo>
                  <a:cubicBezTo>
                    <a:pt x="39" y="182"/>
                    <a:pt x="9" y="235"/>
                    <a:pt x="5" y="243"/>
                  </a:cubicBezTo>
                  <a:cubicBezTo>
                    <a:pt x="3" y="246"/>
                    <a:pt x="0" y="251"/>
                    <a:pt x="0" y="255"/>
                  </a:cubicBezTo>
                  <a:cubicBezTo>
                    <a:pt x="1" y="266"/>
                    <a:pt x="20" y="269"/>
                    <a:pt x="27" y="271"/>
                  </a:cubicBezTo>
                  <a:cubicBezTo>
                    <a:pt x="35" y="273"/>
                    <a:pt x="42" y="277"/>
                    <a:pt x="51" y="279"/>
                  </a:cubicBezTo>
                  <a:cubicBezTo>
                    <a:pt x="54" y="279"/>
                    <a:pt x="56" y="287"/>
                    <a:pt x="56" y="287"/>
                  </a:cubicBezTo>
                  <a:cubicBezTo>
                    <a:pt x="88" y="244"/>
                    <a:pt x="151" y="143"/>
                    <a:pt x="174" y="93"/>
                  </a:cubicBezTo>
                  <a:cubicBezTo>
                    <a:pt x="184" y="72"/>
                    <a:pt x="193" y="47"/>
                    <a:pt x="185" y="24"/>
                  </a:cubicBezTo>
                  <a:close/>
                </a:path>
              </a:pathLst>
            </a:custGeom>
            <a:solidFill>
              <a:srgbClr val="F5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0" name="Freeform 632">
              <a:extLst>
                <a:ext uri="{FF2B5EF4-FFF2-40B4-BE49-F238E27FC236}">
                  <a16:creationId xmlns:a16="http://schemas.microsoft.com/office/drawing/2014/main" id="{C0DD1490-2A0F-8663-6AED-12CBD7279D5D}"/>
                </a:ext>
              </a:extLst>
            </p:cNvPr>
            <p:cNvSpPr>
              <a:spLocks/>
            </p:cNvSpPr>
            <p:nvPr/>
          </p:nvSpPr>
          <p:spPr bwMode="auto">
            <a:xfrm>
              <a:off x="4283076" y="3149600"/>
              <a:ext cx="363538" cy="98425"/>
            </a:xfrm>
            <a:custGeom>
              <a:avLst/>
              <a:gdLst>
                <a:gd name="T0" fmla="*/ 214 w 256"/>
                <a:gd name="T1" fmla="*/ 0 h 70"/>
                <a:gd name="T2" fmla="*/ 183 w 256"/>
                <a:gd name="T3" fmla="*/ 6 h 70"/>
                <a:gd name="T4" fmla="*/ 152 w 256"/>
                <a:gd name="T5" fmla="*/ 11 h 70"/>
                <a:gd name="T6" fmla="*/ 22 w 256"/>
                <a:gd name="T7" fmla="*/ 42 h 70"/>
                <a:gd name="T8" fmla="*/ 2 w 256"/>
                <a:gd name="T9" fmla="*/ 46 h 70"/>
                <a:gd name="T10" fmla="*/ 6 w 256"/>
                <a:gd name="T11" fmla="*/ 63 h 70"/>
                <a:gd name="T12" fmla="*/ 4 w 256"/>
                <a:gd name="T13" fmla="*/ 63 h 70"/>
                <a:gd name="T14" fmla="*/ 4 w 256"/>
                <a:gd name="T15" fmla="*/ 66 h 70"/>
                <a:gd name="T16" fmla="*/ 125 w 256"/>
                <a:gd name="T17" fmla="*/ 70 h 70"/>
                <a:gd name="T18" fmla="*/ 186 w 256"/>
                <a:gd name="T19" fmla="*/ 68 h 70"/>
                <a:gd name="T20" fmla="*/ 236 w 256"/>
                <a:gd name="T21" fmla="*/ 59 h 70"/>
                <a:gd name="T22" fmla="*/ 248 w 256"/>
                <a:gd name="T23" fmla="*/ 30 h 70"/>
                <a:gd name="T24" fmla="*/ 214 w 256"/>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70">
                  <a:moveTo>
                    <a:pt x="214" y="0"/>
                  </a:moveTo>
                  <a:cubicBezTo>
                    <a:pt x="205" y="0"/>
                    <a:pt x="194" y="3"/>
                    <a:pt x="183" y="6"/>
                  </a:cubicBezTo>
                  <a:cubicBezTo>
                    <a:pt x="173" y="7"/>
                    <a:pt x="162" y="9"/>
                    <a:pt x="152" y="11"/>
                  </a:cubicBezTo>
                  <a:cubicBezTo>
                    <a:pt x="131" y="14"/>
                    <a:pt x="46" y="36"/>
                    <a:pt x="22" y="42"/>
                  </a:cubicBezTo>
                  <a:cubicBezTo>
                    <a:pt x="17" y="43"/>
                    <a:pt x="5" y="38"/>
                    <a:pt x="2" y="46"/>
                  </a:cubicBezTo>
                  <a:cubicBezTo>
                    <a:pt x="0" y="51"/>
                    <a:pt x="2" y="58"/>
                    <a:pt x="6" y="63"/>
                  </a:cubicBezTo>
                  <a:cubicBezTo>
                    <a:pt x="4" y="63"/>
                    <a:pt x="4" y="63"/>
                    <a:pt x="4" y="63"/>
                  </a:cubicBezTo>
                  <a:cubicBezTo>
                    <a:pt x="2" y="63"/>
                    <a:pt x="2" y="66"/>
                    <a:pt x="4" y="66"/>
                  </a:cubicBezTo>
                  <a:cubicBezTo>
                    <a:pt x="44" y="69"/>
                    <a:pt x="85" y="70"/>
                    <a:pt x="125" y="70"/>
                  </a:cubicBezTo>
                  <a:cubicBezTo>
                    <a:pt x="145" y="69"/>
                    <a:pt x="165" y="69"/>
                    <a:pt x="186" y="68"/>
                  </a:cubicBezTo>
                  <a:cubicBezTo>
                    <a:pt x="203" y="67"/>
                    <a:pt x="222" y="68"/>
                    <a:pt x="236" y="59"/>
                  </a:cubicBezTo>
                  <a:cubicBezTo>
                    <a:pt x="247" y="53"/>
                    <a:pt x="256" y="42"/>
                    <a:pt x="248" y="30"/>
                  </a:cubicBezTo>
                  <a:cubicBezTo>
                    <a:pt x="242" y="18"/>
                    <a:pt x="228" y="0"/>
                    <a:pt x="214" y="0"/>
                  </a:cubicBezTo>
                  <a:close/>
                </a:path>
              </a:pathLst>
            </a:custGeom>
            <a:solidFill>
              <a:srgbClr val="F5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1" name="Freeform 633">
              <a:extLst>
                <a:ext uri="{FF2B5EF4-FFF2-40B4-BE49-F238E27FC236}">
                  <a16:creationId xmlns:a16="http://schemas.microsoft.com/office/drawing/2014/main" id="{59927EFE-4D8A-BA74-2899-2D4F76B2E991}"/>
                </a:ext>
              </a:extLst>
            </p:cNvPr>
            <p:cNvSpPr>
              <a:spLocks/>
            </p:cNvSpPr>
            <p:nvPr/>
          </p:nvSpPr>
          <p:spPr bwMode="auto">
            <a:xfrm>
              <a:off x="4586288" y="2801938"/>
              <a:ext cx="263525" cy="374650"/>
            </a:xfrm>
            <a:custGeom>
              <a:avLst/>
              <a:gdLst>
                <a:gd name="T0" fmla="*/ 129 w 186"/>
                <a:gd name="T1" fmla="*/ 3 h 264"/>
                <a:gd name="T2" fmla="*/ 61 w 186"/>
                <a:gd name="T3" fmla="*/ 64 h 264"/>
                <a:gd name="T4" fmla="*/ 2 w 186"/>
                <a:gd name="T5" fmla="*/ 182 h 264"/>
                <a:gd name="T6" fmla="*/ 2 w 186"/>
                <a:gd name="T7" fmla="*/ 184 h 264"/>
                <a:gd name="T8" fmla="*/ 1 w 186"/>
                <a:gd name="T9" fmla="*/ 186 h 264"/>
                <a:gd name="T10" fmla="*/ 82 w 186"/>
                <a:gd name="T11" fmla="*/ 263 h 264"/>
                <a:gd name="T12" fmla="*/ 84 w 186"/>
                <a:gd name="T13" fmla="*/ 263 h 264"/>
                <a:gd name="T14" fmla="*/ 149 w 186"/>
                <a:gd name="T15" fmla="*/ 171 h 264"/>
                <a:gd name="T16" fmla="*/ 172 w 186"/>
                <a:gd name="T17" fmla="*/ 120 h 264"/>
                <a:gd name="T18" fmla="*/ 186 w 186"/>
                <a:gd name="T19" fmla="*/ 66 h 264"/>
                <a:gd name="T20" fmla="*/ 129 w 186"/>
                <a:gd name="T21" fmla="*/ 3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264">
                  <a:moveTo>
                    <a:pt x="129" y="3"/>
                  </a:moveTo>
                  <a:cubicBezTo>
                    <a:pt x="97" y="0"/>
                    <a:pt x="75" y="40"/>
                    <a:pt x="61" y="64"/>
                  </a:cubicBezTo>
                  <a:cubicBezTo>
                    <a:pt x="37" y="101"/>
                    <a:pt x="17" y="140"/>
                    <a:pt x="2" y="182"/>
                  </a:cubicBezTo>
                  <a:cubicBezTo>
                    <a:pt x="2" y="183"/>
                    <a:pt x="2" y="183"/>
                    <a:pt x="2" y="184"/>
                  </a:cubicBezTo>
                  <a:cubicBezTo>
                    <a:pt x="1" y="184"/>
                    <a:pt x="0" y="185"/>
                    <a:pt x="1" y="186"/>
                  </a:cubicBezTo>
                  <a:cubicBezTo>
                    <a:pt x="28" y="212"/>
                    <a:pt x="55" y="238"/>
                    <a:pt x="82" y="263"/>
                  </a:cubicBezTo>
                  <a:cubicBezTo>
                    <a:pt x="82" y="264"/>
                    <a:pt x="83" y="264"/>
                    <a:pt x="84" y="263"/>
                  </a:cubicBezTo>
                  <a:cubicBezTo>
                    <a:pt x="109" y="236"/>
                    <a:pt x="131" y="204"/>
                    <a:pt x="149" y="171"/>
                  </a:cubicBezTo>
                  <a:cubicBezTo>
                    <a:pt x="157" y="154"/>
                    <a:pt x="166" y="137"/>
                    <a:pt x="172" y="120"/>
                  </a:cubicBezTo>
                  <a:cubicBezTo>
                    <a:pt x="179" y="102"/>
                    <a:pt x="186" y="84"/>
                    <a:pt x="186" y="66"/>
                  </a:cubicBezTo>
                  <a:cubicBezTo>
                    <a:pt x="186" y="34"/>
                    <a:pt x="162" y="6"/>
                    <a:pt x="129" y="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2" name="Freeform 634">
              <a:extLst>
                <a:ext uri="{FF2B5EF4-FFF2-40B4-BE49-F238E27FC236}">
                  <a16:creationId xmlns:a16="http://schemas.microsoft.com/office/drawing/2014/main" id="{4099F3CC-4C8B-921F-3FEE-248EE4A3B978}"/>
                </a:ext>
              </a:extLst>
            </p:cNvPr>
            <p:cNvSpPr>
              <a:spLocks/>
            </p:cNvSpPr>
            <p:nvPr/>
          </p:nvSpPr>
          <p:spPr bwMode="auto">
            <a:xfrm>
              <a:off x="4168776" y="3171825"/>
              <a:ext cx="166688" cy="76200"/>
            </a:xfrm>
            <a:custGeom>
              <a:avLst/>
              <a:gdLst>
                <a:gd name="T0" fmla="*/ 107 w 118"/>
                <a:gd name="T1" fmla="*/ 25 h 53"/>
                <a:gd name="T2" fmla="*/ 31 w 118"/>
                <a:gd name="T3" fmla="*/ 10 h 53"/>
                <a:gd name="T4" fmla="*/ 17 w 118"/>
                <a:gd name="T5" fmla="*/ 17 h 53"/>
                <a:gd name="T6" fmla="*/ 2 w 118"/>
                <a:gd name="T7" fmla="*/ 29 h 53"/>
                <a:gd name="T8" fmla="*/ 7 w 118"/>
                <a:gd name="T9" fmla="*/ 38 h 53"/>
                <a:gd name="T10" fmla="*/ 21 w 118"/>
                <a:gd name="T11" fmla="*/ 35 h 53"/>
                <a:gd name="T12" fmla="*/ 43 w 118"/>
                <a:gd name="T13" fmla="*/ 35 h 53"/>
                <a:gd name="T14" fmla="*/ 75 w 118"/>
                <a:gd name="T15" fmla="*/ 52 h 53"/>
                <a:gd name="T16" fmla="*/ 93 w 118"/>
                <a:gd name="T17" fmla="*/ 52 h 53"/>
                <a:gd name="T18" fmla="*/ 112 w 118"/>
                <a:gd name="T19" fmla="*/ 50 h 53"/>
                <a:gd name="T20" fmla="*/ 114 w 118"/>
                <a:gd name="T21" fmla="*/ 47 h 53"/>
                <a:gd name="T22" fmla="*/ 114 w 118"/>
                <a:gd name="T23" fmla="*/ 37 h 53"/>
                <a:gd name="T24" fmla="*/ 113 w 118"/>
                <a:gd name="T25" fmla="*/ 23 h 53"/>
                <a:gd name="T26" fmla="*/ 115 w 118"/>
                <a:gd name="T27" fmla="*/ 22 h 53"/>
                <a:gd name="T28" fmla="*/ 107 w 118"/>
                <a:gd name="T29" fmla="*/ 2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8" h="53">
                  <a:moveTo>
                    <a:pt x="107" y="25"/>
                  </a:moveTo>
                  <a:cubicBezTo>
                    <a:pt x="79" y="29"/>
                    <a:pt x="59" y="0"/>
                    <a:pt x="31" y="10"/>
                  </a:cubicBezTo>
                  <a:cubicBezTo>
                    <a:pt x="26" y="12"/>
                    <a:pt x="22" y="15"/>
                    <a:pt x="17" y="17"/>
                  </a:cubicBezTo>
                  <a:cubicBezTo>
                    <a:pt x="13" y="20"/>
                    <a:pt x="6" y="23"/>
                    <a:pt x="2" y="29"/>
                  </a:cubicBezTo>
                  <a:cubicBezTo>
                    <a:pt x="0" y="33"/>
                    <a:pt x="1" y="38"/>
                    <a:pt x="7" y="38"/>
                  </a:cubicBezTo>
                  <a:cubicBezTo>
                    <a:pt x="11" y="39"/>
                    <a:pt x="16" y="36"/>
                    <a:pt x="21" y="35"/>
                  </a:cubicBezTo>
                  <a:cubicBezTo>
                    <a:pt x="28" y="33"/>
                    <a:pt x="35" y="34"/>
                    <a:pt x="43" y="35"/>
                  </a:cubicBezTo>
                  <a:cubicBezTo>
                    <a:pt x="54" y="38"/>
                    <a:pt x="63" y="50"/>
                    <a:pt x="75" y="52"/>
                  </a:cubicBezTo>
                  <a:cubicBezTo>
                    <a:pt x="81" y="53"/>
                    <a:pt x="87" y="53"/>
                    <a:pt x="93" y="52"/>
                  </a:cubicBezTo>
                  <a:cubicBezTo>
                    <a:pt x="97" y="52"/>
                    <a:pt x="109" y="53"/>
                    <a:pt x="112" y="50"/>
                  </a:cubicBezTo>
                  <a:cubicBezTo>
                    <a:pt x="113" y="49"/>
                    <a:pt x="113" y="48"/>
                    <a:pt x="114" y="47"/>
                  </a:cubicBezTo>
                  <a:cubicBezTo>
                    <a:pt x="115" y="45"/>
                    <a:pt x="114" y="40"/>
                    <a:pt x="114" y="37"/>
                  </a:cubicBezTo>
                  <a:cubicBezTo>
                    <a:pt x="114" y="33"/>
                    <a:pt x="113" y="28"/>
                    <a:pt x="113" y="23"/>
                  </a:cubicBezTo>
                  <a:cubicBezTo>
                    <a:pt x="114" y="22"/>
                    <a:pt x="115" y="22"/>
                    <a:pt x="115" y="22"/>
                  </a:cubicBezTo>
                  <a:cubicBezTo>
                    <a:pt x="118" y="22"/>
                    <a:pt x="110" y="25"/>
                    <a:pt x="107" y="25"/>
                  </a:cubicBezTo>
                  <a:close/>
                </a:path>
              </a:pathLst>
            </a:custGeom>
            <a:solidFill>
              <a:srgbClr val="F5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3" name="Freeform 635">
              <a:extLst>
                <a:ext uri="{FF2B5EF4-FFF2-40B4-BE49-F238E27FC236}">
                  <a16:creationId xmlns:a16="http://schemas.microsoft.com/office/drawing/2014/main" id="{5C435952-720F-ABA7-3281-169428CCE9FD}"/>
                </a:ext>
              </a:extLst>
            </p:cNvPr>
            <p:cNvSpPr>
              <a:spLocks noEditPoints="1"/>
            </p:cNvSpPr>
            <p:nvPr/>
          </p:nvSpPr>
          <p:spPr bwMode="auto">
            <a:xfrm>
              <a:off x="4186238" y="4005263"/>
              <a:ext cx="184150" cy="233363"/>
            </a:xfrm>
            <a:custGeom>
              <a:avLst/>
              <a:gdLst>
                <a:gd name="T0" fmla="*/ 72 w 129"/>
                <a:gd name="T1" fmla="*/ 164 h 164"/>
                <a:gd name="T2" fmla="*/ 39 w 129"/>
                <a:gd name="T3" fmla="*/ 154 h 164"/>
                <a:gd name="T4" fmla="*/ 0 w 129"/>
                <a:gd name="T5" fmla="*/ 72 h 164"/>
                <a:gd name="T6" fmla="*/ 14 w 129"/>
                <a:gd name="T7" fmla="*/ 28 h 164"/>
                <a:gd name="T8" fmla="*/ 47 w 129"/>
                <a:gd name="T9" fmla="*/ 5 h 164"/>
                <a:gd name="T10" fmla="*/ 110 w 129"/>
                <a:gd name="T11" fmla="*/ 31 h 164"/>
                <a:gd name="T12" fmla="*/ 127 w 129"/>
                <a:gd name="T13" fmla="*/ 84 h 164"/>
                <a:gd name="T14" fmla="*/ 119 w 129"/>
                <a:gd name="T15" fmla="*/ 139 h 164"/>
                <a:gd name="T16" fmla="*/ 87 w 129"/>
                <a:gd name="T17" fmla="*/ 163 h 164"/>
                <a:gd name="T18" fmla="*/ 72 w 129"/>
                <a:gd name="T19" fmla="*/ 164 h 164"/>
                <a:gd name="T20" fmla="*/ 59 w 129"/>
                <a:gd name="T21" fmla="*/ 10 h 164"/>
                <a:gd name="T22" fmla="*/ 49 w 129"/>
                <a:gd name="T23" fmla="*/ 11 h 164"/>
                <a:gd name="T24" fmla="*/ 19 w 129"/>
                <a:gd name="T25" fmla="*/ 31 h 164"/>
                <a:gd name="T26" fmla="*/ 6 w 129"/>
                <a:gd name="T27" fmla="*/ 72 h 164"/>
                <a:gd name="T28" fmla="*/ 43 w 129"/>
                <a:gd name="T29" fmla="*/ 149 h 164"/>
                <a:gd name="T30" fmla="*/ 86 w 129"/>
                <a:gd name="T31" fmla="*/ 157 h 164"/>
                <a:gd name="T32" fmla="*/ 114 w 129"/>
                <a:gd name="T33" fmla="*/ 135 h 164"/>
                <a:gd name="T34" fmla="*/ 121 w 129"/>
                <a:gd name="T35" fmla="*/ 86 h 164"/>
                <a:gd name="T36" fmla="*/ 105 w 129"/>
                <a:gd name="T37" fmla="*/ 35 h 164"/>
                <a:gd name="T38" fmla="*/ 59 w 129"/>
                <a:gd name="T39" fmla="*/ 1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9" h="164">
                  <a:moveTo>
                    <a:pt x="72" y="164"/>
                  </a:moveTo>
                  <a:cubicBezTo>
                    <a:pt x="55" y="164"/>
                    <a:pt x="46" y="158"/>
                    <a:pt x="39" y="154"/>
                  </a:cubicBezTo>
                  <a:cubicBezTo>
                    <a:pt x="12" y="137"/>
                    <a:pt x="0" y="100"/>
                    <a:pt x="0" y="72"/>
                  </a:cubicBezTo>
                  <a:cubicBezTo>
                    <a:pt x="1" y="54"/>
                    <a:pt x="5" y="39"/>
                    <a:pt x="14" y="28"/>
                  </a:cubicBezTo>
                  <a:cubicBezTo>
                    <a:pt x="22" y="17"/>
                    <a:pt x="34" y="9"/>
                    <a:pt x="47" y="5"/>
                  </a:cubicBezTo>
                  <a:cubicBezTo>
                    <a:pt x="69" y="0"/>
                    <a:pt x="96" y="10"/>
                    <a:pt x="110" y="31"/>
                  </a:cubicBezTo>
                  <a:cubicBezTo>
                    <a:pt x="119" y="44"/>
                    <a:pt x="126" y="71"/>
                    <a:pt x="127" y="84"/>
                  </a:cubicBezTo>
                  <a:cubicBezTo>
                    <a:pt x="129" y="107"/>
                    <a:pt x="126" y="125"/>
                    <a:pt x="119" y="139"/>
                  </a:cubicBezTo>
                  <a:cubicBezTo>
                    <a:pt x="110" y="151"/>
                    <a:pt x="99" y="161"/>
                    <a:pt x="87" y="163"/>
                  </a:cubicBezTo>
                  <a:cubicBezTo>
                    <a:pt x="82" y="164"/>
                    <a:pt x="76" y="164"/>
                    <a:pt x="72" y="164"/>
                  </a:cubicBezTo>
                  <a:close/>
                  <a:moveTo>
                    <a:pt x="59" y="10"/>
                  </a:moveTo>
                  <a:cubicBezTo>
                    <a:pt x="56" y="10"/>
                    <a:pt x="52" y="10"/>
                    <a:pt x="49" y="11"/>
                  </a:cubicBezTo>
                  <a:cubicBezTo>
                    <a:pt x="37" y="14"/>
                    <a:pt x="27" y="22"/>
                    <a:pt x="19" y="31"/>
                  </a:cubicBezTo>
                  <a:cubicBezTo>
                    <a:pt x="11" y="42"/>
                    <a:pt x="6" y="55"/>
                    <a:pt x="6" y="72"/>
                  </a:cubicBezTo>
                  <a:cubicBezTo>
                    <a:pt x="6" y="99"/>
                    <a:pt x="17" y="133"/>
                    <a:pt x="43" y="149"/>
                  </a:cubicBezTo>
                  <a:cubicBezTo>
                    <a:pt x="49" y="153"/>
                    <a:pt x="62" y="161"/>
                    <a:pt x="86" y="157"/>
                  </a:cubicBezTo>
                  <a:cubicBezTo>
                    <a:pt x="97" y="154"/>
                    <a:pt x="106" y="147"/>
                    <a:pt x="114" y="135"/>
                  </a:cubicBezTo>
                  <a:cubicBezTo>
                    <a:pt x="121" y="123"/>
                    <a:pt x="123" y="107"/>
                    <a:pt x="121" y="86"/>
                  </a:cubicBezTo>
                  <a:cubicBezTo>
                    <a:pt x="120" y="72"/>
                    <a:pt x="114" y="46"/>
                    <a:pt x="105" y="35"/>
                  </a:cubicBezTo>
                  <a:cubicBezTo>
                    <a:pt x="94" y="19"/>
                    <a:pt x="76" y="10"/>
                    <a:pt x="59" y="10"/>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4" name="Freeform 636">
              <a:extLst>
                <a:ext uri="{FF2B5EF4-FFF2-40B4-BE49-F238E27FC236}">
                  <a16:creationId xmlns:a16="http://schemas.microsoft.com/office/drawing/2014/main" id="{B1502FDC-8A28-85D1-1072-EEF5BA9F0432}"/>
                </a:ext>
              </a:extLst>
            </p:cNvPr>
            <p:cNvSpPr>
              <a:spLocks/>
            </p:cNvSpPr>
            <p:nvPr/>
          </p:nvSpPr>
          <p:spPr bwMode="auto">
            <a:xfrm>
              <a:off x="4692651" y="3779838"/>
              <a:ext cx="60325" cy="76200"/>
            </a:xfrm>
            <a:custGeom>
              <a:avLst/>
              <a:gdLst>
                <a:gd name="T0" fmla="*/ 25 w 43"/>
                <a:gd name="T1" fmla="*/ 54 h 54"/>
                <a:gd name="T2" fmla="*/ 13 w 43"/>
                <a:gd name="T3" fmla="*/ 50 h 54"/>
                <a:gd name="T4" fmla="*/ 0 w 43"/>
                <a:gd name="T5" fmla="*/ 23 h 54"/>
                <a:gd name="T6" fmla="*/ 5 w 43"/>
                <a:gd name="T7" fmla="*/ 9 h 54"/>
                <a:gd name="T8" fmla="*/ 16 w 43"/>
                <a:gd name="T9" fmla="*/ 2 h 54"/>
                <a:gd name="T10" fmla="*/ 36 w 43"/>
                <a:gd name="T11" fmla="*/ 10 h 54"/>
                <a:gd name="T12" fmla="*/ 42 w 43"/>
                <a:gd name="T13" fmla="*/ 27 h 54"/>
                <a:gd name="T14" fmla="*/ 40 w 43"/>
                <a:gd name="T15" fmla="*/ 45 h 54"/>
                <a:gd name="T16" fmla="*/ 29 w 43"/>
                <a:gd name="T17" fmla="*/ 53 h 54"/>
                <a:gd name="T18" fmla="*/ 25 w 43"/>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4">
                  <a:moveTo>
                    <a:pt x="25" y="54"/>
                  </a:moveTo>
                  <a:cubicBezTo>
                    <a:pt x="18" y="54"/>
                    <a:pt x="15" y="52"/>
                    <a:pt x="13" y="50"/>
                  </a:cubicBezTo>
                  <a:cubicBezTo>
                    <a:pt x="5" y="44"/>
                    <a:pt x="0" y="32"/>
                    <a:pt x="0" y="23"/>
                  </a:cubicBezTo>
                  <a:cubicBezTo>
                    <a:pt x="0" y="18"/>
                    <a:pt x="3" y="12"/>
                    <a:pt x="5" y="9"/>
                  </a:cubicBezTo>
                  <a:cubicBezTo>
                    <a:pt x="8" y="5"/>
                    <a:pt x="12" y="3"/>
                    <a:pt x="16" y="2"/>
                  </a:cubicBezTo>
                  <a:cubicBezTo>
                    <a:pt x="23" y="0"/>
                    <a:pt x="31" y="3"/>
                    <a:pt x="36" y="10"/>
                  </a:cubicBezTo>
                  <a:cubicBezTo>
                    <a:pt x="40" y="14"/>
                    <a:pt x="42" y="23"/>
                    <a:pt x="42" y="27"/>
                  </a:cubicBezTo>
                  <a:cubicBezTo>
                    <a:pt x="43" y="35"/>
                    <a:pt x="42" y="40"/>
                    <a:pt x="40" y="45"/>
                  </a:cubicBezTo>
                  <a:cubicBezTo>
                    <a:pt x="36" y="49"/>
                    <a:pt x="33" y="52"/>
                    <a:pt x="29" y="53"/>
                  </a:cubicBezTo>
                  <a:cubicBezTo>
                    <a:pt x="27" y="53"/>
                    <a:pt x="26" y="54"/>
                    <a:pt x="25" y="54"/>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5" name="Freeform 637">
              <a:extLst>
                <a:ext uri="{FF2B5EF4-FFF2-40B4-BE49-F238E27FC236}">
                  <a16:creationId xmlns:a16="http://schemas.microsoft.com/office/drawing/2014/main" id="{127298FA-4872-CAE1-F162-16A7A0759554}"/>
                </a:ext>
              </a:extLst>
            </p:cNvPr>
            <p:cNvSpPr>
              <a:spLocks/>
            </p:cNvSpPr>
            <p:nvPr/>
          </p:nvSpPr>
          <p:spPr bwMode="auto">
            <a:xfrm>
              <a:off x="4251326" y="4079875"/>
              <a:ext cx="58738" cy="77788"/>
            </a:xfrm>
            <a:custGeom>
              <a:avLst/>
              <a:gdLst>
                <a:gd name="T0" fmla="*/ 23 w 41"/>
                <a:gd name="T1" fmla="*/ 54 h 54"/>
                <a:gd name="T2" fmla="*/ 12 w 41"/>
                <a:gd name="T3" fmla="*/ 51 h 54"/>
                <a:gd name="T4" fmla="*/ 0 w 41"/>
                <a:gd name="T5" fmla="*/ 23 h 54"/>
                <a:gd name="T6" fmla="*/ 4 w 41"/>
                <a:gd name="T7" fmla="*/ 9 h 54"/>
                <a:gd name="T8" fmla="*/ 15 w 41"/>
                <a:gd name="T9" fmla="*/ 2 h 54"/>
                <a:gd name="T10" fmla="*/ 36 w 41"/>
                <a:gd name="T11" fmla="*/ 10 h 54"/>
                <a:gd name="T12" fmla="*/ 41 w 41"/>
                <a:gd name="T13" fmla="*/ 27 h 54"/>
                <a:gd name="T14" fmla="*/ 38 w 41"/>
                <a:gd name="T15" fmla="*/ 45 h 54"/>
                <a:gd name="T16" fmla="*/ 27 w 41"/>
                <a:gd name="T17" fmla="*/ 53 h 54"/>
                <a:gd name="T18" fmla="*/ 23 w 41"/>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54">
                  <a:moveTo>
                    <a:pt x="23" y="54"/>
                  </a:moveTo>
                  <a:cubicBezTo>
                    <a:pt x="18" y="54"/>
                    <a:pt x="15" y="52"/>
                    <a:pt x="12" y="51"/>
                  </a:cubicBezTo>
                  <a:cubicBezTo>
                    <a:pt x="3" y="45"/>
                    <a:pt x="0" y="33"/>
                    <a:pt x="0" y="23"/>
                  </a:cubicBezTo>
                  <a:cubicBezTo>
                    <a:pt x="0" y="18"/>
                    <a:pt x="1" y="12"/>
                    <a:pt x="4" y="9"/>
                  </a:cubicBezTo>
                  <a:cubicBezTo>
                    <a:pt x="6" y="5"/>
                    <a:pt x="10" y="3"/>
                    <a:pt x="15" y="2"/>
                  </a:cubicBezTo>
                  <a:cubicBezTo>
                    <a:pt x="22" y="0"/>
                    <a:pt x="30" y="3"/>
                    <a:pt x="36" y="10"/>
                  </a:cubicBezTo>
                  <a:cubicBezTo>
                    <a:pt x="38" y="14"/>
                    <a:pt x="40" y="23"/>
                    <a:pt x="41" y="27"/>
                  </a:cubicBezTo>
                  <a:cubicBezTo>
                    <a:pt x="41" y="35"/>
                    <a:pt x="41" y="41"/>
                    <a:pt x="38" y="45"/>
                  </a:cubicBezTo>
                  <a:cubicBezTo>
                    <a:pt x="36" y="49"/>
                    <a:pt x="31" y="53"/>
                    <a:pt x="27" y="53"/>
                  </a:cubicBezTo>
                  <a:cubicBezTo>
                    <a:pt x="26" y="54"/>
                    <a:pt x="24" y="54"/>
                    <a:pt x="23" y="54"/>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6" name="Freeform 638">
              <a:extLst>
                <a:ext uri="{FF2B5EF4-FFF2-40B4-BE49-F238E27FC236}">
                  <a16:creationId xmlns:a16="http://schemas.microsoft.com/office/drawing/2014/main" id="{1186B9B5-BE60-B2BB-0BF8-04683EDD3BD3}"/>
                </a:ext>
              </a:extLst>
            </p:cNvPr>
            <p:cNvSpPr>
              <a:spLocks/>
            </p:cNvSpPr>
            <p:nvPr/>
          </p:nvSpPr>
          <p:spPr bwMode="auto">
            <a:xfrm>
              <a:off x="4953001" y="2794000"/>
              <a:ext cx="255588" cy="111125"/>
            </a:xfrm>
            <a:custGeom>
              <a:avLst/>
              <a:gdLst>
                <a:gd name="T0" fmla="*/ 176 w 180"/>
                <a:gd name="T1" fmla="*/ 5 h 79"/>
                <a:gd name="T2" fmla="*/ 172 w 180"/>
                <a:gd name="T3" fmla="*/ 0 h 79"/>
                <a:gd name="T4" fmla="*/ 53 w 180"/>
                <a:gd name="T5" fmla="*/ 14 h 79"/>
                <a:gd name="T6" fmla="*/ 17 w 180"/>
                <a:gd name="T7" fmla="*/ 27 h 79"/>
                <a:gd name="T8" fmla="*/ 1 w 180"/>
                <a:gd name="T9" fmla="*/ 72 h 79"/>
                <a:gd name="T10" fmla="*/ 7 w 180"/>
                <a:gd name="T11" fmla="*/ 74 h 79"/>
                <a:gd name="T12" fmla="*/ 11 w 180"/>
                <a:gd name="T13" fmla="*/ 57 h 79"/>
                <a:gd name="T14" fmla="*/ 14 w 180"/>
                <a:gd name="T15" fmla="*/ 57 h 79"/>
                <a:gd name="T16" fmla="*/ 129 w 180"/>
                <a:gd name="T17" fmla="*/ 36 h 79"/>
                <a:gd name="T18" fmla="*/ 157 w 180"/>
                <a:gd name="T19" fmla="*/ 31 h 79"/>
                <a:gd name="T20" fmla="*/ 174 w 180"/>
                <a:gd name="T21" fmla="*/ 25 h 79"/>
                <a:gd name="T22" fmla="*/ 176 w 180"/>
                <a:gd name="T23" fmla="*/ 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0" h="79">
                  <a:moveTo>
                    <a:pt x="176" y="5"/>
                  </a:moveTo>
                  <a:cubicBezTo>
                    <a:pt x="176" y="2"/>
                    <a:pt x="175" y="0"/>
                    <a:pt x="172" y="0"/>
                  </a:cubicBezTo>
                  <a:cubicBezTo>
                    <a:pt x="132" y="1"/>
                    <a:pt x="92" y="6"/>
                    <a:pt x="53" y="14"/>
                  </a:cubicBezTo>
                  <a:cubicBezTo>
                    <a:pt x="41" y="17"/>
                    <a:pt x="25" y="18"/>
                    <a:pt x="17" y="27"/>
                  </a:cubicBezTo>
                  <a:cubicBezTo>
                    <a:pt x="6" y="39"/>
                    <a:pt x="3" y="58"/>
                    <a:pt x="1" y="72"/>
                  </a:cubicBezTo>
                  <a:cubicBezTo>
                    <a:pt x="0" y="77"/>
                    <a:pt x="6" y="79"/>
                    <a:pt x="7" y="74"/>
                  </a:cubicBezTo>
                  <a:cubicBezTo>
                    <a:pt x="8" y="69"/>
                    <a:pt x="9" y="64"/>
                    <a:pt x="11" y="57"/>
                  </a:cubicBezTo>
                  <a:cubicBezTo>
                    <a:pt x="11" y="57"/>
                    <a:pt x="13" y="58"/>
                    <a:pt x="14" y="57"/>
                  </a:cubicBezTo>
                  <a:cubicBezTo>
                    <a:pt x="52" y="51"/>
                    <a:pt x="91" y="43"/>
                    <a:pt x="129" y="36"/>
                  </a:cubicBezTo>
                  <a:cubicBezTo>
                    <a:pt x="157" y="31"/>
                    <a:pt x="157" y="31"/>
                    <a:pt x="157" y="31"/>
                  </a:cubicBezTo>
                  <a:cubicBezTo>
                    <a:pt x="162" y="30"/>
                    <a:pt x="169" y="30"/>
                    <a:pt x="174" y="25"/>
                  </a:cubicBezTo>
                  <a:cubicBezTo>
                    <a:pt x="180" y="20"/>
                    <a:pt x="175" y="13"/>
                    <a:pt x="176" y="5"/>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7" name="Freeform 639">
              <a:extLst>
                <a:ext uri="{FF2B5EF4-FFF2-40B4-BE49-F238E27FC236}">
                  <a16:creationId xmlns:a16="http://schemas.microsoft.com/office/drawing/2014/main" id="{5667A3DA-A709-345F-1239-C053CF23F118}"/>
                </a:ext>
              </a:extLst>
            </p:cNvPr>
            <p:cNvSpPr>
              <a:spLocks/>
            </p:cNvSpPr>
            <p:nvPr/>
          </p:nvSpPr>
          <p:spPr bwMode="auto">
            <a:xfrm>
              <a:off x="5087938" y="2479675"/>
              <a:ext cx="476250" cy="242888"/>
            </a:xfrm>
            <a:custGeom>
              <a:avLst/>
              <a:gdLst>
                <a:gd name="T0" fmla="*/ 265 w 335"/>
                <a:gd name="T1" fmla="*/ 110 h 171"/>
                <a:gd name="T2" fmla="*/ 335 w 335"/>
                <a:gd name="T3" fmla="*/ 42 h 171"/>
                <a:gd name="T4" fmla="*/ 330 w 335"/>
                <a:gd name="T5" fmla="*/ 37 h 171"/>
                <a:gd name="T6" fmla="*/ 285 w 335"/>
                <a:gd name="T7" fmla="*/ 0 h 171"/>
                <a:gd name="T8" fmla="*/ 230 w 335"/>
                <a:gd name="T9" fmla="*/ 49 h 171"/>
                <a:gd name="T10" fmla="*/ 158 w 335"/>
                <a:gd name="T11" fmla="*/ 102 h 171"/>
                <a:gd name="T12" fmla="*/ 31 w 335"/>
                <a:gd name="T13" fmla="*/ 133 h 171"/>
                <a:gd name="T14" fmla="*/ 10 w 335"/>
                <a:gd name="T15" fmla="*/ 140 h 171"/>
                <a:gd name="T16" fmla="*/ 3 w 335"/>
                <a:gd name="T17" fmla="*/ 144 h 171"/>
                <a:gd name="T18" fmla="*/ 2 w 335"/>
                <a:gd name="T19" fmla="*/ 146 h 171"/>
                <a:gd name="T20" fmla="*/ 0 w 335"/>
                <a:gd name="T21" fmla="*/ 148 h 171"/>
                <a:gd name="T22" fmla="*/ 1 w 335"/>
                <a:gd name="T23" fmla="*/ 151 h 171"/>
                <a:gd name="T24" fmla="*/ 1 w 335"/>
                <a:gd name="T25" fmla="*/ 165 h 171"/>
                <a:gd name="T26" fmla="*/ 3 w 335"/>
                <a:gd name="T27" fmla="*/ 170 h 171"/>
                <a:gd name="T28" fmla="*/ 192 w 335"/>
                <a:gd name="T29" fmla="*/ 156 h 171"/>
                <a:gd name="T30" fmla="*/ 229 w 335"/>
                <a:gd name="T31" fmla="*/ 141 h 171"/>
                <a:gd name="T32" fmla="*/ 265 w 335"/>
                <a:gd name="T33" fmla="*/ 11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5" h="171">
                  <a:moveTo>
                    <a:pt x="265" y="110"/>
                  </a:moveTo>
                  <a:cubicBezTo>
                    <a:pt x="289" y="87"/>
                    <a:pt x="312" y="64"/>
                    <a:pt x="335" y="42"/>
                  </a:cubicBezTo>
                  <a:cubicBezTo>
                    <a:pt x="333" y="41"/>
                    <a:pt x="331" y="39"/>
                    <a:pt x="330" y="37"/>
                  </a:cubicBezTo>
                  <a:cubicBezTo>
                    <a:pt x="315" y="26"/>
                    <a:pt x="299" y="13"/>
                    <a:pt x="285" y="0"/>
                  </a:cubicBezTo>
                  <a:cubicBezTo>
                    <a:pt x="267" y="17"/>
                    <a:pt x="250" y="33"/>
                    <a:pt x="230" y="49"/>
                  </a:cubicBezTo>
                  <a:cubicBezTo>
                    <a:pt x="208" y="68"/>
                    <a:pt x="186" y="90"/>
                    <a:pt x="158" y="102"/>
                  </a:cubicBezTo>
                  <a:cubicBezTo>
                    <a:pt x="132" y="113"/>
                    <a:pt x="46" y="129"/>
                    <a:pt x="31" y="133"/>
                  </a:cubicBezTo>
                  <a:cubicBezTo>
                    <a:pt x="24" y="135"/>
                    <a:pt x="16" y="138"/>
                    <a:pt x="10" y="140"/>
                  </a:cubicBezTo>
                  <a:cubicBezTo>
                    <a:pt x="8" y="141"/>
                    <a:pt x="6" y="142"/>
                    <a:pt x="3" y="144"/>
                  </a:cubicBezTo>
                  <a:cubicBezTo>
                    <a:pt x="3" y="144"/>
                    <a:pt x="2" y="145"/>
                    <a:pt x="2" y="146"/>
                  </a:cubicBezTo>
                  <a:cubicBezTo>
                    <a:pt x="1" y="146"/>
                    <a:pt x="1" y="147"/>
                    <a:pt x="0" y="148"/>
                  </a:cubicBezTo>
                  <a:cubicBezTo>
                    <a:pt x="0" y="150"/>
                    <a:pt x="1" y="151"/>
                    <a:pt x="1" y="151"/>
                  </a:cubicBezTo>
                  <a:cubicBezTo>
                    <a:pt x="1" y="155"/>
                    <a:pt x="1" y="160"/>
                    <a:pt x="1" y="165"/>
                  </a:cubicBezTo>
                  <a:cubicBezTo>
                    <a:pt x="0" y="166"/>
                    <a:pt x="2" y="170"/>
                    <a:pt x="3" y="170"/>
                  </a:cubicBezTo>
                  <a:cubicBezTo>
                    <a:pt x="34" y="171"/>
                    <a:pt x="160" y="160"/>
                    <a:pt x="192" y="156"/>
                  </a:cubicBezTo>
                  <a:cubicBezTo>
                    <a:pt x="206" y="154"/>
                    <a:pt x="218" y="150"/>
                    <a:pt x="229" y="141"/>
                  </a:cubicBezTo>
                  <a:cubicBezTo>
                    <a:pt x="242" y="133"/>
                    <a:pt x="254" y="120"/>
                    <a:pt x="265" y="110"/>
                  </a:cubicBez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8" name="Freeform 640">
              <a:extLst>
                <a:ext uri="{FF2B5EF4-FFF2-40B4-BE49-F238E27FC236}">
                  <a16:creationId xmlns:a16="http://schemas.microsoft.com/office/drawing/2014/main" id="{EC828EC2-0A50-DF9A-1C94-0A771F8F48C1}"/>
                </a:ext>
              </a:extLst>
            </p:cNvPr>
            <p:cNvSpPr>
              <a:spLocks/>
            </p:cNvSpPr>
            <p:nvPr/>
          </p:nvSpPr>
          <p:spPr bwMode="auto">
            <a:xfrm>
              <a:off x="5087938" y="2325688"/>
              <a:ext cx="655638" cy="412750"/>
            </a:xfrm>
            <a:custGeom>
              <a:avLst/>
              <a:gdLst>
                <a:gd name="T0" fmla="*/ 433 w 461"/>
                <a:gd name="T1" fmla="*/ 77 h 290"/>
                <a:gd name="T2" fmla="*/ 368 w 461"/>
                <a:gd name="T3" fmla="*/ 16 h 290"/>
                <a:gd name="T4" fmla="*/ 246 w 461"/>
                <a:gd name="T5" fmla="*/ 99 h 290"/>
                <a:gd name="T6" fmla="*/ 207 w 461"/>
                <a:gd name="T7" fmla="*/ 125 h 290"/>
                <a:gd name="T8" fmla="*/ 107 w 461"/>
                <a:gd name="T9" fmla="*/ 197 h 290"/>
                <a:gd name="T10" fmla="*/ 12 w 461"/>
                <a:gd name="T11" fmla="*/ 245 h 290"/>
                <a:gd name="T12" fmla="*/ 32 w 461"/>
                <a:gd name="T13" fmla="*/ 286 h 290"/>
                <a:gd name="T14" fmla="*/ 280 w 461"/>
                <a:gd name="T15" fmla="*/ 243 h 290"/>
                <a:gd name="T16" fmla="*/ 433 w 461"/>
                <a:gd name="T17" fmla="*/ 7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290">
                  <a:moveTo>
                    <a:pt x="433" y="77"/>
                  </a:moveTo>
                  <a:cubicBezTo>
                    <a:pt x="432" y="68"/>
                    <a:pt x="431" y="0"/>
                    <a:pt x="368" y="16"/>
                  </a:cubicBezTo>
                  <a:cubicBezTo>
                    <a:pt x="325" y="27"/>
                    <a:pt x="285" y="63"/>
                    <a:pt x="246" y="99"/>
                  </a:cubicBezTo>
                  <a:cubicBezTo>
                    <a:pt x="235" y="109"/>
                    <a:pt x="221" y="119"/>
                    <a:pt x="207" y="125"/>
                  </a:cubicBezTo>
                  <a:cubicBezTo>
                    <a:pt x="169" y="144"/>
                    <a:pt x="150" y="186"/>
                    <a:pt x="107" y="197"/>
                  </a:cubicBezTo>
                  <a:cubicBezTo>
                    <a:pt x="92" y="200"/>
                    <a:pt x="6" y="236"/>
                    <a:pt x="12" y="245"/>
                  </a:cubicBezTo>
                  <a:cubicBezTo>
                    <a:pt x="25" y="266"/>
                    <a:pt x="0" y="290"/>
                    <a:pt x="32" y="286"/>
                  </a:cubicBezTo>
                  <a:cubicBezTo>
                    <a:pt x="79" y="277"/>
                    <a:pt x="246" y="281"/>
                    <a:pt x="280" y="243"/>
                  </a:cubicBezTo>
                  <a:cubicBezTo>
                    <a:pt x="320" y="198"/>
                    <a:pt x="461" y="152"/>
                    <a:pt x="433" y="77"/>
                  </a:cubicBezTo>
                  <a:close/>
                </a:path>
              </a:pathLst>
            </a:custGeom>
            <a:solidFill>
              <a:srgbClr val="4EA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9" name="Freeform 641">
              <a:extLst>
                <a:ext uri="{FF2B5EF4-FFF2-40B4-BE49-F238E27FC236}">
                  <a16:creationId xmlns:a16="http://schemas.microsoft.com/office/drawing/2014/main" id="{743F5309-95A4-31FC-2B69-EF0084AB07B9}"/>
                </a:ext>
              </a:extLst>
            </p:cNvPr>
            <p:cNvSpPr>
              <a:spLocks/>
            </p:cNvSpPr>
            <p:nvPr/>
          </p:nvSpPr>
          <p:spPr bwMode="auto">
            <a:xfrm>
              <a:off x="4975226" y="2668588"/>
              <a:ext cx="136525" cy="74613"/>
            </a:xfrm>
            <a:custGeom>
              <a:avLst/>
              <a:gdLst>
                <a:gd name="T0" fmla="*/ 88 w 96"/>
                <a:gd name="T1" fmla="*/ 37 h 53"/>
                <a:gd name="T2" fmla="*/ 47 w 96"/>
                <a:gd name="T3" fmla="*/ 37 h 53"/>
                <a:gd name="T4" fmla="*/ 60 w 96"/>
                <a:gd name="T5" fmla="*/ 33 h 53"/>
                <a:gd name="T6" fmla="*/ 60 w 96"/>
                <a:gd name="T7" fmla="*/ 21 h 53"/>
                <a:gd name="T8" fmla="*/ 37 w 96"/>
                <a:gd name="T9" fmla="*/ 19 h 53"/>
                <a:gd name="T10" fmla="*/ 34 w 96"/>
                <a:gd name="T11" fmla="*/ 2 h 53"/>
                <a:gd name="T12" fmla="*/ 88 w 96"/>
                <a:gd name="T13" fmla="*/ 8 h 53"/>
                <a:gd name="T14" fmla="*/ 88 w 96"/>
                <a:gd name="T15" fmla="*/ 37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53">
                  <a:moveTo>
                    <a:pt x="88" y="37"/>
                  </a:moveTo>
                  <a:cubicBezTo>
                    <a:pt x="71" y="53"/>
                    <a:pt x="39" y="44"/>
                    <a:pt x="47" y="37"/>
                  </a:cubicBezTo>
                  <a:cubicBezTo>
                    <a:pt x="54" y="30"/>
                    <a:pt x="57" y="35"/>
                    <a:pt x="60" y="33"/>
                  </a:cubicBezTo>
                  <a:cubicBezTo>
                    <a:pt x="64" y="31"/>
                    <a:pt x="62" y="23"/>
                    <a:pt x="60" y="21"/>
                  </a:cubicBezTo>
                  <a:cubicBezTo>
                    <a:pt x="57" y="16"/>
                    <a:pt x="50" y="17"/>
                    <a:pt x="37" y="19"/>
                  </a:cubicBezTo>
                  <a:cubicBezTo>
                    <a:pt x="0" y="25"/>
                    <a:pt x="20" y="3"/>
                    <a:pt x="34" y="2"/>
                  </a:cubicBezTo>
                  <a:cubicBezTo>
                    <a:pt x="49" y="0"/>
                    <a:pt x="79" y="1"/>
                    <a:pt x="88" y="8"/>
                  </a:cubicBezTo>
                  <a:cubicBezTo>
                    <a:pt x="96" y="16"/>
                    <a:pt x="88" y="37"/>
                    <a:pt x="88" y="37"/>
                  </a:cubicBez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0" name="Freeform 642">
              <a:extLst>
                <a:ext uri="{FF2B5EF4-FFF2-40B4-BE49-F238E27FC236}">
                  <a16:creationId xmlns:a16="http://schemas.microsoft.com/office/drawing/2014/main" id="{B899B295-DA05-4D21-E83A-F035A26FFE71}"/>
                </a:ext>
              </a:extLst>
            </p:cNvPr>
            <p:cNvSpPr>
              <a:spLocks/>
            </p:cNvSpPr>
            <p:nvPr/>
          </p:nvSpPr>
          <p:spPr bwMode="auto">
            <a:xfrm>
              <a:off x="5735638" y="3686175"/>
              <a:ext cx="150813" cy="420688"/>
            </a:xfrm>
            <a:custGeom>
              <a:avLst/>
              <a:gdLst>
                <a:gd name="T0" fmla="*/ 7 w 107"/>
                <a:gd name="T1" fmla="*/ 2 h 297"/>
                <a:gd name="T2" fmla="*/ 78 w 107"/>
                <a:gd name="T3" fmla="*/ 296 h 297"/>
                <a:gd name="T4" fmla="*/ 105 w 107"/>
                <a:gd name="T5" fmla="*/ 289 h 297"/>
                <a:gd name="T6" fmla="*/ 91 w 107"/>
                <a:gd name="T7" fmla="*/ 15 h 297"/>
                <a:gd name="T8" fmla="*/ 88 w 107"/>
                <a:gd name="T9" fmla="*/ 15 h 297"/>
                <a:gd name="T10" fmla="*/ 87 w 107"/>
                <a:gd name="T11" fmla="*/ 22 h 297"/>
                <a:gd name="T12" fmla="*/ 49 w 107"/>
                <a:gd name="T13" fmla="*/ 11 h 297"/>
                <a:gd name="T14" fmla="*/ 7 w 107"/>
                <a:gd name="T15" fmla="*/ 2 h 2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297">
                  <a:moveTo>
                    <a:pt x="7" y="2"/>
                  </a:moveTo>
                  <a:cubicBezTo>
                    <a:pt x="0" y="52"/>
                    <a:pt x="77" y="296"/>
                    <a:pt x="78" y="296"/>
                  </a:cubicBezTo>
                  <a:cubicBezTo>
                    <a:pt x="85" y="297"/>
                    <a:pt x="102" y="291"/>
                    <a:pt x="105" y="289"/>
                  </a:cubicBezTo>
                  <a:cubicBezTo>
                    <a:pt x="107" y="288"/>
                    <a:pt x="83" y="75"/>
                    <a:pt x="91" y="15"/>
                  </a:cubicBezTo>
                  <a:cubicBezTo>
                    <a:pt x="93" y="13"/>
                    <a:pt x="88" y="13"/>
                    <a:pt x="88" y="15"/>
                  </a:cubicBezTo>
                  <a:cubicBezTo>
                    <a:pt x="87" y="17"/>
                    <a:pt x="87" y="20"/>
                    <a:pt x="87" y="22"/>
                  </a:cubicBezTo>
                  <a:cubicBezTo>
                    <a:pt x="75" y="19"/>
                    <a:pt x="62" y="15"/>
                    <a:pt x="49" y="11"/>
                  </a:cubicBezTo>
                  <a:cubicBezTo>
                    <a:pt x="48" y="11"/>
                    <a:pt x="7" y="0"/>
                    <a:pt x="7" y="2"/>
                  </a:cubicBezTo>
                  <a:close/>
                </a:path>
              </a:pathLst>
            </a:custGeom>
            <a:solidFill>
              <a:srgbClr val="703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1" name="Freeform 643">
              <a:extLst>
                <a:ext uri="{FF2B5EF4-FFF2-40B4-BE49-F238E27FC236}">
                  <a16:creationId xmlns:a16="http://schemas.microsoft.com/office/drawing/2014/main" id="{0D992E23-B1B7-C485-3808-EF383C317AE1}"/>
                </a:ext>
              </a:extLst>
            </p:cNvPr>
            <p:cNvSpPr>
              <a:spLocks/>
            </p:cNvSpPr>
            <p:nvPr/>
          </p:nvSpPr>
          <p:spPr bwMode="auto">
            <a:xfrm>
              <a:off x="5345113" y="3690938"/>
              <a:ext cx="158750" cy="433388"/>
            </a:xfrm>
            <a:custGeom>
              <a:avLst/>
              <a:gdLst>
                <a:gd name="T0" fmla="*/ 35 w 111"/>
                <a:gd name="T1" fmla="*/ 1 h 306"/>
                <a:gd name="T2" fmla="*/ 1 w 111"/>
                <a:gd name="T3" fmla="*/ 302 h 306"/>
                <a:gd name="T4" fmla="*/ 29 w 111"/>
                <a:gd name="T5" fmla="*/ 305 h 306"/>
                <a:gd name="T6" fmla="*/ 110 w 111"/>
                <a:gd name="T7" fmla="*/ 43 h 306"/>
                <a:gd name="T8" fmla="*/ 107 w 111"/>
                <a:gd name="T9" fmla="*/ 41 h 306"/>
                <a:gd name="T10" fmla="*/ 104 w 111"/>
                <a:gd name="T11" fmla="*/ 48 h 306"/>
                <a:gd name="T12" fmla="*/ 72 w 111"/>
                <a:gd name="T13" fmla="*/ 25 h 306"/>
                <a:gd name="T14" fmla="*/ 35 w 111"/>
                <a:gd name="T15" fmla="*/ 1 h 3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306">
                  <a:moveTo>
                    <a:pt x="35" y="1"/>
                  </a:moveTo>
                  <a:cubicBezTo>
                    <a:pt x="12" y="46"/>
                    <a:pt x="0" y="301"/>
                    <a:pt x="1" y="302"/>
                  </a:cubicBezTo>
                  <a:cubicBezTo>
                    <a:pt x="8" y="305"/>
                    <a:pt x="25" y="306"/>
                    <a:pt x="29" y="305"/>
                  </a:cubicBezTo>
                  <a:cubicBezTo>
                    <a:pt x="31" y="305"/>
                    <a:pt x="82" y="96"/>
                    <a:pt x="110" y="43"/>
                  </a:cubicBezTo>
                  <a:cubicBezTo>
                    <a:pt x="111" y="41"/>
                    <a:pt x="108" y="39"/>
                    <a:pt x="107" y="41"/>
                  </a:cubicBezTo>
                  <a:cubicBezTo>
                    <a:pt x="106" y="43"/>
                    <a:pt x="105" y="46"/>
                    <a:pt x="104" y="48"/>
                  </a:cubicBezTo>
                  <a:cubicBezTo>
                    <a:pt x="93" y="40"/>
                    <a:pt x="82" y="33"/>
                    <a:pt x="72" y="25"/>
                  </a:cubicBezTo>
                  <a:cubicBezTo>
                    <a:pt x="71" y="24"/>
                    <a:pt x="36" y="0"/>
                    <a:pt x="35" y="1"/>
                  </a:cubicBezTo>
                  <a:close/>
                </a:path>
              </a:pathLst>
            </a:custGeom>
            <a:solidFill>
              <a:srgbClr val="703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2" name="Freeform 644">
              <a:extLst>
                <a:ext uri="{FF2B5EF4-FFF2-40B4-BE49-F238E27FC236}">
                  <a16:creationId xmlns:a16="http://schemas.microsoft.com/office/drawing/2014/main" id="{B120F824-1DD9-FC3A-9EF3-F7743A3334C3}"/>
                </a:ext>
              </a:extLst>
            </p:cNvPr>
            <p:cNvSpPr>
              <a:spLocks/>
            </p:cNvSpPr>
            <p:nvPr/>
          </p:nvSpPr>
          <p:spPr bwMode="auto">
            <a:xfrm>
              <a:off x="5340351" y="4029075"/>
              <a:ext cx="73025" cy="65088"/>
            </a:xfrm>
            <a:custGeom>
              <a:avLst/>
              <a:gdLst>
                <a:gd name="T0" fmla="*/ 51 w 52"/>
                <a:gd name="T1" fmla="*/ 5 h 46"/>
                <a:gd name="T2" fmla="*/ 26 w 52"/>
                <a:gd name="T3" fmla="*/ 3 h 46"/>
                <a:gd name="T4" fmla="*/ 5 w 52"/>
                <a:gd name="T5" fmla="*/ 4 h 46"/>
                <a:gd name="T6" fmla="*/ 1 w 52"/>
                <a:gd name="T7" fmla="*/ 14 h 46"/>
                <a:gd name="T8" fmla="*/ 1 w 52"/>
                <a:gd name="T9" fmla="*/ 43 h 46"/>
                <a:gd name="T10" fmla="*/ 4 w 52"/>
                <a:gd name="T11" fmla="*/ 45 h 46"/>
                <a:gd name="T12" fmla="*/ 5 w 52"/>
                <a:gd name="T13" fmla="*/ 46 h 46"/>
                <a:gd name="T14" fmla="*/ 34 w 52"/>
                <a:gd name="T15" fmla="*/ 45 h 46"/>
                <a:gd name="T16" fmla="*/ 45 w 52"/>
                <a:gd name="T17" fmla="*/ 42 h 46"/>
                <a:gd name="T18" fmla="*/ 47 w 52"/>
                <a:gd name="T19" fmla="*/ 36 h 46"/>
                <a:gd name="T20" fmla="*/ 49 w 52"/>
                <a:gd name="T21" fmla="*/ 26 h 46"/>
                <a:gd name="T22" fmla="*/ 52 w 52"/>
                <a:gd name="T23" fmla="*/ 6 h 46"/>
                <a:gd name="T24" fmla="*/ 51 w 52"/>
                <a:gd name="T25" fmla="*/ 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46">
                  <a:moveTo>
                    <a:pt x="51" y="5"/>
                  </a:moveTo>
                  <a:cubicBezTo>
                    <a:pt x="44" y="2"/>
                    <a:pt x="33" y="4"/>
                    <a:pt x="26" y="3"/>
                  </a:cubicBezTo>
                  <a:cubicBezTo>
                    <a:pt x="20" y="3"/>
                    <a:pt x="10" y="0"/>
                    <a:pt x="5" y="4"/>
                  </a:cubicBezTo>
                  <a:cubicBezTo>
                    <a:pt x="0" y="6"/>
                    <a:pt x="1" y="10"/>
                    <a:pt x="1" y="14"/>
                  </a:cubicBezTo>
                  <a:cubicBezTo>
                    <a:pt x="3" y="24"/>
                    <a:pt x="0" y="34"/>
                    <a:pt x="1" y="43"/>
                  </a:cubicBezTo>
                  <a:cubicBezTo>
                    <a:pt x="3" y="44"/>
                    <a:pt x="3" y="44"/>
                    <a:pt x="4" y="45"/>
                  </a:cubicBezTo>
                  <a:cubicBezTo>
                    <a:pt x="4" y="45"/>
                    <a:pt x="4" y="46"/>
                    <a:pt x="5" y="46"/>
                  </a:cubicBezTo>
                  <a:cubicBezTo>
                    <a:pt x="14" y="45"/>
                    <a:pt x="25" y="45"/>
                    <a:pt x="34" y="45"/>
                  </a:cubicBezTo>
                  <a:cubicBezTo>
                    <a:pt x="39" y="44"/>
                    <a:pt x="42" y="45"/>
                    <a:pt x="45" y="42"/>
                  </a:cubicBezTo>
                  <a:cubicBezTo>
                    <a:pt x="46" y="41"/>
                    <a:pt x="46" y="38"/>
                    <a:pt x="47" y="36"/>
                  </a:cubicBezTo>
                  <a:cubicBezTo>
                    <a:pt x="48" y="32"/>
                    <a:pt x="49" y="29"/>
                    <a:pt x="49" y="26"/>
                  </a:cubicBezTo>
                  <a:cubicBezTo>
                    <a:pt x="50" y="20"/>
                    <a:pt x="52" y="12"/>
                    <a:pt x="52" y="6"/>
                  </a:cubicBezTo>
                  <a:cubicBezTo>
                    <a:pt x="51" y="5"/>
                    <a:pt x="51" y="5"/>
                    <a:pt x="51"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3" name="Freeform 645">
              <a:extLst>
                <a:ext uri="{FF2B5EF4-FFF2-40B4-BE49-F238E27FC236}">
                  <a16:creationId xmlns:a16="http://schemas.microsoft.com/office/drawing/2014/main" id="{50B7B9BA-5140-EDAC-B6D7-0B7BA699B0D3}"/>
                </a:ext>
              </a:extLst>
            </p:cNvPr>
            <p:cNvSpPr>
              <a:spLocks/>
            </p:cNvSpPr>
            <p:nvPr/>
          </p:nvSpPr>
          <p:spPr bwMode="auto">
            <a:xfrm>
              <a:off x="5816601" y="4011613"/>
              <a:ext cx="77788" cy="77788"/>
            </a:xfrm>
            <a:custGeom>
              <a:avLst/>
              <a:gdLst>
                <a:gd name="T0" fmla="*/ 47 w 54"/>
                <a:gd name="T1" fmla="*/ 0 h 54"/>
                <a:gd name="T2" fmla="*/ 23 w 54"/>
                <a:gd name="T3" fmla="*/ 6 h 54"/>
                <a:gd name="T4" fmla="*/ 3 w 54"/>
                <a:gd name="T5" fmla="*/ 14 h 54"/>
                <a:gd name="T6" fmla="*/ 3 w 54"/>
                <a:gd name="T7" fmla="*/ 24 h 54"/>
                <a:gd name="T8" fmla="*/ 12 w 54"/>
                <a:gd name="T9" fmla="*/ 52 h 54"/>
                <a:gd name="T10" fmla="*/ 14 w 54"/>
                <a:gd name="T11" fmla="*/ 53 h 54"/>
                <a:gd name="T12" fmla="*/ 17 w 54"/>
                <a:gd name="T13" fmla="*/ 54 h 54"/>
                <a:gd name="T14" fmla="*/ 44 w 54"/>
                <a:gd name="T15" fmla="*/ 43 h 54"/>
                <a:gd name="T16" fmla="*/ 53 w 54"/>
                <a:gd name="T17" fmla="*/ 38 h 54"/>
                <a:gd name="T18" fmla="*/ 53 w 54"/>
                <a:gd name="T19" fmla="*/ 31 h 54"/>
                <a:gd name="T20" fmla="*/ 53 w 54"/>
                <a:gd name="T21" fmla="*/ 21 h 54"/>
                <a:gd name="T22" fmla="*/ 49 w 54"/>
                <a:gd name="T23" fmla="*/ 1 h 54"/>
                <a:gd name="T24" fmla="*/ 47 w 54"/>
                <a:gd name="T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54">
                  <a:moveTo>
                    <a:pt x="47" y="0"/>
                  </a:moveTo>
                  <a:cubicBezTo>
                    <a:pt x="40" y="0"/>
                    <a:pt x="29" y="4"/>
                    <a:pt x="23" y="6"/>
                  </a:cubicBezTo>
                  <a:cubicBezTo>
                    <a:pt x="17" y="7"/>
                    <a:pt x="7" y="8"/>
                    <a:pt x="3" y="14"/>
                  </a:cubicBezTo>
                  <a:cubicBezTo>
                    <a:pt x="0" y="17"/>
                    <a:pt x="2" y="21"/>
                    <a:pt x="3" y="24"/>
                  </a:cubicBezTo>
                  <a:cubicBezTo>
                    <a:pt x="7" y="34"/>
                    <a:pt x="8" y="43"/>
                    <a:pt x="12" y="52"/>
                  </a:cubicBezTo>
                  <a:cubicBezTo>
                    <a:pt x="13" y="53"/>
                    <a:pt x="13" y="53"/>
                    <a:pt x="14" y="53"/>
                  </a:cubicBezTo>
                  <a:cubicBezTo>
                    <a:pt x="14" y="54"/>
                    <a:pt x="15" y="54"/>
                    <a:pt x="17" y="54"/>
                  </a:cubicBezTo>
                  <a:cubicBezTo>
                    <a:pt x="25" y="50"/>
                    <a:pt x="35" y="47"/>
                    <a:pt x="44" y="43"/>
                  </a:cubicBezTo>
                  <a:cubicBezTo>
                    <a:pt x="47" y="42"/>
                    <a:pt x="52" y="41"/>
                    <a:pt x="53" y="38"/>
                  </a:cubicBezTo>
                  <a:cubicBezTo>
                    <a:pt x="54" y="36"/>
                    <a:pt x="53" y="33"/>
                    <a:pt x="53" y="31"/>
                  </a:cubicBezTo>
                  <a:cubicBezTo>
                    <a:pt x="53" y="26"/>
                    <a:pt x="54" y="24"/>
                    <a:pt x="53" y="21"/>
                  </a:cubicBezTo>
                  <a:cubicBezTo>
                    <a:pt x="52" y="15"/>
                    <a:pt x="50" y="7"/>
                    <a:pt x="49" y="1"/>
                  </a:cubicBezTo>
                  <a:cubicBezTo>
                    <a:pt x="49" y="0"/>
                    <a:pt x="48" y="0"/>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4" name="Freeform 646">
              <a:extLst>
                <a:ext uri="{FF2B5EF4-FFF2-40B4-BE49-F238E27FC236}">
                  <a16:creationId xmlns:a16="http://schemas.microsoft.com/office/drawing/2014/main" id="{E242DBC9-5F93-73C8-6D1D-AC3CF13461C0}"/>
                </a:ext>
              </a:extLst>
            </p:cNvPr>
            <p:cNvSpPr>
              <a:spLocks/>
            </p:cNvSpPr>
            <p:nvPr/>
          </p:nvSpPr>
          <p:spPr bwMode="auto">
            <a:xfrm>
              <a:off x="5732463" y="4041775"/>
              <a:ext cx="188913" cy="142875"/>
            </a:xfrm>
            <a:custGeom>
              <a:avLst/>
              <a:gdLst>
                <a:gd name="T0" fmla="*/ 10 w 133"/>
                <a:gd name="T1" fmla="*/ 64 h 101"/>
                <a:gd name="T2" fmla="*/ 49 w 133"/>
                <a:gd name="T3" fmla="*/ 43 h 101"/>
                <a:gd name="T4" fmla="*/ 63 w 133"/>
                <a:gd name="T5" fmla="*/ 18 h 101"/>
                <a:gd name="T6" fmla="*/ 64 w 133"/>
                <a:gd name="T7" fmla="*/ 17 h 101"/>
                <a:gd name="T8" fmla="*/ 79 w 133"/>
                <a:gd name="T9" fmla="*/ 16 h 101"/>
                <a:gd name="T10" fmla="*/ 80 w 133"/>
                <a:gd name="T11" fmla="*/ 17 h 101"/>
                <a:gd name="T12" fmla="*/ 82 w 133"/>
                <a:gd name="T13" fmla="*/ 17 h 101"/>
                <a:gd name="T14" fmla="*/ 110 w 133"/>
                <a:gd name="T15" fmla="*/ 4 h 101"/>
                <a:gd name="T16" fmla="*/ 116 w 133"/>
                <a:gd name="T17" fmla="*/ 8 h 101"/>
                <a:gd name="T18" fmla="*/ 131 w 133"/>
                <a:gd name="T19" fmla="*/ 39 h 101"/>
                <a:gd name="T20" fmla="*/ 117 w 133"/>
                <a:gd name="T21" fmla="*/ 56 h 101"/>
                <a:gd name="T22" fmla="*/ 58 w 133"/>
                <a:gd name="T23" fmla="*/ 82 h 101"/>
                <a:gd name="T24" fmla="*/ 4 w 133"/>
                <a:gd name="T25" fmla="*/ 89 h 101"/>
                <a:gd name="T26" fmla="*/ 10 w 133"/>
                <a:gd name="T27" fmla="*/ 6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01">
                  <a:moveTo>
                    <a:pt x="10" y="64"/>
                  </a:moveTo>
                  <a:cubicBezTo>
                    <a:pt x="16" y="58"/>
                    <a:pt x="44" y="45"/>
                    <a:pt x="49" y="43"/>
                  </a:cubicBezTo>
                  <a:cubicBezTo>
                    <a:pt x="58" y="36"/>
                    <a:pt x="61" y="29"/>
                    <a:pt x="63" y="18"/>
                  </a:cubicBezTo>
                  <a:cubicBezTo>
                    <a:pt x="64" y="17"/>
                    <a:pt x="64" y="17"/>
                    <a:pt x="64" y="17"/>
                  </a:cubicBezTo>
                  <a:cubicBezTo>
                    <a:pt x="66" y="11"/>
                    <a:pt x="75" y="10"/>
                    <a:pt x="79" y="16"/>
                  </a:cubicBezTo>
                  <a:cubicBezTo>
                    <a:pt x="80" y="17"/>
                    <a:pt x="80" y="17"/>
                    <a:pt x="80" y="17"/>
                  </a:cubicBezTo>
                  <a:cubicBezTo>
                    <a:pt x="80" y="18"/>
                    <a:pt x="82" y="18"/>
                    <a:pt x="82" y="17"/>
                  </a:cubicBezTo>
                  <a:cubicBezTo>
                    <a:pt x="90" y="10"/>
                    <a:pt x="100" y="0"/>
                    <a:pt x="110" y="4"/>
                  </a:cubicBezTo>
                  <a:cubicBezTo>
                    <a:pt x="113" y="4"/>
                    <a:pt x="115" y="6"/>
                    <a:pt x="116" y="8"/>
                  </a:cubicBezTo>
                  <a:cubicBezTo>
                    <a:pt x="121" y="16"/>
                    <a:pt x="128" y="30"/>
                    <a:pt x="131" y="39"/>
                  </a:cubicBezTo>
                  <a:cubicBezTo>
                    <a:pt x="133" y="51"/>
                    <a:pt x="126" y="53"/>
                    <a:pt x="117" y="56"/>
                  </a:cubicBezTo>
                  <a:cubicBezTo>
                    <a:pt x="99" y="62"/>
                    <a:pt x="77" y="74"/>
                    <a:pt x="58" y="82"/>
                  </a:cubicBezTo>
                  <a:cubicBezTo>
                    <a:pt x="14" y="101"/>
                    <a:pt x="4" y="90"/>
                    <a:pt x="4" y="89"/>
                  </a:cubicBezTo>
                  <a:cubicBezTo>
                    <a:pt x="0" y="79"/>
                    <a:pt x="2" y="70"/>
                    <a:pt x="10" y="64"/>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5" name="Freeform 647">
              <a:extLst>
                <a:ext uri="{FF2B5EF4-FFF2-40B4-BE49-F238E27FC236}">
                  <a16:creationId xmlns:a16="http://schemas.microsoft.com/office/drawing/2014/main" id="{415456AB-58CE-88C5-520A-7A280574D070}"/>
                </a:ext>
              </a:extLst>
            </p:cNvPr>
            <p:cNvSpPr>
              <a:spLocks/>
            </p:cNvSpPr>
            <p:nvPr/>
          </p:nvSpPr>
          <p:spPr bwMode="auto">
            <a:xfrm>
              <a:off x="5537201" y="2101850"/>
              <a:ext cx="142875" cy="228600"/>
            </a:xfrm>
            <a:custGeom>
              <a:avLst/>
              <a:gdLst>
                <a:gd name="T0" fmla="*/ 59 w 100"/>
                <a:gd name="T1" fmla="*/ 5 h 161"/>
                <a:gd name="T2" fmla="*/ 5 w 100"/>
                <a:gd name="T3" fmla="*/ 26 h 161"/>
                <a:gd name="T4" fmla="*/ 4 w 100"/>
                <a:gd name="T5" fmla="*/ 27 h 161"/>
                <a:gd name="T6" fmla="*/ 0 w 100"/>
                <a:gd name="T7" fmla="*/ 30 h 161"/>
                <a:gd name="T8" fmla="*/ 31 w 100"/>
                <a:gd name="T9" fmla="*/ 154 h 161"/>
                <a:gd name="T10" fmla="*/ 99 w 100"/>
                <a:gd name="T11" fmla="*/ 114 h 161"/>
                <a:gd name="T12" fmla="*/ 75 w 100"/>
                <a:gd name="T13" fmla="*/ 11 h 161"/>
                <a:gd name="T14" fmla="*/ 59 w 100"/>
                <a:gd name="T15" fmla="*/ 5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61">
                  <a:moveTo>
                    <a:pt x="59" y="5"/>
                  </a:moveTo>
                  <a:cubicBezTo>
                    <a:pt x="41" y="12"/>
                    <a:pt x="23" y="19"/>
                    <a:pt x="5" y="26"/>
                  </a:cubicBezTo>
                  <a:cubicBezTo>
                    <a:pt x="4" y="26"/>
                    <a:pt x="4" y="27"/>
                    <a:pt x="4" y="27"/>
                  </a:cubicBezTo>
                  <a:cubicBezTo>
                    <a:pt x="1" y="27"/>
                    <a:pt x="0" y="28"/>
                    <a:pt x="0" y="30"/>
                  </a:cubicBezTo>
                  <a:cubicBezTo>
                    <a:pt x="5" y="46"/>
                    <a:pt x="28" y="146"/>
                    <a:pt x="31" y="154"/>
                  </a:cubicBezTo>
                  <a:cubicBezTo>
                    <a:pt x="34" y="161"/>
                    <a:pt x="81" y="118"/>
                    <a:pt x="99" y="114"/>
                  </a:cubicBezTo>
                  <a:cubicBezTo>
                    <a:pt x="100" y="114"/>
                    <a:pt x="82" y="45"/>
                    <a:pt x="75" y="11"/>
                  </a:cubicBezTo>
                  <a:cubicBezTo>
                    <a:pt x="74" y="0"/>
                    <a:pt x="69" y="1"/>
                    <a:pt x="59" y="5"/>
                  </a:cubicBezTo>
                </a:path>
              </a:pathLst>
            </a:custGeom>
            <a:solidFill>
              <a:srgbClr val="703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6" name="Freeform 648">
              <a:extLst>
                <a:ext uri="{FF2B5EF4-FFF2-40B4-BE49-F238E27FC236}">
                  <a16:creationId xmlns:a16="http://schemas.microsoft.com/office/drawing/2014/main" id="{897BC97F-36F3-4F18-140B-A56C4483EE81}"/>
                </a:ext>
              </a:extLst>
            </p:cNvPr>
            <p:cNvSpPr>
              <a:spLocks/>
            </p:cNvSpPr>
            <p:nvPr/>
          </p:nvSpPr>
          <p:spPr bwMode="auto">
            <a:xfrm>
              <a:off x="5438776" y="1897063"/>
              <a:ext cx="242888" cy="327025"/>
            </a:xfrm>
            <a:custGeom>
              <a:avLst/>
              <a:gdLst>
                <a:gd name="T0" fmla="*/ 5 w 170"/>
                <a:gd name="T1" fmla="*/ 121 h 230"/>
                <a:gd name="T2" fmla="*/ 25 w 170"/>
                <a:gd name="T3" fmla="*/ 222 h 230"/>
                <a:gd name="T4" fmla="*/ 88 w 170"/>
                <a:gd name="T5" fmla="*/ 215 h 230"/>
                <a:gd name="T6" fmla="*/ 128 w 170"/>
                <a:gd name="T7" fmla="*/ 184 h 230"/>
                <a:gd name="T8" fmla="*/ 124 w 170"/>
                <a:gd name="T9" fmla="*/ 31 h 230"/>
                <a:gd name="T10" fmla="*/ 6 w 170"/>
                <a:gd name="T11" fmla="*/ 60 h 230"/>
                <a:gd name="T12" fmla="*/ 5 w 170"/>
                <a:gd name="T13" fmla="*/ 121 h 230"/>
              </a:gdLst>
              <a:ahLst/>
              <a:cxnLst>
                <a:cxn ang="0">
                  <a:pos x="T0" y="T1"/>
                </a:cxn>
                <a:cxn ang="0">
                  <a:pos x="T2" y="T3"/>
                </a:cxn>
                <a:cxn ang="0">
                  <a:pos x="T4" y="T5"/>
                </a:cxn>
                <a:cxn ang="0">
                  <a:pos x="T6" y="T7"/>
                </a:cxn>
                <a:cxn ang="0">
                  <a:pos x="T8" y="T9"/>
                </a:cxn>
                <a:cxn ang="0">
                  <a:pos x="T10" y="T11"/>
                </a:cxn>
                <a:cxn ang="0">
                  <a:pos x="T12" y="T13"/>
                </a:cxn>
              </a:cxnLst>
              <a:rect l="0" t="0" r="r" b="b"/>
              <a:pathLst>
                <a:path w="170" h="230">
                  <a:moveTo>
                    <a:pt x="5" y="121"/>
                  </a:moveTo>
                  <a:cubicBezTo>
                    <a:pt x="7" y="146"/>
                    <a:pt x="12" y="214"/>
                    <a:pt x="25" y="222"/>
                  </a:cubicBezTo>
                  <a:cubicBezTo>
                    <a:pt x="38" y="230"/>
                    <a:pt x="67" y="222"/>
                    <a:pt x="88" y="215"/>
                  </a:cubicBezTo>
                  <a:cubicBezTo>
                    <a:pt x="105" y="210"/>
                    <a:pt x="119" y="198"/>
                    <a:pt x="128" y="184"/>
                  </a:cubicBezTo>
                  <a:cubicBezTo>
                    <a:pt x="136" y="172"/>
                    <a:pt x="170" y="67"/>
                    <a:pt x="124" y="31"/>
                  </a:cubicBezTo>
                  <a:cubicBezTo>
                    <a:pt x="86" y="0"/>
                    <a:pt x="12" y="22"/>
                    <a:pt x="6" y="60"/>
                  </a:cubicBezTo>
                  <a:cubicBezTo>
                    <a:pt x="0" y="87"/>
                    <a:pt x="1" y="91"/>
                    <a:pt x="5" y="121"/>
                  </a:cubicBezTo>
                </a:path>
              </a:pathLst>
            </a:custGeom>
            <a:solidFill>
              <a:srgbClr val="703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7" name="Freeform 649">
              <a:extLst>
                <a:ext uri="{FF2B5EF4-FFF2-40B4-BE49-F238E27FC236}">
                  <a16:creationId xmlns:a16="http://schemas.microsoft.com/office/drawing/2014/main" id="{561FFB01-4018-F72B-0A70-C2D11586FA56}"/>
                </a:ext>
              </a:extLst>
            </p:cNvPr>
            <p:cNvSpPr>
              <a:spLocks/>
            </p:cNvSpPr>
            <p:nvPr/>
          </p:nvSpPr>
          <p:spPr bwMode="auto">
            <a:xfrm>
              <a:off x="5294313" y="2211388"/>
              <a:ext cx="622300" cy="1830388"/>
            </a:xfrm>
            <a:custGeom>
              <a:avLst/>
              <a:gdLst>
                <a:gd name="T0" fmla="*/ 395 w 438"/>
                <a:gd name="T1" fmla="*/ 1022 h 1290"/>
                <a:gd name="T2" fmla="*/ 343 w 438"/>
                <a:gd name="T3" fmla="*/ 566 h 1290"/>
                <a:gd name="T4" fmla="*/ 342 w 438"/>
                <a:gd name="T5" fmla="*/ 556 h 1290"/>
                <a:gd name="T6" fmla="*/ 375 w 438"/>
                <a:gd name="T7" fmla="*/ 254 h 1290"/>
                <a:gd name="T8" fmla="*/ 272 w 438"/>
                <a:gd name="T9" fmla="*/ 2 h 1290"/>
                <a:gd name="T10" fmla="*/ 252 w 438"/>
                <a:gd name="T11" fmla="*/ 5 h 1290"/>
                <a:gd name="T12" fmla="*/ 140 w 438"/>
                <a:gd name="T13" fmla="*/ 329 h 1290"/>
                <a:gd name="T14" fmla="*/ 141 w 438"/>
                <a:gd name="T15" fmla="*/ 336 h 1290"/>
                <a:gd name="T16" fmla="*/ 130 w 438"/>
                <a:gd name="T17" fmla="*/ 563 h 1290"/>
                <a:gd name="T18" fmla="*/ 131 w 438"/>
                <a:gd name="T19" fmla="*/ 582 h 1290"/>
                <a:gd name="T20" fmla="*/ 48 w 438"/>
                <a:gd name="T21" fmla="*/ 970 h 1290"/>
                <a:gd name="T22" fmla="*/ 8 w 438"/>
                <a:gd name="T23" fmla="*/ 1249 h 1290"/>
                <a:gd name="T24" fmla="*/ 65 w 438"/>
                <a:gd name="T25" fmla="*/ 1289 h 1290"/>
                <a:gd name="T26" fmla="*/ 103 w 438"/>
                <a:gd name="T27" fmla="*/ 1261 h 1290"/>
                <a:gd name="T28" fmla="*/ 159 w 438"/>
                <a:gd name="T29" fmla="*/ 1055 h 1290"/>
                <a:gd name="T30" fmla="*/ 228 w 438"/>
                <a:gd name="T31" fmla="*/ 812 h 1290"/>
                <a:gd name="T32" fmla="*/ 274 w 438"/>
                <a:gd name="T33" fmla="*/ 1028 h 1290"/>
                <a:gd name="T34" fmla="*/ 338 w 438"/>
                <a:gd name="T35" fmla="*/ 1251 h 1290"/>
                <a:gd name="T36" fmla="*/ 397 w 438"/>
                <a:gd name="T37" fmla="*/ 1283 h 1290"/>
                <a:gd name="T38" fmla="*/ 398 w 438"/>
                <a:gd name="T39" fmla="*/ 1283 h 1290"/>
                <a:gd name="T40" fmla="*/ 432 w 438"/>
                <a:gd name="T41" fmla="*/ 1242 h 1290"/>
                <a:gd name="T42" fmla="*/ 395 w 438"/>
                <a:gd name="T43" fmla="*/ 1022 h 1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8" h="1290">
                  <a:moveTo>
                    <a:pt x="395" y="1022"/>
                  </a:moveTo>
                  <a:cubicBezTo>
                    <a:pt x="358" y="900"/>
                    <a:pt x="376" y="639"/>
                    <a:pt x="343" y="566"/>
                  </a:cubicBezTo>
                  <a:cubicBezTo>
                    <a:pt x="342" y="563"/>
                    <a:pt x="341" y="559"/>
                    <a:pt x="342" y="556"/>
                  </a:cubicBezTo>
                  <a:cubicBezTo>
                    <a:pt x="343" y="541"/>
                    <a:pt x="348" y="343"/>
                    <a:pt x="375" y="254"/>
                  </a:cubicBezTo>
                  <a:cubicBezTo>
                    <a:pt x="391" y="198"/>
                    <a:pt x="370" y="33"/>
                    <a:pt x="272" y="2"/>
                  </a:cubicBezTo>
                  <a:cubicBezTo>
                    <a:pt x="266" y="0"/>
                    <a:pt x="258" y="1"/>
                    <a:pt x="252" y="5"/>
                  </a:cubicBezTo>
                  <a:cubicBezTo>
                    <a:pt x="144" y="92"/>
                    <a:pt x="103" y="195"/>
                    <a:pt x="140" y="329"/>
                  </a:cubicBezTo>
                  <a:cubicBezTo>
                    <a:pt x="141" y="331"/>
                    <a:pt x="141" y="334"/>
                    <a:pt x="141" y="336"/>
                  </a:cubicBezTo>
                  <a:cubicBezTo>
                    <a:pt x="140" y="382"/>
                    <a:pt x="108" y="519"/>
                    <a:pt x="130" y="563"/>
                  </a:cubicBezTo>
                  <a:cubicBezTo>
                    <a:pt x="133" y="569"/>
                    <a:pt x="134" y="575"/>
                    <a:pt x="131" y="582"/>
                  </a:cubicBezTo>
                  <a:cubicBezTo>
                    <a:pt x="92" y="671"/>
                    <a:pt x="53" y="906"/>
                    <a:pt x="48" y="970"/>
                  </a:cubicBezTo>
                  <a:cubicBezTo>
                    <a:pt x="43" y="1029"/>
                    <a:pt x="5" y="1187"/>
                    <a:pt x="8" y="1249"/>
                  </a:cubicBezTo>
                  <a:cubicBezTo>
                    <a:pt x="0" y="1287"/>
                    <a:pt x="35" y="1289"/>
                    <a:pt x="65" y="1289"/>
                  </a:cubicBezTo>
                  <a:cubicBezTo>
                    <a:pt x="83" y="1289"/>
                    <a:pt x="98" y="1278"/>
                    <a:pt x="103" y="1261"/>
                  </a:cubicBezTo>
                  <a:cubicBezTo>
                    <a:pt x="114" y="1232"/>
                    <a:pt x="143" y="1077"/>
                    <a:pt x="159" y="1055"/>
                  </a:cubicBezTo>
                  <a:cubicBezTo>
                    <a:pt x="206" y="978"/>
                    <a:pt x="199" y="896"/>
                    <a:pt x="228" y="812"/>
                  </a:cubicBezTo>
                  <a:cubicBezTo>
                    <a:pt x="237" y="910"/>
                    <a:pt x="250" y="961"/>
                    <a:pt x="274" y="1028"/>
                  </a:cubicBezTo>
                  <a:cubicBezTo>
                    <a:pt x="288" y="1067"/>
                    <a:pt x="322" y="1196"/>
                    <a:pt x="338" y="1251"/>
                  </a:cubicBezTo>
                  <a:cubicBezTo>
                    <a:pt x="345" y="1276"/>
                    <a:pt x="372" y="1290"/>
                    <a:pt x="397" y="1283"/>
                  </a:cubicBezTo>
                  <a:cubicBezTo>
                    <a:pt x="398" y="1283"/>
                    <a:pt x="398" y="1283"/>
                    <a:pt x="398" y="1283"/>
                  </a:cubicBezTo>
                  <a:cubicBezTo>
                    <a:pt x="416" y="1277"/>
                    <a:pt x="429" y="1261"/>
                    <a:pt x="432" y="1242"/>
                  </a:cubicBezTo>
                  <a:cubicBezTo>
                    <a:pt x="438" y="1193"/>
                    <a:pt x="422" y="1108"/>
                    <a:pt x="395" y="1022"/>
                  </a:cubicBezTo>
                  <a:close/>
                </a:path>
              </a:pathLst>
            </a:custGeom>
            <a:solidFill>
              <a:srgbClr val="4EA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8" name="Freeform 650">
              <a:extLst>
                <a:ext uri="{FF2B5EF4-FFF2-40B4-BE49-F238E27FC236}">
                  <a16:creationId xmlns:a16="http://schemas.microsoft.com/office/drawing/2014/main" id="{DA7486B4-3D84-62D7-C451-E579ABD7CAA2}"/>
                </a:ext>
              </a:extLst>
            </p:cNvPr>
            <p:cNvSpPr>
              <a:spLocks/>
            </p:cNvSpPr>
            <p:nvPr/>
          </p:nvSpPr>
          <p:spPr bwMode="auto">
            <a:xfrm>
              <a:off x="5224463" y="4065588"/>
              <a:ext cx="195263" cy="95250"/>
            </a:xfrm>
            <a:custGeom>
              <a:avLst/>
              <a:gdLst>
                <a:gd name="T0" fmla="*/ 15 w 137"/>
                <a:gd name="T1" fmla="*/ 31 h 67"/>
                <a:gd name="T2" fmla="*/ 57 w 137"/>
                <a:gd name="T3" fmla="*/ 24 h 67"/>
                <a:gd name="T4" fmla="*/ 79 w 137"/>
                <a:gd name="T5" fmla="*/ 6 h 67"/>
                <a:gd name="T6" fmla="*/ 80 w 137"/>
                <a:gd name="T7" fmla="*/ 6 h 67"/>
                <a:gd name="T8" fmla="*/ 95 w 137"/>
                <a:gd name="T9" fmla="*/ 10 h 67"/>
                <a:gd name="T10" fmla="*/ 95 w 137"/>
                <a:gd name="T11" fmla="*/ 11 h 67"/>
                <a:gd name="T12" fmla="*/ 97 w 137"/>
                <a:gd name="T13" fmla="*/ 13 h 67"/>
                <a:gd name="T14" fmla="*/ 129 w 137"/>
                <a:gd name="T15" fmla="*/ 10 h 67"/>
                <a:gd name="T16" fmla="*/ 132 w 137"/>
                <a:gd name="T17" fmla="*/ 15 h 67"/>
                <a:gd name="T18" fmla="*/ 136 w 137"/>
                <a:gd name="T19" fmla="*/ 50 h 67"/>
                <a:gd name="T20" fmla="*/ 117 w 137"/>
                <a:gd name="T21" fmla="*/ 61 h 67"/>
                <a:gd name="T22" fmla="*/ 53 w 137"/>
                <a:gd name="T23" fmla="*/ 65 h 67"/>
                <a:gd name="T24" fmla="*/ 0 w 137"/>
                <a:gd name="T25" fmla="*/ 53 h 67"/>
                <a:gd name="T26" fmla="*/ 15 w 137"/>
                <a:gd name="T2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7" h="67">
                  <a:moveTo>
                    <a:pt x="15" y="31"/>
                  </a:moveTo>
                  <a:cubicBezTo>
                    <a:pt x="22" y="29"/>
                    <a:pt x="53" y="26"/>
                    <a:pt x="57" y="24"/>
                  </a:cubicBezTo>
                  <a:cubicBezTo>
                    <a:pt x="69" y="21"/>
                    <a:pt x="73" y="16"/>
                    <a:pt x="79" y="6"/>
                  </a:cubicBezTo>
                  <a:cubicBezTo>
                    <a:pt x="80" y="6"/>
                    <a:pt x="80" y="6"/>
                    <a:pt x="80" y="6"/>
                  </a:cubicBezTo>
                  <a:cubicBezTo>
                    <a:pt x="85" y="0"/>
                    <a:pt x="94" y="2"/>
                    <a:pt x="95" y="10"/>
                  </a:cubicBezTo>
                  <a:cubicBezTo>
                    <a:pt x="95" y="11"/>
                    <a:pt x="95" y="11"/>
                    <a:pt x="95" y="11"/>
                  </a:cubicBezTo>
                  <a:cubicBezTo>
                    <a:pt x="95" y="12"/>
                    <a:pt x="96" y="13"/>
                    <a:pt x="97" y="13"/>
                  </a:cubicBezTo>
                  <a:cubicBezTo>
                    <a:pt x="108" y="8"/>
                    <a:pt x="120" y="2"/>
                    <a:pt x="129" y="10"/>
                  </a:cubicBezTo>
                  <a:cubicBezTo>
                    <a:pt x="130" y="11"/>
                    <a:pt x="131" y="13"/>
                    <a:pt x="132" y="15"/>
                  </a:cubicBezTo>
                  <a:cubicBezTo>
                    <a:pt x="134" y="24"/>
                    <a:pt x="137" y="39"/>
                    <a:pt x="136" y="50"/>
                  </a:cubicBezTo>
                  <a:cubicBezTo>
                    <a:pt x="133" y="61"/>
                    <a:pt x="127" y="61"/>
                    <a:pt x="117" y="61"/>
                  </a:cubicBezTo>
                  <a:cubicBezTo>
                    <a:pt x="97" y="59"/>
                    <a:pt x="73" y="64"/>
                    <a:pt x="53" y="65"/>
                  </a:cubicBezTo>
                  <a:cubicBezTo>
                    <a:pt x="5" y="67"/>
                    <a:pt x="0" y="54"/>
                    <a:pt x="0" y="53"/>
                  </a:cubicBezTo>
                  <a:cubicBezTo>
                    <a:pt x="0" y="43"/>
                    <a:pt x="4" y="35"/>
                    <a:pt x="15" y="31"/>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89" name="Freeform 651">
              <a:extLst>
                <a:ext uri="{FF2B5EF4-FFF2-40B4-BE49-F238E27FC236}">
                  <a16:creationId xmlns:a16="http://schemas.microsoft.com/office/drawing/2014/main" id="{C9A4A9B8-3F36-49E3-8C4B-5C9863C03451}"/>
                </a:ext>
              </a:extLst>
            </p:cNvPr>
            <p:cNvSpPr>
              <a:spLocks/>
            </p:cNvSpPr>
            <p:nvPr/>
          </p:nvSpPr>
          <p:spPr bwMode="auto">
            <a:xfrm>
              <a:off x="5429251" y="2058988"/>
              <a:ext cx="28575" cy="71438"/>
            </a:xfrm>
            <a:custGeom>
              <a:avLst/>
              <a:gdLst>
                <a:gd name="T0" fmla="*/ 16 w 20"/>
                <a:gd name="T1" fmla="*/ 7 h 50"/>
                <a:gd name="T2" fmla="*/ 15 w 20"/>
                <a:gd name="T3" fmla="*/ 5 h 50"/>
                <a:gd name="T4" fmla="*/ 16 w 20"/>
                <a:gd name="T5" fmla="*/ 4 h 50"/>
                <a:gd name="T6" fmla="*/ 12 w 20"/>
                <a:gd name="T7" fmla="*/ 3 h 50"/>
                <a:gd name="T8" fmla="*/ 2 w 20"/>
                <a:gd name="T9" fmla="*/ 39 h 50"/>
                <a:gd name="T10" fmla="*/ 8 w 20"/>
                <a:gd name="T11" fmla="*/ 50 h 50"/>
                <a:gd name="T12" fmla="*/ 20 w 20"/>
                <a:gd name="T13" fmla="*/ 43 h 50"/>
                <a:gd name="T14" fmla="*/ 16 w 20"/>
                <a:gd name="T15" fmla="*/ 7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0">
                  <a:moveTo>
                    <a:pt x="16" y="7"/>
                  </a:moveTo>
                  <a:cubicBezTo>
                    <a:pt x="16" y="6"/>
                    <a:pt x="16" y="6"/>
                    <a:pt x="15" y="5"/>
                  </a:cubicBezTo>
                  <a:cubicBezTo>
                    <a:pt x="15" y="5"/>
                    <a:pt x="16" y="5"/>
                    <a:pt x="16" y="4"/>
                  </a:cubicBezTo>
                  <a:cubicBezTo>
                    <a:pt x="16" y="2"/>
                    <a:pt x="13" y="0"/>
                    <a:pt x="12" y="3"/>
                  </a:cubicBezTo>
                  <a:cubicBezTo>
                    <a:pt x="8" y="14"/>
                    <a:pt x="5" y="26"/>
                    <a:pt x="2" y="39"/>
                  </a:cubicBezTo>
                  <a:cubicBezTo>
                    <a:pt x="1" y="46"/>
                    <a:pt x="0" y="49"/>
                    <a:pt x="8" y="50"/>
                  </a:cubicBezTo>
                  <a:cubicBezTo>
                    <a:pt x="15" y="50"/>
                    <a:pt x="19" y="50"/>
                    <a:pt x="20" y="43"/>
                  </a:cubicBezTo>
                  <a:cubicBezTo>
                    <a:pt x="20" y="31"/>
                    <a:pt x="17" y="18"/>
                    <a:pt x="16" y="7"/>
                  </a:cubicBezTo>
                </a:path>
              </a:pathLst>
            </a:custGeom>
            <a:solidFill>
              <a:srgbClr val="703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0" name="Freeform 652">
              <a:extLst>
                <a:ext uri="{FF2B5EF4-FFF2-40B4-BE49-F238E27FC236}">
                  <a16:creationId xmlns:a16="http://schemas.microsoft.com/office/drawing/2014/main" id="{13ABEA34-A38A-4070-84F2-16F20DE335EF}"/>
                </a:ext>
              </a:extLst>
            </p:cNvPr>
            <p:cNvSpPr>
              <a:spLocks/>
            </p:cNvSpPr>
            <p:nvPr/>
          </p:nvSpPr>
          <p:spPr bwMode="auto">
            <a:xfrm>
              <a:off x="5426076" y="2106613"/>
              <a:ext cx="150813" cy="123825"/>
            </a:xfrm>
            <a:custGeom>
              <a:avLst/>
              <a:gdLst>
                <a:gd name="T0" fmla="*/ 104 w 106"/>
                <a:gd name="T1" fmla="*/ 58 h 87"/>
                <a:gd name="T2" fmla="*/ 47 w 106"/>
                <a:gd name="T3" fmla="*/ 81 h 87"/>
                <a:gd name="T4" fmla="*/ 0 w 106"/>
                <a:gd name="T5" fmla="*/ 8 h 87"/>
                <a:gd name="T6" fmla="*/ 6 w 106"/>
                <a:gd name="T7" fmla="*/ 1 h 87"/>
                <a:gd name="T8" fmla="*/ 47 w 106"/>
                <a:gd name="T9" fmla="*/ 10 h 87"/>
                <a:gd name="T10" fmla="*/ 63 w 106"/>
                <a:gd name="T11" fmla="*/ 5 h 87"/>
                <a:gd name="T12" fmla="*/ 86 w 106"/>
                <a:gd name="T13" fmla="*/ 6 h 87"/>
                <a:gd name="T14" fmla="*/ 104 w 106"/>
                <a:gd name="T15" fmla="*/ 58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87">
                  <a:moveTo>
                    <a:pt x="104" y="58"/>
                  </a:moveTo>
                  <a:cubicBezTo>
                    <a:pt x="102" y="71"/>
                    <a:pt x="67" y="87"/>
                    <a:pt x="47" y="81"/>
                  </a:cubicBezTo>
                  <a:cubicBezTo>
                    <a:pt x="20" y="72"/>
                    <a:pt x="6" y="57"/>
                    <a:pt x="0" y="8"/>
                  </a:cubicBezTo>
                  <a:cubicBezTo>
                    <a:pt x="0" y="5"/>
                    <a:pt x="3" y="1"/>
                    <a:pt x="6" y="1"/>
                  </a:cubicBezTo>
                  <a:cubicBezTo>
                    <a:pt x="16" y="2"/>
                    <a:pt x="35" y="6"/>
                    <a:pt x="47" y="10"/>
                  </a:cubicBezTo>
                  <a:cubicBezTo>
                    <a:pt x="53" y="13"/>
                    <a:pt x="57" y="9"/>
                    <a:pt x="63" y="5"/>
                  </a:cubicBezTo>
                  <a:cubicBezTo>
                    <a:pt x="71" y="0"/>
                    <a:pt x="79" y="0"/>
                    <a:pt x="86" y="6"/>
                  </a:cubicBezTo>
                  <a:cubicBezTo>
                    <a:pt x="95" y="13"/>
                    <a:pt x="106" y="28"/>
                    <a:pt x="104" y="58"/>
                  </a:cubicBezTo>
                </a:path>
              </a:pathLst>
            </a:custGeom>
            <a:solidFill>
              <a:srgbClr val="039C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1" name="Freeform 653">
              <a:extLst>
                <a:ext uri="{FF2B5EF4-FFF2-40B4-BE49-F238E27FC236}">
                  <a16:creationId xmlns:a16="http://schemas.microsoft.com/office/drawing/2014/main" id="{08F3C4D2-9BE5-A12C-4337-D32427BE3F35}"/>
                </a:ext>
              </a:extLst>
            </p:cNvPr>
            <p:cNvSpPr>
              <a:spLocks/>
            </p:cNvSpPr>
            <p:nvPr/>
          </p:nvSpPr>
          <p:spPr bwMode="auto">
            <a:xfrm>
              <a:off x="5527676" y="2043113"/>
              <a:ext cx="84138" cy="125413"/>
            </a:xfrm>
            <a:custGeom>
              <a:avLst/>
              <a:gdLst>
                <a:gd name="T0" fmla="*/ 27 w 59"/>
                <a:gd name="T1" fmla="*/ 4 h 89"/>
                <a:gd name="T2" fmla="*/ 25 w 59"/>
                <a:gd name="T3" fmla="*/ 3 h 89"/>
                <a:gd name="T4" fmla="*/ 0 w 59"/>
                <a:gd name="T5" fmla="*/ 62 h 89"/>
                <a:gd name="T6" fmla="*/ 19 w 59"/>
                <a:gd name="T7" fmla="*/ 89 h 89"/>
                <a:gd name="T8" fmla="*/ 58 w 59"/>
                <a:gd name="T9" fmla="*/ 37 h 89"/>
                <a:gd name="T10" fmla="*/ 59 w 59"/>
                <a:gd name="T11" fmla="*/ 37 h 89"/>
                <a:gd name="T12" fmla="*/ 59 w 59"/>
                <a:gd name="T13" fmla="*/ 26 h 89"/>
                <a:gd name="T14" fmla="*/ 54 w 59"/>
                <a:gd name="T15" fmla="*/ 7 h 89"/>
                <a:gd name="T16" fmla="*/ 37 w 59"/>
                <a:gd name="T17" fmla="*/ 0 h 89"/>
                <a:gd name="T18" fmla="*/ 27 w 59"/>
                <a:gd name="T19" fmla="*/ 2 h 89"/>
                <a:gd name="T20" fmla="*/ 26 w 59"/>
                <a:gd name="T21" fmla="*/ 2 h 89"/>
                <a:gd name="T22" fmla="*/ 25 w 59"/>
                <a:gd name="T23" fmla="*/ 3 h 89"/>
                <a:gd name="T24" fmla="*/ 27 w 59"/>
                <a:gd name="T25" fmla="*/ 4 h 89"/>
                <a:gd name="T26" fmla="*/ 29 w 59"/>
                <a:gd name="T27" fmla="*/ 5 h 89"/>
                <a:gd name="T28" fmla="*/ 37 w 59"/>
                <a:gd name="T29" fmla="*/ 4 h 89"/>
                <a:gd name="T30" fmla="*/ 51 w 59"/>
                <a:gd name="T31" fmla="*/ 10 h 89"/>
                <a:gd name="T32" fmla="*/ 55 w 59"/>
                <a:gd name="T33" fmla="*/ 26 h 89"/>
                <a:gd name="T34" fmla="*/ 55 w 59"/>
                <a:gd name="T35" fmla="*/ 36 h 89"/>
                <a:gd name="T36" fmla="*/ 57 w 59"/>
                <a:gd name="T37" fmla="*/ 37 h 89"/>
                <a:gd name="T38" fmla="*/ 55 w 59"/>
                <a:gd name="T39" fmla="*/ 35 h 89"/>
                <a:gd name="T40" fmla="*/ 19 w 59"/>
                <a:gd name="T41" fmla="*/ 82 h 89"/>
                <a:gd name="T42" fmla="*/ 4 w 59"/>
                <a:gd name="T43" fmla="*/ 62 h 89"/>
                <a:gd name="T44" fmla="*/ 30 w 59"/>
                <a:gd name="T45" fmla="*/ 4 h 89"/>
                <a:gd name="T46" fmla="*/ 27 w 59"/>
                <a:gd name="T47" fmla="*/ 4 h 89"/>
                <a:gd name="T48" fmla="*/ 29 w 59"/>
                <a:gd name="T49" fmla="*/ 5 h 89"/>
                <a:gd name="T50" fmla="*/ 27 w 59"/>
                <a:gd name="T51" fmla="*/ 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 h="89">
                  <a:moveTo>
                    <a:pt x="27" y="4"/>
                  </a:moveTo>
                  <a:cubicBezTo>
                    <a:pt x="25" y="3"/>
                    <a:pt x="25" y="3"/>
                    <a:pt x="25" y="3"/>
                  </a:cubicBezTo>
                  <a:cubicBezTo>
                    <a:pt x="0" y="62"/>
                    <a:pt x="0" y="62"/>
                    <a:pt x="0" y="62"/>
                  </a:cubicBezTo>
                  <a:cubicBezTo>
                    <a:pt x="19" y="89"/>
                    <a:pt x="19" y="89"/>
                    <a:pt x="19" y="89"/>
                  </a:cubicBezTo>
                  <a:cubicBezTo>
                    <a:pt x="58" y="37"/>
                    <a:pt x="58" y="37"/>
                    <a:pt x="58" y="37"/>
                  </a:cubicBezTo>
                  <a:cubicBezTo>
                    <a:pt x="59" y="37"/>
                    <a:pt x="59" y="37"/>
                    <a:pt x="59" y="37"/>
                  </a:cubicBezTo>
                  <a:cubicBezTo>
                    <a:pt x="59" y="33"/>
                    <a:pt x="59" y="29"/>
                    <a:pt x="59" y="26"/>
                  </a:cubicBezTo>
                  <a:cubicBezTo>
                    <a:pt x="59" y="19"/>
                    <a:pt x="58" y="12"/>
                    <a:pt x="54" y="7"/>
                  </a:cubicBezTo>
                  <a:cubicBezTo>
                    <a:pt x="51" y="3"/>
                    <a:pt x="46" y="0"/>
                    <a:pt x="37" y="0"/>
                  </a:cubicBezTo>
                  <a:cubicBezTo>
                    <a:pt x="34" y="0"/>
                    <a:pt x="31" y="1"/>
                    <a:pt x="27" y="2"/>
                  </a:cubicBezTo>
                  <a:cubicBezTo>
                    <a:pt x="26" y="2"/>
                    <a:pt x="26" y="2"/>
                    <a:pt x="26" y="2"/>
                  </a:cubicBezTo>
                  <a:cubicBezTo>
                    <a:pt x="25" y="3"/>
                    <a:pt x="25" y="3"/>
                    <a:pt x="25" y="3"/>
                  </a:cubicBezTo>
                  <a:cubicBezTo>
                    <a:pt x="27" y="4"/>
                    <a:pt x="27" y="4"/>
                    <a:pt x="27" y="4"/>
                  </a:cubicBezTo>
                  <a:cubicBezTo>
                    <a:pt x="29" y="5"/>
                    <a:pt x="29" y="5"/>
                    <a:pt x="29" y="5"/>
                  </a:cubicBezTo>
                  <a:cubicBezTo>
                    <a:pt x="32" y="5"/>
                    <a:pt x="35" y="4"/>
                    <a:pt x="37" y="4"/>
                  </a:cubicBezTo>
                  <a:cubicBezTo>
                    <a:pt x="44" y="5"/>
                    <a:pt x="49" y="6"/>
                    <a:pt x="51" y="10"/>
                  </a:cubicBezTo>
                  <a:cubicBezTo>
                    <a:pt x="54" y="14"/>
                    <a:pt x="55" y="19"/>
                    <a:pt x="55" y="26"/>
                  </a:cubicBezTo>
                  <a:cubicBezTo>
                    <a:pt x="55" y="29"/>
                    <a:pt x="55" y="33"/>
                    <a:pt x="55" y="36"/>
                  </a:cubicBezTo>
                  <a:cubicBezTo>
                    <a:pt x="57" y="37"/>
                    <a:pt x="57" y="37"/>
                    <a:pt x="57" y="37"/>
                  </a:cubicBezTo>
                  <a:cubicBezTo>
                    <a:pt x="55" y="35"/>
                    <a:pt x="55" y="35"/>
                    <a:pt x="55" y="35"/>
                  </a:cubicBezTo>
                  <a:cubicBezTo>
                    <a:pt x="19" y="82"/>
                    <a:pt x="19" y="82"/>
                    <a:pt x="19" y="82"/>
                  </a:cubicBezTo>
                  <a:cubicBezTo>
                    <a:pt x="4" y="62"/>
                    <a:pt x="4" y="62"/>
                    <a:pt x="4" y="62"/>
                  </a:cubicBezTo>
                  <a:cubicBezTo>
                    <a:pt x="30" y="4"/>
                    <a:pt x="30" y="4"/>
                    <a:pt x="30" y="4"/>
                  </a:cubicBezTo>
                  <a:cubicBezTo>
                    <a:pt x="27" y="4"/>
                    <a:pt x="27" y="4"/>
                    <a:pt x="27" y="4"/>
                  </a:cubicBezTo>
                  <a:cubicBezTo>
                    <a:pt x="29" y="5"/>
                    <a:pt x="29" y="5"/>
                    <a:pt x="29" y="5"/>
                  </a:cubicBezTo>
                  <a:cubicBezTo>
                    <a:pt x="27" y="4"/>
                    <a:pt x="27" y="4"/>
                    <a:pt x="27" y="4"/>
                  </a:cubicBezTo>
                </a:path>
              </a:pathLst>
            </a:custGeom>
            <a:solidFill>
              <a:srgbClr val="039C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2" name="Freeform 654">
              <a:extLst>
                <a:ext uri="{FF2B5EF4-FFF2-40B4-BE49-F238E27FC236}">
                  <a16:creationId xmlns:a16="http://schemas.microsoft.com/office/drawing/2014/main" id="{8ADC8200-D69A-2D65-B744-EB119D396997}"/>
                </a:ext>
              </a:extLst>
            </p:cNvPr>
            <p:cNvSpPr>
              <a:spLocks/>
            </p:cNvSpPr>
            <p:nvPr/>
          </p:nvSpPr>
          <p:spPr bwMode="auto">
            <a:xfrm>
              <a:off x="5427663" y="1931988"/>
              <a:ext cx="242888" cy="219075"/>
            </a:xfrm>
            <a:custGeom>
              <a:avLst/>
              <a:gdLst>
                <a:gd name="T0" fmla="*/ 17 w 171"/>
                <a:gd name="T1" fmla="*/ 0 h 154"/>
                <a:gd name="T2" fmla="*/ 13 w 171"/>
                <a:gd name="T3" fmla="*/ 27 h 154"/>
                <a:gd name="T4" fmla="*/ 14 w 171"/>
                <a:gd name="T5" fmla="*/ 29 h 154"/>
                <a:gd name="T6" fmla="*/ 57 w 171"/>
                <a:gd name="T7" fmla="*/ 47 h 154"/>
                <a:gd name="T8" fmla="*/ 72 w 171"/>
                <a:gd name="T9" fmla="*/ 68 h 154"/>
                <a:gd name="T10" fmla="*/ 70 w 171"/>
                <a:gd name="T11" fmla="*/ 82 h 154"/>
                <a:gd name="T12" fmla="*/ 78 w 171"/>
                <a:gd name="T13" fmla="*/ 89 h 154"/>
                <a:gd name="T14" fmla="*/ 86 w 171"/>
                <a:gd name="T15" fmla="*/ 88 h 154"/>
                <a:gd name="T16" fmla="*/ 96 w 171"/>
                <a:gd name="T17" fmla="*/ 87 h 154"/>
                <a:gd name="T18" fmla="*/ 113 w 171"/>
                <a:gd name="T19" fmla="*/ 104 h 154"/>
                <a:gd name="T20" fmla="*/ 112 w 171"/>
                <a:gd name="T21" fmla="*/ 121 h 154"/>
                <a:gd name="T22" fmla="*/ 113 w 171"/>
                <a:gd name="T23" fmla="*/ 129 h 154"/>
                <a:gd name="T24" fmla="*/ 119 w 171"/>
                <a:gd name="T25" fmla="*/ 132 h 154"/>
                <a:gd name="T26" fmla="*/ 135 w 171"/>
                <a:gd name="T27" fmla="*/ 142 h 154"/>
                <a:gd name="T28" fmla="*/ 141 w 171"/>
                <a:gd name="T29" fmla="*/ 146 h 154"/>
                <a:gd name="T30" fmla="*/ 146 w 171"/>
                <a:gd name="T31" fmla="*/ 145 h 154"/>
                <a:gd name="T32" fmla="*/ 158 w 171"/>
                <a:gd name="T33" fmla="*/ 154 h 154"/>
                <a:gd name="T34" fmla="*/ 163 w 171"/>
                <a:gd name="T35" fmla="*/ 143 h 154"/>
                <a:gd name="T36" fmla="*/ 165 w 171"/>
                <a:gd name="T37" fmla="*/ 143 h 154"/>
                <a:gd name="T38" fmla="*/ 171 w 171"/>
                <a:gd name="T39" fmla="*/ 132 h 154"/>
                <a:gd name="T40" fmla="*/ 17 w 171"/>
                <a:gd name="T41"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1" h="154">
                  <a:moveTo>
                    <a:pt x="17" y="0"/>
                  </a:moveTo>
                  <a:cubicBezTo>
                    <a:pt x="7" y="8"/>
                    <a:pt x="0" y="16"/>
                    <a:pt x="13" y="27"/>
                  </a:cubicBezTo>
                  <a:cubicBezTo>
                    <a:pt x="14" y="27"/>
                    <a:pt x="14" y="28"/>
                    <a:pt x="14" y="29"/>
                  </a:cubicBezTo>
                  <a:cubicBezTo>
                    <a:pt x="22" y="44"/>
                    <a:pt x="42" y="42"/>
                    <a:pt x="57" y="47"/>
                  </a:cubicBezTo>
                  <a:cubicBezTo>
                    <a:pt x="67" y="50"/>
                    <a:pt x="73" y="59"/>
                    <a:pt x="72" y="68"/>
                  </a:cubicBezTo>
                  <a:cubicBezTo>
                    <a:pt x="72" y="72"/>
                    <a:pt x="69" y="77"/>
                    <a:pt x="70" y="82"/>
                  </a:cubicBezTo>
                  <a:cubicBezTo>
                    <a:pt x="71" y="86"/>
                    <a:pt x="74" y="89"/>
                    <a:pt x="78" y="89"/>
                  </a:cubicBezTo>
                  <a:cubicBezTo>
                    <a:pt x="82" y="89"/>
                    <a:pt x="84" y="88"/>
                    <a:pt x="86" y="88"/>
                  </a:cubicBezTo>
                  <a:cubicBezTo>
                    <a:pt x="89" y="87"/>
                    <a:pt x="93" y="86"/>
                    <a:pt x="96" y="87"/>
                  </a:cubicBezTo>
                  <a:cubicBezTo>
                    <a:pt x="105" y="89"/>
                    <a:pt x="111" y="96"/>
                    <a:pt x="113" y="104"/>
                  </a:cubicBezTo>
                  <a:cubicBezTo>
                    <a:pt x="114" y="110"/>
                    <a:pt x="113" y="115"/>
                    <a:pt x="112" y="121"/>
                  </a:cubicBezTo>
                  <a:cubicBezTo>
                    <a:pt x="112" y="123"/>
                    <a:pt x="111" y="127"/>
                    <a:pt x="113" y="129"/>
                  </a:cubicBezTo>
                  <a:cubicBezTo>
                    <a:pt x="114" y="131"/>
                    <a:pt x="117" y="131"/>
                    <a:pt x="119" y="132"/>
                  </a:cubicBezTo>
                  <a:cubicBezTo>
                    <a:pt x="125" y="135"/>
                    <a:pt x="129" y="138"/>
                    <a:pt x="135" y="142"/>
                  </a:cubicBezTo>
                  <a:cubicBezTo>
                    <a:pt x="137" y="145"/>
                    <a:pt x="138" y="146"/>
                    <a:pt x="141" y="146"/>
                  </a:cubicBezTo>
                  <a:cubicBezTo>
                    <a:pt x="143" y="147"/>
                    <a:pt x="144" y="146"/>
                    <a:pt x="146" y="145"/>
                  </a:cubicBezTo>
                  <a:cubicBezTo>
                    <a:pt x="152" y="143"/>
                    <a:pt x="153" y="153"/>
                    <a:pt x="158" y="154"/>
                  </a:cubicBezTo>
                  <a:cubicBezTo>
                    <a:pt x="163" y="143"/>
                    <a:pt x="163" y="143"/>
                    <a:pt x="163" y="143"/>
                  </a:cubicBezTo>
                  <a:cubicBezTo>
                    <a:pt x="164" y="143"/>
                    <a:pt x="164" y="143"/>
                    <a:pt x="165" y="143"/>
                  </a:cubicBezTo>
                  <a:cubicBezTo>
                    <a:pt x="169" y="140"/>
                    <a:pt x="171" y="136"/>
                    <a:pt x="171" y="132"/>
                  </a:cubicBezTo>
                  <a:cubicBezTo>
                    <a:pt x="100" y="86"/>
                    <a:pt x="17" y="0"/>
                    <a:pt x="17" y="0"/>
                  </a:cubicBezTo>
                </a:path>
              </a:pathLst>
            </a:cu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3" name="Rectangle 655">
              <a:extLst>
                <a:ext uri="{FF2B5EF4-FFF2-40B4-BE49-F238E27FC236}">
                  <a16:creationId xmlns:a16="http://schemas.microsoft.com/office/drawing/2014/main" id="{7B63DC1F-EDC4-4E3F-E98F-9A1866178363}"/>
                </a:ext>
              </a:extLst>
            </p:cNvPr>
            <p:cNvSpPr>
              <a:spLocks noChangeArrowheads="1"/>
            </p:cNvSpPr>
            <p:nvPr/>
          </p:nvSpPr>
          <p:spPr bwMode="auto">
            <a:xfrm>
              <a:off x="5453063" y="1931988"/>
              <a:ext cx="1588" cy="1588"/>
            </a:xfrm>
            <a:prstGeom prst="rect">
              <a:avLst/>
            </a:prstGeom>
            <a:solidFill>
              <a:srgbClr val="039C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4" name="Freeform 656">
              <a:extLst>
                <a:ext uri="{FF2B5EF4-FFF2-40B4-BE49-F238E27FC236}">
                  <a16:creationId xmlns:a16="http://schemas.microsoft.com/office/drawing/2014/main" id="{CC9C76A2-B61A-3A43-53F7-985FF8A450F1}"/>
                </a:ext>
              </a:extLst>
            </p:cNvPr>
            <p:cNvSpPr>
              <a:spLocks/>
            </p:cNvSpPr>
            <p:nvPr/>
          </p:nvSpPr>
          <p:spPr bwMode="auto">
            <a:xfrm>
              <a:off x="5434013" y="1866900"/>
              <a:ext cx="269875" cy="252413"/>
            </a:xfrm>
            <a:custGeom>
              <a:avLst/>
              <a:gdLst>
                <a:gd name="T0" fmla="*/ 182 w 190"/>
                <a:gd name="T1" fmla="*/ 98 h 178"/>
                <a:gd name="T2" fmla="*/ 0 w 190"/>
                <a:gd name="T3" fmla="*/ 57 h 178"/>
                <a:gd name="T4" fmla="*/ 167 w 190"/>
                <a:gd name="T5" fmla="*/ 178 h 178"/>
                <a:gd name="T6" fmla="*/ 182 w 190"/>
                <a:gd name="T7" fmla="*/ 98 h 178"/>
              </a:gdLst>
              <a:ahLst/>
              <a:cxnLst>
                <a:cxn ang="0">
                  <a:pos x="T0" y="T1"/>
                </a:cxn>
                <a:cxn ang="0">
                  <a:pos x="T2" y="T3"/>
                </a:cxn>
                <a:cxn ang="0">
                  <a:pos x="T4" y="T5"/>
                </a:cxn>
                <a:cxn ang="0">
                  <a:pos x="T6" y="T7"/>
                </a:cxn>
              </a:cxnLst>
              <a:rect l="0" t="0" r="r" b="b"/>
              <a:pathLst>
                <a:path w="190" h="178">
                  <a:moveTo>
                    <a:pt x="182" y="98"/>
                  </a:moveTo>
                  <a:cubicBezTo>
                    <a:pt x="167" y="39"/>
                    <a:pt x="54" y="0"/>
                    <a:pt x="0" y="57"/>
                  </a:cubicBezTo>
                  <a:cubicBezTo>
                    <a:pt x="0" y="57"/>
                    <a:pt x="96" y="132"/>
                    <a:pt x="167" y="178"/>
                  </a:cubicBezTo>
                  <a:cubicBezTo>
                    <a:pt x="167" y="178"/>
                    <a:pt x="190" y="136"/>
                    <a:pt x="182" y="98"/>
                  </a:cubicBezTo>
                </a:path>
              </a:pathLst>
            </a:custGeom>
            <a:solidFill>
              <a:srgbClr val="039C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5" name="Freeform 657">
              <a:extLst>
                <a:ext uri="{FF2B5EF4-FFF2-40B4-BE49-F238E27FC236}">
                  <a16:creationId xmlns:a16="http://schemas.microsoft.com/office/drawing/2014/main" id="{4099D48D-1E73-1A54-E8E7-F82D29958511}"/>
                </a:ext>
              </a:extLst>
            </p:cNvPr>
            <p:cNvSpPr>
              <a:spLocks/>
            </p:cNvSpPr>
            <p:nvPr/>
          </p:nvSpPr>
          <p:spPr bwMode="auto">
            <a:xfrm>
              <a:off x="5476876" y="2990850"/>
              <a:ext cx="309563" cy="47625"/>
            </a:xfrm>
            <a:custGeom>
              <a:avLst/>
              <a:gdLst>
                <a:gd name="T0" fmla="*/ 214 w 218"/>
                <a:gd name="T1" fmla="*/ 14 h 34"/>
                <a:gd name="T2" fmla="*/ 4 w 218"/>
                <a:gd name="T3" fmla="*/ 33 h 34"/>
                <a:gd name="T4" fmla="*/ 2 w 218"/>
                <a:gd name="T5" fmla="*/ 28 h 34"/>
                <a:gd name="T6" fmla="*/ 4 w 218"/>
                <a:gd name="T7" fmla="*/ 20 h 34"/>
                <a:gd name="T8" fmla="*/ 214 w 218"/>
                <a:gd name="T9" fmla="*/ 1 h 34"/>
                <a:gd name="T10" fmla="*/ 216 w 218"/>
                <a:gd name="T11" fmla="*/ 8 h 34"/>
                <a:gd name="T12" fmla="*/ 214 w 218"/>
                <a:gd name="T13" fmla="*/ 14 h 34"/>
              </a:gdLst>
              <a:ahLst/>
              <a:cxnLst>
                <a:cxn ang="0">
                  <a:pos x="T0" y="T1"/>
                </a:cxn>
                <a:cxn ang="0">
                  <a:pos x="T2" y="T3"/>
                </a:cxn>
                <a:cxn ang="0">
                  <a:pos x="T4" y="T5"/>
                </a:cxn>
                <a:cxn ang="0">
                  <a:pos x="T6" y="T7"/>
                </a:cxn>
                <a:cxn ang="0">
                  <a:pos x="T8" y="T9"/>
                </a:cxn>
                <a:cxn ang="0">
                  <a:pos x="T10" y="T11"/>
                </a:cxn>
                <a:cxn ang="0">
                  <a:pos x="T12" y="T13"/>
                </a:cxn>
              </a:cxnLst>
              <a:rect l="0" t="0" r="r" b="b"/>
              <a:pathLst>
                <a:path w="218" h="34">
                  <a:moveTo>
                    <a:pt x="214" y="14"/>
                  </a:moveTo>
                  <a:cubicBezTo>
                    <a:pt x="141" y="25"/>
                    <a:pt x="74" y="33"/>
                    <a:pt x="4" y="33"/>
                  </a:cubicBezTo>
                  <a:cubicBezTo>
                    <a:pt x="0" y="34"/>
                    <a:pt x="2" y="28"/>
                    <a:pt x="2" y="28"/>
                  </a:cubicBezTo>
                  <a:cubicBezTo>
                    <a:pt x="2" y="25"/>
                    <a:pt x="4" y="25"/>
                    <a:pt x="4" y="20"/>
                  </a:cubicBezTo>
                  <a:cubicBezTo>
                    <a:pt x="76" y="27"/>
                    <a:pt x="143" y="19"/>
                    <a:pt x="214" y="1"/>
                  </a:cubicBezTo>
                  <a:cubicBezTo>
                    <a:pt x="218" y="0"/>
                    <a:pt x="215" y="4"/>
                    <a:pt x="216" y="8"/>
                  </a:cubicBezTo>
                  <a:cubicBezTo>
                    <a:pt x="216" y="8"/>
                    <a:pt x="218" y="14"/>
                    <a:pt x="214"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6" name="Freeform 658">
              <a:extLst>
                <a:ext uri="{FF2B5EF4-FFF2-40B4-BE49-F238E27FC236}">
                  <a16:creationId xmlns:a16="http://schemas.microsoft.com/office/drawing/2014/main" id="{1CBED051-361E-A689-6870-8F02A1D555AD}"/>
                </a:ext>
              </a:extLst>
            </p:cNvPr>
            <p:cNvSpPr>
              <a:spLocks/>
            </p:cNvSpPr>
            <p:nvPr/>
          </p:nvSpPr>
          <p:spPr bwMode="auto">
            <a:xfrm>
              <a:off x="5340351" y="2214563"/>
              <a:ext cx="363538" cy="1408113"/>
            </a:xfrm>
            <a:custGeom>
              <a:avLst/>
              <a:gdLst>
                <a:gd name="T0" fmla="*/ 44 w 256"/>
                <a:gd name="T1" fmla="*/ 354 h 992"/>
                <a:gd name="T2" fmla="*/ 5 w 256"/>
                <a:gd name="T3" fmla="*/ 915 h 992"/>
                <a:gd name="T4" fmla="*/ 139 w 256"/>
                <a:gd name="T5" fmla="*/ 939 h 992"/>
                <a:gd name="T6" fmla="*/ 256 w 256"/>
                <a:gd name="T7" fmla="*/ 6 h 992"/>
                <a:gd name="T8" fmla="*/ 240 w 256"/>
                <a:gd name="T9" fmla="*/ 0 h 992"/>
                <a:gd name="T10" fmla="*/ 44 w 256"/>
                <a:gd name="T11" fmla="*/ 354 h 992"/>
              </a:gdLst>
              <a:ahLst/>
              <a:cxnLst>
                <a:cxn ang="0">
                  <a:pos x="T0" y="T1"/>
                </a:cxn>
                <a:cxn ang="0">
                  <a:pos x="T2" y="T3"/>
                </a:cxn>
                <a:cxn ang="0">
                  <a:pos x="T4" y="T5"/>
                </a:cxn>
                <a:cxn ang="0">
                  <a:pos x="T6" y="T7"/>
                </a:cxn>
                <a:cxn ang="0">
                  <a:pos x="T8" y="T9"/>
                </a:cxn>
                <a:cxn ang="0">
                  <a:pos x="T10" y="T11"/>
                </a:cxn>
              </a:cxnLst>
              <a:rect l="0" t="0" r="r" b="b"/>
              <a:pathLst>
                <a:path w="256" h="992">
                  <a:moveTo>
                    <a:pt x="44" y="354"/>
                  </a:moveTo>
                  <a:cubicBezTo>
                    <a:pt x="44" y="354"/>
                    <a:pt x="27" y="675"/>
                    <a:pt x="5" y="915"/>
                  </a:cubicBezTo>
                  <a:cubicBezTo>
                    <a:pt x="0" y="961"/>
                    <a:pt x="121" y="992"/>
                    <a:pt x="139" y="939"/>
                  </a:cubicBezTo>
                  <a:cubicBezTo>
                    <a:pt x="158" y="886"/>
                    <a:pt x="18" y="183"/>
                    <a:pt x="256" y="6"/>
                  </a:cubicBezTo>
                  <a:cubicBezTo>
                    <a:pt x="240" y="0"/>
                    <a:pt x="240" y="0"/>
                    <a:pt x="240" y="0"/>
                  </a:cubicBezTo>
                  <a:cubicBezTo>
                    <a:pt x="240" y="0"/>
                    <a:pt x="50" y="134"/>
                    <a:pt x="44" y="3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7" name="Freeform 659">
              <a:extLst>
                <a:ext uri="{FF2B5EF4-FFF2-40B4-BE49-F238E27FC236}">
                  <a16:creationId xmlns:a16="http://schemas.microsoft.com/office/drawing/2014/main" id="{48A7E985-E81C-0F99-B3C6-8228CF5729CD}"/>
                </a:ext>
              </a:extLst>
            </p:cNvPr>
            <p:cNvSpPr>
              <a:spLocks/>
            </p:cNvSpPr>
            <p:nvPr/>
          </p:nvSpPr>
          <p:spPr bwMode="auto">
            <a:xfrm>
              <a:off x="5186363" y="2473325"/>
              <a:ext cx="431800" cy="360363"/>
            </a:xfrm>
            <a:custGeom>
              <a:avLst/>
              <a:gdLst>
                <a:gd name="T0" fmla="*/ 254 w 304"/>
                <a:gd name="T1" fmla="*/ 115 h 254"/>
                <a:gd name="T2" fmla="*/ 304 w 304"/>
                <a:gd name="T3" fmla="*/ 27 h 254"/>
                <a:gd name="T4" fmla="*/ 298 w 304"/>
                <a:gd name="T5" fmla="*/ 23 h 254"/>
                <a:gd name="T6" fmla="*/ 241 w 304"/>
                <a:gd name="T7" fmla="*/ 0 h 254"/>
                <a:gd name="T8" fmla="*/ 201 w 304"/>
                <a:gd name="T9" fmla="*/ 65 h 254"/>
                <a:gd name="T10" fmla="*/ 144 w 304"/>
                <a:gd name="T11" fmla="*/ 139 h 254"/>
                <a:gd name="T12" fmla="*/ 27 w 304"/>
                <a:gd name="T13" fmla="*/ 209 h 254"/>
                <a:gd name="T14" fmla="*/ 7 w 304"/>
                <a:gd name="T15" fmla="*/ 223 h 254"/>
                <a:gd name="T16" fmla="*/ 2 w 304"/>
                <a:gd name="T17" fmla="*/ 227 h 254"/>
                <a:gd name="T18" fmla="*/ 1 w 304"/>
                <a:gd name="T19" fmla="*/ 229 h 254"/>
                <a:gd name="T20" fmla="*/ 0 w 304"/>
                <a:gd name="T21" fmla="*/ 232 h 254"/>
                <a:gd name="T22" fmla="*/ 2 w 304"/>
                <a:gd name="T23" fmla="*/ 234 h 254"/>
                <a:gd name="T24" fmla="*/ 6 w 304"/>
                <a:gd name="T25" fmla="*/ 249 h 254"/>
                <a:gd name="T26" fmla="*/ 10 w 304"/>
                <a:gd name="T27" fmla="*/ 254 h 254"/>
                <a:gd name="T28" fmla="*/ 194 w 304"/>
                <a:gd name="T29" fmla="*/ 182 h 254"/>
                <a:gd name="T30" fmla="*/ 227 w 304"/>
                <a:gd name="T31" fmla="*/ 158 h 254"/>
                <a:gd name="T32" fmla="*/ 254 w 304"/>
                <a:gd name="T33"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4" h="254">
                  <a:moveTo>
                    <a:pt x="254" y="115"/>
                  </a:moveTo>
                  <a:cubicBezTo>
                    <a:pt x="271" y="85"/>
                    <a:pt x="288" y="56"/>
                    <a:pt x="304" y="27"/>
                  </a:cubicBezTo>
                  <a:cubicBezTo>
                    <a:pt x="301" y="26"/>
                    <a:pt x="299" y="24"/>
                    <a:pt x="298" y="23"/>
                  </a:cubicBezTo>
                  <a:cubicBezTo>
                    <a:pt x="279" y="16"/>
                    <a:pt x="259" y="9"/>
                    <a:pt x="241" y="0"/>
                  </a:cubicBezTo>
                  <a:cubicBezTo>
                    <a:pt x="228" y="22"/>
                    <a:pt x="214" y="44"/>
                    <a:pt x="201" y="65"/>
                  </a:cubicBezTo>
                  <a:cubicBezTo>
                    <a:pt x="185" y="91"/>
                    <a:pt x="168" y="120"/>
                    <a:pt x="144" y="139"/>
                  </a:cubicBezTo>
                  <a:cubicBezTo>
                    <a:pt x="121" y="158"/>
                    <a:pt x="39" y="199"/>
                    <a:pt x="27" y="209"/>
                  </a:cubicBezTo>
                  <a:cubicBezTo>
                    <a:pt x="19" y="213"/>
                    <a:pt x="13" y="217"/>
                    <a:pt x="7" y="223"/>
                  </a:cubicBezTo>
                  <a:cubicBezTo>
                    <a:pt x="4" y="224"/>
                    <a:pt x="3" y="226"/>
                    <a:pt x="2" y="227"/>
                  </a:cubicBezTo>
                  <a:cubicBezTo>
                    <a:pt x="1" y="228"/>
                    <a:pt x="1" y="228"/>
                    <a:pt x="1" y="229"/>
                  </a:cubicBezTo>
                  <a:cubicBezTo>
                    <a:pt x="0" y="230"/>
                    <a:pt x="0" y="231"/>
                    <a:pt x="0" y="232"/>
                  </a:cubicBezTo>
                  <a:cubicBezTo>
                    <a:pt x="0" y="234"/>
                    <a:pt x="1" y="234"/>
                    <a:pt x="2" y="234"/>
                  </a:cubicBezTo>
                  <a:cubicBezTo>
                    <a:pt x="3" y="240"/>
                    <a:pt x="4" y="245"/>
                    <a:pt x="6" y="249"/>
                  </a:cubicBezTo>
                  <a:cubicBezTo>
                    <a:pt x="6" y="250"/>
                    <a:pt x="9" y="254"/>
                    <a:pt x="10" y="254"/>
                  </a:cubicBezTo>
                  <a:cubicBezTo>
                    <a:pt x="42" y="245"/>
                    <a:pt x="165" y="197"/>
                    <a:pt x="194" y="182"/>
                  </a:cubicBezTo>
                  <a:cubicBezTo>
                    <a:pt x="207" y="177"/>
                    <a:pt x="219" y="169"/>
                    <a:pt x="227" y="158"/>
                  </a:cubicBezTo>
                  <a:cubicBezTo>
                    <a:pt x="238" y="144"/>
                    <a:pt x="245" y="129"/>
                    <a:pt x="254" y="115"/>
                  </a:cubicBez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8" name="Freeform 660">
              <a:extLst>
                <a:ext uri="{FF2B5EF4-FFF2-40B4-BE49-F238E27FC236}">
                  <a16:creationId xmlns:a16="http://schemas.microsoft.com/office/drawing/2014/main" id="{D1D575CF-5BD8-5330-CE81-60D21AA40AAA}"/>
                </a:ext>
              </a:extLst>
            </p:cNvPr>
            <p:cNvSpPr>
              <a:spLocks/>
            </p:cNvSpPr>
            <p:nvPr/>
          </p:nvSpPr>
          <p:spPr bwMode="auto">
            <a:xfrm>
              <a:off x="5106988" y="2784475"/>
              <a:ext cx="123825" cy="61913"/>
            </a:xfrm>
            <a:custGeom>
              <a:avLst/>
              <a:gdLst>
                <a:gd name="T0" fmla="*/ 86 w 87"/>
                <a:gd name="T1" fmla="*/ 25 h 43"/>
                <a:gd name="T2" fmla="*/ 70 w 87"/>
                <a:gd name="T3" fmla="*/ 0 h 43"/>
                <a:gd name="T4" fmla="*/ 4 w 87"/>
                <a:gd name="T5" fmla="*/ 4 h 43"/>
                <a:gd name="T6" fmla="*/ 5 w 87"/>
                <a:gd name="T7" fmla="*/ 7 h 43"/>
                <a:gd name="T8" fmla="*/ 11 w 87"/>
                <a:gd name="T9" fmla="*/ 25 h 43"/>
                <a:gd name="T10" fmla="*/ 17 w 87"/>
                <a:gd name="T11" fmla="*/ 40 h 43"/>
                <a:gd name="T12" fmla="*/ 83 w 87"/>
                <a:gd name="T13" fmla="*/ 29 h 43"/>
                <a:gd name="T14" fmla="*/ 86 w 87"/>
                <a:gd name="T15" fmla="*/ 25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 h="43">
                  <a:moveTo>
                    <a:pt x="86" y="25"/>
                  </a:moveTo>
                  <a:cubicBezTo>
                    <a:pt x="82" y="18"/>
                    <a:pt x="72" y="0"/>
                    <a:pt x="70" y="0"/>
                  </a:cubicBezTo>
                  <a:cubicBezTo>
                    <a:pt x="54" y="3"/>
                    <a:pt x="21" y="0"/>
                    <a:pt x="4" y="4"/>
                  </a:cubicBezTo>
                  <a:cubicBezTo>
                    <a:pt x="0" y="5"/>
                    <a:pt x="9" y="3"/>
                    <a:pt x="5" y="7"/>
                  </a:cubicBezTo>
                  <a:cubicBezTo>
                    <a:pt x="1" y="12"/>
                    <a:pt x="9" y="21"/>
                    <a:pt x="11" y="25"/>
                  </a:cubicBezTo>
                  <a:cubicBezTo>
                    <a:pt x="15" y="33"/>
                    <a:pt x="11" y="32"/>
                    <a:pt x="17" y="40"/>
                  </a:cubicBezTo>
                  <a:cubicBezTo>
                    <a:pt x="19" y="43"/>
                    <a:pt x="59" y="38"/>
                    <a:pt x="83" y="29"/>
                  </a:cubicBezTo>
                  <a:cubicBezTo>
                    <a:pt x="83" y="29"/>
                    <a:pt x="87" y="26"/>
                    <a:pt x="86" y="25"/>
                  </a:cubicBez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9" name="Freeform 661">
              <a:extLst>
                <a:ext uri="{FF2B5EF4-FFF2-40B4-BE49-F238E27FC236}">
                  <a16:creationId xmlns:a16="http://schemas.microsoft.com/office/drawing/2014/main" id="{1B76EBB1-395C-AECD-4352-471884FA3850}"/>
                </a:ext>
              </a:extLst>
            </p:cNvPr>
            <p:cNvSpPr>
              <a:spLocks/>
            </p:cNvSpPr>
            <p:nvPr/>
          </p:nvSpPr>
          <p:spPr bwMode="auto">
            <a:xfrm>
              <a:off x="5081588" y="2789238"/>
              <a:ext cx="77788" cy="80963"/>
            </a:xfrm>
            <a:custGeom>
              <a:avLst/>
              <a:gdLst>
                <a:gd name="T0" fmla="*/ 54 w 55"/>
                <a:gd name="T1" fmla="*/ 45 h 57"/>
                <a:gd name="T2" fmla="*/ 40 w 55"/>
                <a:gd name="T3" fmla="*/ 40 h 57"/>
                <a:gd name="T4" fmla="*/ 37 w 55"/>
                <a:gd name="T5" fmla="*/ 18 h 57"/>
                <a:gd name="T6" fmla="*/ 37 w 55"/>
                <a:gd name="T7" fmla="*/ 11 h 57"/>
                <a:gd name="T8" fmla="*/ 36 w 55"/>
                <a:gd name="T9" fmla="*/ 9 h 57"/>
                <a:gd name="T10" fmla="*/ 27 w 55"/>
                <a:gd name="T11" fmla="*/ 10 h 57"/>
                <a:gd name="T12" fmla="*/ 28 w 55"/>
                <a:gd name="T13" fmla="*/ 3 h 57"/>
                <a:gd name="T14" fmla="*/ 27 w 55"/>
                <a:gd name="T15" fmla="*/ 1 h 57"/>
                <a:gd name="T16" fmla="*/ 2 w 55"/>
                <a:gd name="T17" fmla="*/ 15 h 57"/>
                <a:gd name="T18" fmla="*/ 11 w 55"/>
                <a:gd name="T19" fmla="*/ 46 h 57"/>
                <a:gd name="T20" fmla="*/ 14 w 55"/>
                <a:gd name="T21" fmla="*/ 47 h 57"/>
                <a:gd name="T22" fmla="*/ 20 w 55"/>
                <a:gd name="T23" fmla="*/ 55 h 57"/>
                <a:gd name="T24" fmla="*/ 24 w 55"/>
                <a:gd name="T25" fmla="*/ 52 h 57"/>
                <a:gd name="T26" fmla="*/ 28 w 55"/>
                <a:gd name="T27" fmla="*/ 54 h 57"/>
                <a:gd name="T28" fmla="*/ 48 w 55"/>
                <a:gd name="T29" fmla="*/ 52 h 57"/>
                <a:gd name="T30" fmla="*/ 54 w 55"/>
                <a:gd name="T31"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57">
                  <a:moveTo>
                    <a:pt x="54" y="45"/>
                  </a:moveTo>
                  <a:cubicBezTo>
                    <a:pt x="52" y="39"/>
                    <a:pt x="42" y="44"/>
                    <a:pt x="40" y="40"/>
                  </a:cubicBezTo>
                  <a:cubicBezTo>
                    <a:pt x="45" y="33"/>
                    <a:pt x="46" y="20"/>
                    <a:pt x="37" y="18"/>
                  </a:cubicBezTo>
                  <a:cubicBezTo>
                    <a:pt x="38" y="16"/>
                    <a:pt x="38" y="14"/>
                    <a:pt x="37" y="11"/>
                  </a:cubicBezTo>
                  <a:cubicBezTo>
                    <a:pt x="38" y="11"/>
                    <a:pt x="38" y="9"/>
                    <a:pt x="36" y="9"/>
                  </a:cubicBezTo>
                  <a:cubicBezTo>
                    <a:pt x="33" y="9"/>
                    <a:pt x="30" y="10"/>
                    <a:pt x="27" y="10"/>
                  </a:cubicBezTo>
                  <a:cubicBezTo>
                    <a:pt x="29" y="8"/>
                    <a:pt x="29" y="6"/>
                    <a:pt x="28" y="3"/>
                  </a:cubicBezTo>
                  <a:cubicBezTo>
                    <a:pt x="29" y="2"/>
                    <a:pt x="29" y="0"/>
                    <a:pt x="27" y="1"/>
                  </a:cubicBezTo>
                  <a:cubicBezTo>
                    <a:pt x="17" y="1"/>
                    <a:pt x="4" y="3"/>
                    <a:pt x="2" y="15"/>
                  </a:cubicBezTo>
                  <a:cubicBezTo>
                    <a:pt x="0" y="24"/>
                    <a:pt x="1" y="41"/>
                    <a:pt x="11" y="46"/>
                  </a:cubicBezTo>
                  <a:cubicBezTo>
                    <a:pt x="12" y="47"/>
                    <a:pt x="13" y="47"/>
                    <a:pt x="14" y="47"/>
                  </a:cubicBezTo>
                  <a:cubicBezTo>
                    <a:pt x="15" y="51"/>
                    <a:pt x="17" y="54"/>
                    <a:pt x="20" y="55"/>
                  </a:cubicBezTo>
                  <a:cubicBezTo>
                    <a:pt x="23" y="57"/>
                    <a:pt x="24" y="55"/>
                    <a:pt x="24" y="52"/>
                  </a:cubicBezTo>
                  <a:cubicBezTo>
                    <a:pt x="25" y="53"/>
                    <a:pt x="27" y="53"/>
                    <a:pt x="28" y="54"/>
                  </a:cubicBezTo>
                  <a:cubicBezTo>
                    <a:pt x="33" y="56"/>
                    <a:pt x="43" y="54"/>
                    <a:pt x="48" y="52"/>
                  </a:cubicBezTo>
                  <a:cubicBezTo>
                    <a:pt x="51" y="51"/>
                    <a:pt x="55" y="49"/>
                    <a:pt x="54" y="45"/>
                  </a:cubicBez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0" name="Freeform 662">
              <a:extLst>
                <a:ext uri="{FF2B5EF4-FFF2-40B4-BE49-F238E27FC236}">
                  <a16:creationId xmlns:a16="http://schemas.microsoft.com/office/drawing/2014/main" id="{3AE7E2C5-459F-2205-FC2A-F6F8F35BDCA5}"/>
                </a:ext>
              </a:extLst>
            </p:cNvPr>
            <p:cNvSpPr>
              <a:spLocks/>
            </p:cNvSpPr>
            <p:nvPr/>
          </p:nvSpPr>
          <p:spPr bwMode="auto">
            <a:xfrm>
              <a:off x="5184776" y="2257425"/>
              <a:ext cx="612775" cy="593725"/>
            </a:xfrm>
            <a:custGeom>
              <a:avLst/>
              <a:gdLst>
                <a:gd name="T0" fmla="*/ 381 w 431"/>
                <a:gd name="T1" fmla="*/ 77 h 419"/>
                <a:gd name="T2" fmla="*/ 298 w 431"/>
                <a:gd name="T3" fmla="*/ 35 h 419"/>
                <a:gd name="T4" fmla="*/ 200 w 431"/>
                <a:gd name="T5" fmla="*/ 154 h 419"/>
                <a:gd name="T6" fmla="*/ 169 w 431"/>
                <a:gd name="T7" fmla="*/ 193 h 419"/>
                <a:gd name="T8" fmla="*/ 90 w 431"/>
                <a:gd name="T9" fmla="*/ 295 h 419"/>
                <a:gd name="T10" fmla="*/ 9 w 431"/>
                <a:gd name="T11" fmla="*/ 372 h 419"/>
                <a:gd name="T12" fmla="*/ 43 w 431"/>
                <a:gd name="T13" fmla="*/ 407 h 419"/>
                <a:gd name="T14" fmla="*/ 277 w 431"/>
                <a:gd name="T15" fmla="*/ 289 h 419"/>
                <a:gd name="T16" fmla="*/ 381 w 431"/>
                <a:gd name="T17" fmla="*/ 77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1" h="419">
                  <a:moveTo>
                    <a:pt x="381" y="77"/>
                  </a:moveTo>
                  <a:cubicBezTo>
                    <a:pt x="377" y="68"/>
                    <a:pt x="355" y="0"/>
                    <a:pt x="298" y="35"/>
                  </a:cubicBezTo>
                  <a:cubicBezTo>
                    <a:pt x="257" y="60"/>
                    <a:pt x="227" y="107"/>
                    <a:pt x="200" y="154"/>
                  </a:cubicBezTo>
                  <a:cubicBezTo>
                    <a:pt x="191" y="169"/>
                    <a:pt x="182" y="182"/>
                    <a:pt x="169" y="193"/>
                  </a:cubicBezTo>
                  <a:cubicBezTo>
                    <a:pt x="137" y="223"/>
                    <a:pt x="130" y="271"/>
                    <a:pt x="90" y="295"/>
                  </a:cubicBezTo>
                  <a:cubicBezTo>
                    <a:pt x="75" y="302"/>
                    <a:pt x="0" y="363"/>
                    <a:pt x="9" y="372"/>
                  </a:cubicBezTo>
                  <a:cubicBezTo>
                    <a:pt x="29" y="389"/>
                    <a:pt x="11" y="419"/>
                    <a:pt x="43" y="407"/>
                  </a:cubicBezTo>
                  <a:cubicBezTo>
                    <a:pt x="86" y="383"/>
                    <a:pt x="255" y="338"/>
                    <a:pt x="277" y="289"/>
                  </a:cubicBezTo>
                  <a:cubicBezTo>
                    <a:pt x="303" y="233"/>
                    <a:pt x="431" y="145"/>
                    <a:pt x="381" y="77"/>
                  </a:cubicBezTo>
                  <a:close/>
                </a:path>
              </a:pathLst>
            </a:custGeom>
            <a:solidFill>
              <a:srgbClr val="4EA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1" name="Freeform 663">
              <a:extLst>
                <a:ext uri="{FF2B5EF4-FFF2-40B4-BE49-F238E27FC236}">
                  <a16:creationId xmlns:a16="http://schemas.microsoft.com/office/drawing/2014/main" id="{8F685E81-4615-670B-246B-C65FE845B2C3}"/>
                </a:ext>
              </a:extLst>
            </p:cNvPr>
            <p:cNvSpPr>
              <a:spLocks noEditPoints="1"/>
            </p:cNvSpPr>
            <p:nvPr/>
          </p:nvSpPr>
          <p:spPr bwMode="auto">
            <a:xfrm>
              <a:off x="4367213" y="3376613"/>
              <a:ext cx="660400" cy="836613"/>
            </a:xfrm>
            <a:custGeom>
              <a:avLst/>
              <a:gdLst>
                <a:gd name="T0" fmla="*/ 260 w 465"/>
                <a:gd name="T1" fmla="*/ 590 h 590"/>
                <a:gd name="T2" fmla="*/ 144 w 465"/>
                <a:gd name="T3" fmla="*/ 556 h 590"/>
                <a:gd name="T4" fmla="*/ 2 w 465"/>
                <a:gd name="T5" fmla="*/ 258 h 590"/>
                <a:gd name="T6" fmla="*/ 50 w 465"/>
                <a:gd name="T7" fmla="*/ 102 h 590"/>
                <a:gd name="T8" fmla="*/ 169 w 465"/>
                <a:gd name="T9" fmla="*/ 22 h 590"/>
                <a:gd name="T10" fmla="*/ 396 w 465"/>
                <a:gd name="T11" fmla="*/ 115 h 590"/>
                <a:gd name="T12" fmla="*/ 457 w 465"/>
                <a:gd name="T13" fmla="*/ 306 h 590"/>
                <a:gd name="T14" fmla="*/ 426 w 465"/>
                <a:gd name="T15" fmla="*/ 498 h 590"/>
                <a:gd name="T16" fmla="*/ 311 w 465"/>
                <a:gd name="T17" fmla="*/ 586 h 590"/>
                <a:gd name="T18" fmla="*/ 260 w 465"/>
                <a:gd name="T19" fmla="*/ 590 h 590"/>
                <a:gd name="T20" fmla="*/ 214 w 465"/>
                <a:gd name="T21" fmla="*/ 38 h 590"/>
                <a:gd name="T22" fmla="*/ 174 w 465"/>
                <a:gd name="T23" fmla="*/ 43 h 590"/>
                <a:gd name="T24" fmla="*/ 68 w 465"/>
                <a:gd name="T25" fmla="*/ 116 h 590"/>
                <a:gd name="T26" fmla="*/ 24 w 465"/>
                <a:gd name="T27" fmla="*/ 259 h 590"/>
                <a:gd name="T28" fmla="*/ 155 w 465"/>
                <a:gd name="T29" fmla="*/ 537 h 590"/>
                <a:gd name="T30" fmla="*/ 307 w 465"/>
                <a:gd name="T31" fmla="*/ 564 h 590"/>
                <a:gd name="T32" fmla="*/ 407 w 465"/>
                <a:gd name="T33" fmla="*/ 486 h 590"/>
                <a:gd name="T34" fmla="*/ 435 w 465"/>
                <a:gd name="T35" fmla="*/ 308 h 590"/>
                <a:gd name="T36" fmla="*/ 378 w 465"/>
                <a:gd name="T37" fmla="*/ 128 h 590"/>
                <a:gd name="T38" fmla="*/ 214 w 465"/>
                <a:gd name="T39" fmla="*/ 38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5" h="590">
                  <a:moveTo>
                    <a:pt x="260" y="590"/>
                  </a:moveTo>
                  <a:cubicBezTo>
                    <a:pt x="200" y="590"/>
                    <a:pt x="163" y="568"/>
                    <a:pt x="144" y="556"/>
                  </a:cubicBezTo>
                  <a:cubicBezTo>
                    <a:pt x="43" y="496"/>
                    <a:pt x="0" y="363"/>
                    <a:pt x="2" y="258"/>
                  </a:cubicBezTo>
                  <a:cubicBezTo>
                    <a:pt x="4" y="196"/>
                    <a:pt x="19" y="142"/>
                    <a:pt x="50" y="102"/>
                  </a:cubicBezTo>
                  <a:cubicBezTo>
                    <a:pt x="80" y="62"/>
                    <a:pt x="122" y="33"/>
                    <a:pt x="169" y="22"/>
                  </a:cubicBezTo>
                  <a:cubicBezTo>
                    <a:pt x="248" y="0"/>
                    <a:pt x="342" y="39"/>
                    <a:pt x="396" y="115"/>
                  </a:cubicBezTo>
                  <a:cubicBezTo>
                    <a:pt x="428" y="159"/>
                    <a:pt x="452" y="255"/>
                    <a:pt x="457" y="306"/>
                  </a:cubicBezTo>
                  <a:cubicBezTo>
                    <a:pt x="465" y="386"/>
                    <a:pt x="454" y="449"/>
                    <a:pt x="426" y="498"/>
                  </a:cubicBezTo>
                  <a:cubicBezTo>
                    <a:pt x="397" y="545"/>
                    <a:pt x="356" y="577"/>
                    <a:pt x="311" y="586"/>
                  </a:cubicBezTo>
                  <a:cubicBezTo>
                    <a:pt x="293" y="589"/>
                    <a:pt x="276" y="590"/>
                    <a:pt x="260" y="590"/>
                  </a:cubicBezTo>
                  <a:close/>
                  <a:moveTo>
                    <a:pt x="214" y="38"/>
                  </a:moveTo>
                  <a:cubicBezTo>
                    <a:pt x="201" y="38"/>
                    <a:pt x="187" y="39"/>
                    <a:pt x="174" y="43"/>
                  </a:cubicBezTo>
                  <a:cubicBezTo>
                    <a:pt x="133" y="53"/>
                    <a:pt x="95" y="80"/>
                    <a:pt x="68" y="116"/>
                  </a:cubicBezTo>
                  <a:cubicBezTo>
                    <a:pt x="40" y="152"/>
                    <a:pt x="25" y="201"/>
                    <a:pt x="24" y="259"/>
                  </a:cubicBezTo>
                  <a:cubicBezTo>
                    <a:pt x="23" y="357"/>
                    <a:pt x="62" y="481"/>
                    <a:pt x="155" y="537"/>
                  </a:cubicBezTo>
                  <a:cubicBezTo>
                    <a:pt x="176" y="551"/>
                    <a:pt x="223" y="578"/>
                    <a:pt x="307" y="564"/>
                  </a:cubicBezTo>
                  <a:cubicBezTo>
                    <a:pt x="345" y="557"/>
                    <a:pt x="381" y="529"/>
                    <a:pt x="407" y="486"/>
                  </a:cubicBezTo>
                  <a:cubicBezTo>
                    <a:pt x="433" y="442"/>
                    <a:pt x="443" y="383"/>
                    <a:pt x="435" y="308"/>
                  </a:cubicBezTo>
                  <a:cubicBezTo>
                    <a:pt x="430" y="260"/>
                    <a:pt x="408" y="169"/>
                    <a:pt x="378" y="128"/>
                  </a:cubicBezTo>
                  <a:cubicBezTo>
                    <a:pt x="338" y="71"/>
                    <a:pt x="274" y="38"/>
                    <a:pt x="214" y="38"/>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2" name="Freeform 664">
              <a:extLst>
                <a:ext uri="{FF2B5EF4-FFF2-40B4-BE49-F238E27FC236}">
                  <a16:creationId xmlns:a16="http://schemas.microsoft.com/office/drawing/2014/main" id="{8C7C2CF9-5328-578E-5DB5-1B3081D7B17A}"/>
                </a:ext>
              </a:extLst>
            </p:cNvPr>
            <p:cNvSpPr>
              <a:spLocks/>
            </p:cNvSpPr>
            <p:nvPr/>
          </p:nvSpPr>
          <p:spPr bwMode="auto">
            <a:xfrm>
              <a:off x="4276726" y="3170238"/>
              <a:ext cx="639763" cy="392113"/>
            </a:xfrm>
            <a:custGeom>
              <a:avLst/>
              <a:gdLst>
                <a:gd name="T0" fmla="*/ 447 w 451"/>
                <a:gd name="T1" fmla="*/ 1 h 276"/>
                <a:gd name="T2" fmla="*/ 280 w 451"/>
                <a:gd name="T3" fmla="*/ 17 h 276"/>
                <a:gd name="T4" fmla="*/ 196 w 451"/>
                <a:gd name="T5" fmla="*/ 27 h 276"/>
                <a:gd name="T6" fmla="*/ 125 w 451"/>
                <a:gd name="T7" fmla="*/ 37 h 276"/>
                <a:gd name="T8" fmla="*/ 51 w 451"/>
                <a:gd name="T9" fmla="*/ 129 h 276"/>
                <a:gd name="T10" fmla="*/ 2 w 451"/>
                <a:gd name="T11" fmla="*/ 269 h 276"/>
                <a:gd name="T12" fmla="*/ 8 w 451"/>
                <a:gd name="T13" fmla="*/ 272 h 276"/>
                <a:gd name="T14" fmla="*/ 56 w 451"/>
                <a:gd name="T15" fmla="*/ 137 h 276"/>
                <a:gd name="T16" fmla="*/ 145 w 451"/>
                <a:gd name="T17" fmla="*/ 40 h 276"/>
                <a:gd name="T18" fmla="*/ 447 w 451"/>
                <a:gd name="T19" fmla="*/ 9 h 276"/>
                <a:gd name="T20" fmla="*/ 447 w 451"/>
                <a:gd name="T21" fmla="*/ 1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1" h="276">
                  <a:moveTo>
                    <a:pt x="447" y="1"/>
                  </a:moveTo>
                  <a:cubicBezTo>
                    <a:pt x="391" y="6"/>
                    <a:pt x="336" y="11"/>
                    <a:pt x="280" y="17"/>
                  </a:cubicBezTo>
                  <a:cubicBezTo>
                    <a:pt x="252" y="20"/>
                    <a:pt x="224" y="23"/>
                    <a:pt x="196" y="27"/>
                  </a:cubicBezTo>
                  <a:cubicBezTo>
                    <a:pt x="173" y="29"/>
                    <a:pt x="147" y="30"/>
                    <a:pt x="125" y="37"/>
                  </a:cubicBezTo>
                  <a:cubicBezTo>
                    <a:pt x="86" y="50"/>
                    <a:pt x="66" y="94"/>
                    <a:pt x="51" y="129"/>
                  </a:cubicBezTo>
                  <a:cubicBezTo>
                    <a:pt x="30" y="175"/>
                    <a:pt x="16" y="223"/>
                    <a:pt x="2" y="269"/>
                  </a:cubicBezTo>
                  <a:cubicBezTo>
                    <a:pt x="0" y="274"/>
                    <a:pt x="7" y="276"/>
                    <a:pt x="8" y="272"/>
                  </a:cubicBezTo>
                  <a:cubicBezTo>
                    <a:pt x="22" y="226"/>
                    <a:pt x="36" y="180"/>
                    <a:pt x="56" y="137"/>
                  </a:cubicBezTo>
                  <a:cubicBezTo>
                    <a:pt x="74" y="94"/>
                    <a:pt x="95" y="49"/>
                    <a:pt x="145" y="40"/>
                  </a:cubicBezTo>
                  <a:cubicBezTo>
                    <a:pt x="245" y="23"/>
                    <a:pt x="346" y="17"/>
                    <a:pt x="447" y="9"/>
                  </a:cubicBezTo>
                  <a:cubicBezTo>
                    <a:pt x="451" y="8"/>
                    <a:pt x="451" y="0"/>
                    <a:pt x="447" y="1"/>
                  </a:cubicBezTo>
                  <a:close/>
                </a:path>
              </a:pathLst>
            </a:custGeom>
            <a:solidFill>
              <a:srgbClr val="751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3" name="Freeform 665">
              <a:extLst>
                <a:ext uri="{FF2B5EF4-FFF2-40B4-BE49-F238E27FC236}">
                  <a16:creationId xmlns:a16="http://schemas.microsoft.com/office/drawing/2014/main" id="{206800E0-451C-2DF1-7191-57B5E7484323}"/>
                </a:ext>
              </a:extLst>
            </p:cNvPr>
            <p:cNvSpPr>
              <a:spLocks/>
            </p:cNvSpPr>
            <p:nvPr/>
          </p:nvSpPr>
          <p:spPr bwMode="auto">
            <a:xfrm>
              <a:off x="4551363" y="2573338"/>
              <a:ext cx="146050" cy="141288"/>
            </a:xfrm>
            <a:custGeom>
              <a:avLst/>
              <a:gdLst>
                <a:gd name="T0" fmla="*/ 10 w 103"/>
                <a:gd name="T1" fmla="*/ 20 h 100"/>
                <a:gd name="T2" fmla="*/ 61 w 103"/>
                <a:gd name="T3" fmla="*/ 2 h 100"/>
                <a:gd name="T4" fmla="*/ 84 w 103"/>
                <a:gd name="T5" fmla="*/ 14 h 100"/>
                <a:gd name="T6" fmla="*/ 100 w 103"/>
                <a:gd name="T7" fmla="*/ 68 h 100"/>
                <a:gd name="T8" fmla="*/ 90 w 103"/>
                <a:gd name="T9" fmla="*/ 89 h 100"/>
                <a:gd name="T10" fmla="*/ 35 w 103"/>
                <a:gd name="T11" fmla="*/ 90 h 100"/>
                <a:gd name="T12" fmla="*/ 2 w 103"/>
                <a:gd name="T13" fmla="*/ 36 h 100"/>
                <a:gd name="T14" fmla="*/ 10 w 103"/>
                <a:gd name="T15" fmla="*/ 2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0">
                  <a:moveTo>
                    <a:pt x="10" y="20"/>
                  </a:moveTo>
                  <a:cubicBezTo>
                    <a:pt x="61" y="2"/>
                    <a:pt x="61" y="2"/>
                    <a:pt x="61" y="2"/>
                  </a:cubicBezTo>
                  <a:cubicBezTo>
                    <a:pt x="71" y="0"/>
                    <a:pt x="80" y="4"/>
                    <a:pt x="84" y="14"/>
                  </a:cubicBezTo>
                  <a:cubicBezTo>
                    <a:pt x="100" y="68"/>
                    <a:pt x="100" y="68"/>
                    <a:pt x="100" y="68"/>
                  </a:cubicBezTo>
                  <a:cubicBezTo>
                    <a:pt x="103" y="76"/>
                    <a:pt x="98" y="86"/>
                    <a:pt x="90" y="89"/>
                  </a:cubicBezTo>
                  <a:cubicBezTo>
                    <a:pt x="74" y="94"/>
                    <a:pt x="51" y="100"/>
                    <a:pt x="35" y="90"/>
                  </a:cubicBezTo>
                  <a:cubicBezTo>
                    <a:pt x="12" y="76"/>
                    <a:pt x="8" y="65"/>
                    <a:pt x="2" y="36"/>
                  </a:cubicBezTo>
                  <a:cubicBezTo>
                    <a:pt x="0" y="29"/>
                    <a:pt x="4" y="22"/>
                    <a:pt x="10" y="20"/>
                  </a:cubicBez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4" name="Freeform 666">
              <a:extLst>
                <a:ext uri="{FF2B5EF4-FFF2-40B4-BE49-F238E27FC236}">
                  <a16:creationId xmlns:a16="http://schemas.microsoft.com/office/drawing/2014/main" id="{A225571A-029B-D004-613A-4BCDD492BC01}"/>
                </a:ext>
              </a:extLst>
            </p:cNvPr>
            <p:cNvSpPr>
              <a:spLocks/>
            </p:cNvSpPr>
            <p:nvPr/>
          </p:nvSpPr>
          <p:spPr bwMode="auto">
            <a:xfrm>
              <a:off x="4656138" y="2536825"/>
              <a:ext cx="47625" cy="49213"/>
            </a:xfrm>
            <a:custGeom>
              <a:avLst/>
              <a:gdLst>
                <a:gd name="T0" fmla="*/ 0 w 34"/>
                <a:gd name="T1" fmla="*/ 34 h 35"/>
                <a:gd name="T2" fmla="*/ 24 w 34"/>
                <a:gd name="T3" fmla="*/ 6 h 35"/>
                <a:gd name="T4" fmla="*/ 34 w 34"/>
                <a:gd name="T5" fmla="*/ 2 h 35"/>
                <a:gd name="T6" fmla="*/ 27 w 34"/>
                <a:gd name="T7" fmla="*/ 5 h 35"/>
                <a:gd name="T8" fmla="*/ 4 w 34"/>
                <a:gd name="T9" fmla="*/ 35 h 35"/>
                <a:gd name="T10" fmla="*/ 0 w 34"/>
                <a:gd name="T11" fmla="*/ 34 h 35"/>
              </a:gdLst>
              <a:ahLst/>
              <a:cxnLst>
                <a:cxn ang="0">
                  <a:pos x="T0" y="T1"/>
                </a:cxn>
                <a:cxn ang="0">
                  <a:pos x="T2" y="T3"/>
                </a:cxn>
                <a:cxn ang="0">
                  <a:pos x="T4" y="T5"/>
                </a:cxn>
                <a:cxn ang="0">
                  <a:pos x="T6" y="T7"/>
                </a:cxn>
                <a:cxn ang="0">
                  <a:pos x="T8" y="T9"/>
                </a:cxn>
                <a:cxn ang="0">
                  <a:pos x="T10" y="T11"/>
                </a:cxn>
              </a:cxnLst>
              <a:rect l="0" t="0" r="r" b="b"/>
              <a:pathLst>
                <a:path w="34" h="35">
                  <a:moveTo>
                    <a:pt x="0" y="34"/>
                  </a:moveTo>
                  <a:cubicBezTo>
                    <a:pt x="24" y="6"/>
                    <a:pt x="24" y="6"/>
                    <a:pt x="24" y="6"/>
                  </a:cubicBezTo>
                  <a:cubicBezTo>
                    <a:pt x="26" y="3"/>
                    <a:pt x="31" y="2"/>
                    <a:pt x="34" y="2"/>
                  </a:cubicBezTo>
                  <a:cubicBezTo>
                    <a:pt x="27" y="5"/>
                    <a:pt x="27" y="5"/>
                    <a:pt x="27" y="5"/>
                  </a:cubicBezTo>
                  <a:cubicBezTo>
                    <a:pt x="27" y="5"/>
                    <a:pt x="32" y="0"/>
                    <a:pt x="4" y="35"/>
                  </a:cubicBezTo>
                  <a:lnTo>
                    <a:pt x="0" y="34"/>
                  </a:ln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5" name="Freeform 667">
              <a:extLst>
                <a:ext uri="{FF2B5EF4-FFF2-40B4-BE49-F238E27FC236}">
                  <a16:creationId xmlns:a16="http://schemas.microsoft.com/office/drawing/2014/main" id="{B209E3E6-B594-3191-89C2-117743B2B6AC}"/>
                </a:ext>
              </a:extLst>
            </p:cNvPr>
            <p:cNvSpPr>
              <a:spLocks/>
            </p:cNvSpPr>
            <p:nvPr/>
          </p:nvSpPr>
          <p:spPr bwMode="auto">
            <a:xfrm>
              <a:off x="4689476" y="2568575"/>
              <a:ext cx="47625" cy="107950"/>
            </a:xfrm>
            <a:custGeom>
              <a:avLst/>
              <a:gdLst>
                <a:gd name="T0" fmla="*/ 0 w 34"/>
                <a:gd name="T1" fmla="*/ 73 h 76"/>
                <a:gd name="T2" fmla="*/ 19 w 34"/>
                <a:gd name="T3" fmla="*/ 4 h 76"/>
                <a:gd name="T4" fmla="*/ 23 w 34"/>
                <a:gd name="T5" fmla="*/ 0 h 76"/>
                <a:gd name="T6" fmla="*/ 0 w 34"/>
                <a:gd name="T7" fmla="*/ 76 h 76"/>
                <a:gd name="T8" fmla="*/ 0 w 34"/>
                <a:gd name="T9" fmla="*/ 73 h 76"/>
              </a:gdLst>
              <a:ahLst/>
              <a:cxnLst>
                <a:cxn ang="0">
                  <a:pos x="T0" y="T1"/>
                </a:cxn>
                <a:cxn ang="0">
                  <a:pos x="T2" y="T3"/>
                </a:cxn>
                <a:cxn ang="0">
                  <a:pos x="T4" y="T5"/>
                </a:cxn>
                <a:cxn ang="0">
                  <a:pos x="T6" y="T7"/>
                </a:cxn>
                <a:cxn ang="0">
                  <a:pos x="T8" y="T9"/>
                </a:cxn>
              </a:cxnLst>
              <a:rect l="0" t="0" r="r" b="b"/>
              <a:pathLst>
                <a:path w="34" h="76">
                  <a:moveTo>
                    <a:pt x="0" y="73"/>
                  </a:moveTo>
                  <a:cubicBezTo>
                    <a:pt x="0" y="73"/>
                    <a:pt x="27" y="24"/>
                    <a:pt x="19" y="4"/>
                  </a:cubicBezTo>
                  <a:cubicBezTo>
                    <a:pt x="23" y="0"/>
                    <a:pt x="23" y="0"/>
                    <a:pt x="23" y="0"/>
                  </a:cubicBezTo>
                  <a:cubicBezTo>
                    <a:pt x="23" y="0"/>
                    <a:pt x="34" y="23"/>
                    <a:pt x="0" y="76"/>
                  </a:cubicBezTo>
                  <a:lnTo>
                    <a:pt x="0" y="73"/>
                  </a:lnTo>
                  <a:close/>
                </a:path>
              </a:pathLst>
            </a:custGeom>
            <a:solidFill>
              <a:srgbClr val="9ED3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6" name="Freeform 668">
              <a:extLst>
                <a:ext uri="{FF2B5EF4-FFF2-40B4-BE49-F238E27FC236}">
                  <a16:creationId xmlns:a16="http://schemas.microsoft.com/office/drawing/2014/main" id="{00F4BBE6-4E9F-B751-1408-898B0C1B5ED0}"/>
                </a:ext>
              </a:extLst>
            </p:cNvPr>
            <p:cNvSpPr>
              <a:spLocks/>
            </p:cNvSpPr>
            <p:nvPr/>
          </p:nvSpPr>
          <p:spPr bwMode="auto">
            <a:xfrm>
              <a:off x="4689476" y="2535238"/>
              <a:ext cx="39688" cy="76200"/>
            </a:xfrm>
            <a:custGeom>
              <a:avLst/>
              <a:gdLst>
                <a:gd name="T0" fmla="*/ 0 w 28"/>
                <a:gd name="T1" fmla="*/ 10 h 54"/>
                <a:gd name="T2" fmla="*/ 2 w 28"/>
                <a:gd name="T3" fmla="*/ 24 h 54"/>
                <a:gd name="T4" fmla="*/ 13 w 28"/>
                <a:gd name="T5" fmla="*/ 48 h 54"/>
                <a:gd name="T6" fmla="*/ 24 w 28"/>
                <a:gd name="T7" fmla="*/ 45 h 54"/>
                <a:gd name="T8" fmla="*/ 26 w 28"/>
                <a:gd name="T9" fmla="*/ 36 h 54"/>
                <a:gd name="T10" fmla="*/ 28 w 28"/>
                <a:gd name="T11" fmla="*/ 20 h 54"/>
                <a:gd name="T12" fmla="*/ 18 w 28"/>
                <a:gd name="T13" fmla="*/ 1 h 54"/>
                <a:gd name="T14" fmla="*/ 10 w 28"/>
                <a:gd name="T15" fmla="*/ 1 h 54"/>
                <a:gd name="T16" fmla="*/ 0 w 28"/>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54">
                  <a:moveTo>
                    <a:pt x="0" y="10"/>
                  </a:moveTo>
                  <a:cubicBezTo>
                    <a:pt x="0" y="14"/>
                    <a:pt x="2" y="21"/>
                    <a:pt x="2" y="24"/>
                  </a:cubicBezTo>
                  <a:cubicBezTo>
                    <a:pt x="5" y="31"/>
                    <a:pt x="8" y="43"/>
                    <a:pt x="13" y="48"/>
                  </a:cubicBezTo>
                  <a:cubicBezTo>
                    <a:pt x="17" y="54"/>
                    <a:pt x="20" y="50"/>
                    <a:pt x="24" y="45"/>
                  </a:cubicBezTo>
                  <a:cubicBezTo>
                    <a:pt x="25" y="42"/>
                    <a:pt x="26" y="39"/>
                    <a:pt x="26" y="36"/>
                  </a:cubicBezTo>
                  <a:cubicBezTo>
                    <a:pt x="27" y="29"/>
                    <a:pt x="28" y="22"/>
                    <a:pt x="28" y="20"/>
                  </a:cubicBezTo>
                  <a:cubicBezTo>
                    <a:pt x="27" y="13"/>
                    <a:pt x="26" y="4"/>
                    <a:pt x="18" y="1"/>
                  </a:cubicBezTo>
                  <a:cubicBezTo>
                    <a:pt x="15" y="0"/>
                    <a:pt x="13" y="1"/>
                    <a:pt x="10" y="1"/>
                  </a:cubicBezTo>
                  <a:cubicBezTo>
                    <a:pt x="6" y="2"/>
                    <a:pt x="0" y="8"/>
                    <a:pt x="0" y="10"/>
                  </a:cubicBezTo>
                  <a:close/>
                </a:path>
              </a:pathLst>
            </a:custGeom>
            <a:solidFill>
              <a:srgbClr val="F5AE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7" name="Freeform 669">
              <a:extLst>
                <a:ext uri="{FF2B5EF4-FFF2-40B4-BE49-F238E27FC236}">
                  <a16:creationId xmlns:a16="http://schemas.microsoft.com/office/drawing/2014/main" id="{E19D21AB-3F1E-D89D-9EF2-EFCB993934D6}"/>
                </a:ext>
              </a:extLst>
            </p:cNvPr>
            <p:cNvSpPr>
              <a:spLocks/>
            </p:cNvSpPr>
            <p:nvPr/>
          </p:nvSpPr>
          <p:spPr bwMode="auto">
            <a:xfrm>
              <a:off x="5402263" y="1984375"/>
              <a:ext cx="153988" cy="249238"/>
            </a:xfrm>
            <a:custGeom>
              <a:avLst/>
              <a:gdLst>
                <a:gd name="T0" fmla="*/ 0 w 108"/>
                <a:gd name="T1" fmla="*/ 0 h 176"/>
                <a:gd name="T2" fmla="*/ 9 w 108"/>
                <a:gd name="T3" fmla="*/ 145 h 176"/>
                <a:gd name="T4" fmla="*/ 30 w 108"/>
                <a:gd name="T5" fmla="*/ 171 h 176"/>
                <a:gd name="T6" fmla="*/ 60 w 108"/>
                <a:gd name="T7" fmla="*/ 176 h 176"/>
                <a:gd name="T8" fmla="*/ 108 w 108"/>
                <a:gd name="T9" fmla="*/ 167 h 176"/>
                <a:gd name="T10" fmla="*/ 106 w 108"/>
                <a:gd name="T11" fmla="*/ 160 h 176"/>
                <a:gd name="T12" fmla="*/ 74 w 108"/>
                <a:gd name="T13" fmla="*/ 168 h 176"/>
                <a:gd name="T14" fmla="*/ 64 w 108"/>
                <a:gd name="T15" fmla="*/ 167 h 176"/>
                <a:gd name="T16" fmla="*/ 17 w 108"/>
                <a:gd name="T17" fmla="*/ 94 h 176"/>
                <a:gd name="T18" fmla="*/ 22 w 108"/>
                <a:gd name="T19" fmla="*/ 87 h 176"/>
                <a:gd name="T20" fmla="*/ 31 w 108"/>
                <a:gd name="T21" fmla="*/ 58 h 176"/>
                <a:gd name="T22" fmla="*/ 30 w 108"/>
                <a:gd name="T23" fmla="*/ 12 h 176"/>
                <a:gd name="T24" fmla="*/ 0 w 108"/>
                <a:gd name="T2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76">
                  <a:moveTo>
                    <a:pt x="0" y="0"/>
                  </a:moveTo>
                  <a:cubicBezTo>
                    <a:pt x="9" y="145"/>
                    <a:pt x="9" y="145"/>
                    <a:pt x="9" y="145"/>
                  </a:cubicBezTo>
                  <a:cubicBezTo>
                    <a:pt x="11" y="156"/>
                    <a:pt x="18" y="167"/>
                    <a:pt x="30" y="171"/>
                  </a:cubicBezTo>
                  <a:cubicBezTo>
                    <a:pt x="37" y="174"/>
                    <a:pt x="48" y="176"/>
                    <a:pt x="60" y="176"/>
                  </a:cubicBezTo>
                  <a:cubicBezTo>
                    <a:pt x="74" y="176"/>
                    <a:pt x="90" y="174"/>
                    <a:pt x="108" y="167"/>
                  </a:cubicBezTo>
                  <a:cubicBezTo>
                    <a:pt x="107" y="164"/>
                    <a:pt x="107" y="162"/>
                    <a:pt x="106" y="160"/>
                  </a:cubicBezTo>
                  <a:cubicBezTo>
                    <a:pt x="97" y="165"/>
                    <a:pt x="85" y="168"/>
                    <a:pt x="74" y="168"/>
                  </a:cubicBezTo>
                  <a:cubicBezTo>
                    <a:pt x="70" y="168"/>
                    <a:pt x="67" y="168"/>
                    <a:pt x="64" y="167"/>
                  </a:cubicBezTo>
                  <a:cubicBezTo>
                    <a:pt x="37" y="158"/>
                    <a:pt x="23" y="143"/>
                    <a:pt x="17" y="94"/>
                  </a:cubicBezTo>
                  <a:cubicBezTo>
                    <a:pt x="17" y="91"/>
                    <a:pt x="19" y="87"/>
                    <a:pt x="22" y="87"/>
                  </a:cubicBezTo>
                  <a:cubicBezTo>
                    <a:pt x="24" y="78"/>
                    <a:pt x="27" y="67"/>
                    <a:pt x="31" y="58"/>
                  </a:cubicBezTo>
                  <a:cubicBezTo>
                    <a:pt x="29" y="35"/>
                    <a:pt x="26" y="28"/>
                    <a:pt x="30" y="12"/>
                  </a:cubicBezTo>
                  <a:cubicBezTo>
                    <a:pt x="17" y="10"/>
                    <a:pt x="6" y="6"/>
                    <a:pt x="0" y="0"/>
                  </a:cubicBezTo>
                </a:path>
              </a:pathLst>
            </a:custGeom>
            <a:solidFill>
              <a:srgbClr val="EAF3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8" name="Freeform 670">
              <a:extLst>
                <a:ext uri="{FF2B5EF4-FFF2-40B4-BE49-F238E27FC236}">
                  <a16:creationId xmlns:a16="http://schemas.microsoft.com/office/drawing/2014/main" id="{5D9E1D3E-DDC2-ED63-8BD2-880BB17E894D}"/>
                </a:ext>
              </a:extLst>
            </p:cNvPr>
            <p:cNvSpPr>
              <a:spLocks/>
            </p:cNvSpPr>
            <p:nvPr/>
          </p:nvSpPr>
          <p:spPr bwMode="auto">
            <a:xfrm>
              <a:off x="5553076" y="2179638"/>
              <a:ext cx="49213" cy="41275"/>
            </a:xfrm>
            <a:custGeom>
              <a:avLst/>
              <a:gdLst>
                <a:gd name="T0" fmla="*/ 35 w 35"/>
                <a:gd name="T1" fmla="*/ 0 h 29"/>
                <a:gd name="T2" fmla="*/ 8 w 35"/>
                <a:gd name="T3" fmla="*/ 16 h 29"/>
                <a:gd name="T4" fmla="*/ 7 w 35"/>
                <a:gd name="T5" fmla="*/ 16 h 29"/>
                <a:gd name="T6" fmla="*/ 0 w 35"/>
                <a:gd name="T7" fmla="*/ 22 h 29"/>
                <a:gd name="T8" fmla="*/ 2 w 35"/>
                <a:gd name="T9" fmla="*/ 29 h 29"/>
                <a:gd name="T10" fmla="*/ 20 w 35"/>
                <a:gd name="T11" fmla="*/ 20 h 29"/>
                <a:gd name="T12" fmla="*/ 35 w 35"/>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35" h="29">
                  <a:moveTo>
                    <a:pt x="35" y="0"/>
                  </a:moveTo>
                  <a:cubicBezTo>
                    <a:pt x="28" y="8"/>
                    <a:pt x="19" y="13"/>
                    <a:pt x="8" y="16"/>
                  </a:cubicBezTo>
                  <a:cubicBezTo>
                    <a:pt x="7" y="16"/>
                    <a:pt x="7" y="16"/>
                    <a:pt x="7" y="16"/>
                  </a:cubicBezTo>
                  <a:cubicBezTo>
                    <a:pt x="5" y="18"/>
                    <a:pt x="3" y="19"/>
                    <a:pt x="0" y="22"/>
                  </a:cubicBezTo>
                  <a:cubicBezTo>
                    <a:pt x="1" y="24"/>
                    <a:pt x="1" y="26"/>
                    <a:pt x="2" y="29"/>
                  </a:cubicBezTo>
                  <a:cubicBezTo>
                    <a:pt x="7" y="27"/>
                    <a:pt x="14" y="24"/>
                    <a:pt x="20" y="20"/>
                  </a:cubicBezTo>
                  <a:cubicBezTo>
                    <a:pt x="28" y="16"/>
                    <a:pt x="33" y="9"/>
                    <a:pt x="35" y="0"/>
                  </a:cubicBezTo>
                </a:path>
              </a:pathLst>
            </a:custGeom>
            <a:solidFill>
              <a:srgbClr val="A279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9" name="Freeform 671">
              <a:extLst>
                <a:ext uri="{FF2B5EF4-FFF2-40B4-BE49-F238E27FC236}">
                  <a16:creationId xmlns:a16="http://schemas.microsoft.com/office/drawing/2014/main" id="{47DB5429-345C-9FA7-7B47-84B1185C911E}"/>
                </a:ext>
              </a:extLst>
            </p:cNvPr>
            <p:cNvSpPr>
              <a:spLocks noEditPoints="1"/>
            </p:cNvSpPr>
            <p:nvPr/>
          </p:nvSpPr>
          <p:spPr bwMode="auto">
            <a:xfrm>
              <a:off x="5438776" y="2001838"/>
              <a:ext cx="165100" cy="201613"/>
            </a:xfrm>
            <a:custGeom>
              <a:avLst/>
              <a:gdLst>
                <a:gd name="T0" fmla="*/ 109 w 116"/>
                <a:gd name="T1" fmla="*/ 82 h 142"/>
                <a:gd name="T2" fmla="*/ 93 w 116"/>
                <a:gd name="T3" fmla="*/ 104 h 142"/>
                <a:gd name="T4" fmla="*/ 95 w 116"/>
                <a:gd name="T5" fmla="*/ 132 h 142"/>
                <a:gd name="T6" fmla="*/ 87 w 116"/>
                <a:gd name="T7" fmla="*/ 142 h 142"/>
                <a:gd name="T8" fmla="*/ 88 w 116"/>
                <a:gd name="T9" fmla="*/ 142 h 142"/>
                <a:gd name="T10" fmla="*/ 115 w 116"/>
                <a:gd name="T11" fmla="*/ 126 h 142"/>
                <a:gd name="T12" fmla="*/ 116 w 116"/>
                <a:gd name="T13" fmla="*/ 116 h 142"/>
                <a:gd name="T14" fmla="*/ 112 w 116"/>
                <a:gd name="T15" fmla="*/ 84 h 142"/>
                <a:gd name="T16" fmla="*/ 111 w 116"/>
                <a:gd name="T17" fmla="*/ 83 h 142"/>
                <a:gd name="T18" fmla="*/ 109 w 116"/>
                <a:gd name="T19" fmla="*/ 82 h 142"/>
                <a:gd name="T20" fmla="*/ 89 w 116"/>
                <a:gd name="T21" fmla="*/ 38 h 142"/>
                <a:gd name="T22" fmla="*/ 73 w 116"/>
                <a:gd name="T23" fmla="*/ 78 h 142"/>
                <a:gd name="T24" fmla="*/ 77 w 116"/>
                <a:gd name="T25" fmla="*/ 80 h 142"/>
                <a:gd name="T26" fmla="*/ 91 w 116"/>
                <a:gd name="T27" fmla="*/ 99 h 142"/>
                <a:gd name="T28" fmla="*/ 105 w 116"/>
                <a:gd name="T29" fmla="*/ 80 h 142"/>
                <a:gd name="T30" fmla="*/ 104 w 116"/>
                <a:gd name="T31" fmla="*/ 72 h 142"/>
                <a:gd name="T32" fmla="*/ 105 w 116"/>
                <a:gd name="T33" fmla="*/ 55 h 142"/>
                <a:gd name="T34" fmla="*/ 89 w 116"/>
                <a:gd name="T35" fmla="*/ 38 h 142"/>
                <a:gd name="T36" fmla="*/ 4 w 116"/>
                <a:gd name="T37" fmla="*/ 0 h 142"/>
                <a:gd name="T38" fmla="*/ 5 w 116"/>
                <a:gd name="T39" fmla="*/ 46 h 142"/>
                <a:gd name="T40" fmla="*/ 5 w 116"/>
                <a:gd name="T41" fmla="*/ 44 h 142"/>
                <a:gd name="T42" fmla="*/ 7 w 116"/>
                <a:gd name="T43" fmla="*/ 43 h 142"/>
                <a:gd name="T44" fmla="*/ 9 w 116"/>
                <a:gd name="T45" fmla="*/ 45 h 142"/>
                <a:gd name="T46" fmla="*/ 8 w 116"/>
                <a:gd name="T47" fmla="*/ 46 h 142"/>
                <a:gd name="T48" fmla="*/ 9 w 116"/>
                <a:gd name="T49" fmla="*/ 48 h 142"/>
                <a:gd name="T50" fmla="*/ 13 w 116"/>
                <a:gd name="T51" fmla="*/ 78 h 142"/>
                <a:gd name="T52" fmla="*/ 38 w 116"/>
                <a:gd name="T53" fmla="*/ 84 h 142"/>
                <a:gd name="T54" fmla="*/ 42 w 116"/>
                <a:gd name="T55" fmla="*/ 85 h 142"/>
                <a:gd name="T56" fmla="*/ 54 w 116"/>
                <a:gd name="T57" fmla="*/ 79 h 142"/>
                <a:gd name="T58" fmla="*/ 65 w 116"/>
                <a:gd name="T59" fmla="*/ 75 h 142"/>
                <a:gd name="T60" fmla="*/ 68 w 116"/>
                <a:gd name="T61" fmla="*/ 76 h 142"/>
                <a:gd name="T62" fmla="*/ 85 w 116"/>
                <a:gd name="T63" fmla="*/ 38 h 142"/>
                <a:gd name="T64" fmla="*/ 78 w 116"/>
                <a:gd name="T65" fmla="*/ 39 h 142"/>
                <a:gd name="T66" fmla="*/ 71 w 116"/>
                <a:gd name="T67" fmla="*/ 40 h 142"/>
                <a:gd name="T68" fmla="*/ 70 w 116"/>
                <a:gd name="T69" fmla="*/ 40 h 142"/>
                <a:gd name="T70" fmla="*/ 62 w 116"/>
                <a:gd name="T71" fmla="*/ 33 h 142"/>
                <a:gd name="T72" fmla="*/ 64 w 116"/>
                <a:gd name="T73" fmla="*/ 19 h 142"/>
                <a:gd name="T74" fmla="*/ 64 w 116"/>
                <a:gd name="T75" fmla="*/ 14 h 142"/>
                <a:gd name="T76" fmla="*/ 49 w 116"/>
                <a:gd name="T77" fmla="*/ 2 h 142"/>
                <a:gd name="T78" fmla="*/ 44 w 116"/>
                <a:gd name="T79" fmla="*/ 2 h 142"/>
                <a:gd name="T80" fmla="*/ 4 w 116"/>
                <a:gd name="T81"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42">
                  <a:moveTo>
                    <a:pt x="109" y="82"/>
                  </a:moveTo>
                  <a:cubicBezTo>
                    <a:pt x="93" y="104"/>
                    <a:pt x="93" y="104"/>
                    <a:pt x="93" y="104"/>
                  </a:cubicBezTo>
                  <a:cubicBezTo>
                    <a:pt x="95" y="111"/>
                    <a:pt x="96" y="120"/>
                    <a:pt x="95" y="132"/>
                  </a:cubicBezTo>
                  <a:cubicBezTo>
                    <a:pt x="94" y="135"/>
                    <a:pt x="92" y="139"/>
                    <a:pt x="87" y="142"/>
                  </a:cubicBezTo>
                  <a:cubicBezTo>
                    <a:pt x="88" y="142"/>
                    <a:pt x="88" y="142"/>
                    <a:pt x="88" y="142"/>
                  </a:cubicBezTo>
                  <a:cubicBezTo>
                    <a:pt x="99" y="139"/>
                    <a:pt x="108" y="134"/>
                    <a:pt x="115" y="126"/>
                  </a:cubicBezTo>
                  <a:cubicBezTo>
                    <a:pt x="116" y="123"/>
                    <a:pt x="116" y="119"/>
                    <a:pt x="116" y="116"/>
                  </a:cubicBezTo>
                  <a:cubicBezTo>
                    <a:pt x="112" y="84"/>
                    <a:pt x="112" y="84"/>
                    <a:pt x="112" y="84"/>
                  </a:cubicBezTo>
                  <a:cubicBezTo>
                    <a:pt x="111" y="84"/>
                    <a:pt x="111" y="83"/>
                    <a:pt x="111" y="83"/>
                  </a:cubicBezTo>
                  <a:cubicBezTo>
                    <a:pt x="110" y="83"/>
                    <a:pt x="110" y="83"/>
                    <a:pt x="109" y="82"/>
                  </a:cubicBezTo>
                  <a:moveTo>
                    <a:pt x="89" y="38"/>
                  </a:moveTo>
                  <a:cubicBezTo>
                    <a:pt x="73" y="78"/>
                    <a:pt x="73" y="78"/>
                    <a:pt x="73" y="78"/>
                  </a:cubicBezTo>
                  <a:cubicBezTo>
                    <a:pt x="74" y="78"/>
                    <a:pt x="76" y="79"/>
                    <a:pt x="77" y="80"/>
                  </a:cubicBezTo>
                  <a:cubicBezTo>
                    <a:pt x="82" y="84"/>
                    <a:pt x="87" y="89"/>
                    <a:pt x="91" y="99"/>
                  </a:cubicBezTo>
                  <a:cubicBezTo>
                    <a:pt x="105" y="80"/>
                    <a:pt x="105" y="80"/>
                    <a:pt x="105" y="80"/>
                  </a:cubicBezTo>
                  <a:cubicBezTo>
                    <a:pt x="104" y="78"/>
                    <a:pt x="104" y="74"/>
                    <a:pt x="104" y="72"/>
                  </a:cubicBezTo>
                  <a:cubicBezTo>
                    <a:pt x="105" y="66"/>
                    <a:pt x="106" y="61"/>
                    <a:pt x="105" y="55"/>
                  </a:cubicBezTo>
                  <a:cubicBezTo>
                    <a:pt x="103" y="47"/>
                    <a:pt x="98" y="40"/>
                    <a:pt x="89" y="38"/>
                  </a:cubicBezTo>
                  <a:moveTo>
                    <a:pt x="4" y="0"/>
                  </a:moveTo>
                  <a:cubicBezTo>
                    <a:pt x="0" y="16"/>
                    <a:pt x="3" y="23"/>
                    <a:pt x="5" y="46"/>
                  </a:cubicBezTo>
                  <a:cubicBezTo>
                    <a:pt x="5" y="45"/>
                    <a:pt x="5" y="45"/>
                    <a:pt x="5" y="44"/>
                  </a:cubicBezTo>
                  <a:cubicBezTo>
                    <a:pt x="6" y="43"/>
                    <a:pt x="6" y="43"/>
                    <a:pt x="7" y="43"/>
                  </a:cubicBezTo>
                  <a:cubicBezTo>
                    <a:pt x="8" y="43"/>
                    <a:pt x="9" y="44"/>
                    <a:pt x="9" y="45"/>
                  </a:cubicBezTo>
                  <a:cubicBezTo>
                    <a:pt x="9" y="46"/>
                    <a:pt x="8" y="46"/>
                    <a:pt x="8" y="46"/>
                  </a:cubicBezTo>
                  <a:cubicBezTo>
                    <a:pt x="9" y="47"/>
                    <a:pt x="9" y="47"/>
                    <a:pt x="9" y="48"/>
                  </a:cubicBezTo>
                  <a:cubicBezTo>
                    <a:pt x="10" y="57"/>
                    <a:pt x="12" y="68"/>
                    <a:pt x="13" y="78"/>
                  </a:cubicBezTo>
                  <a:cubicBezTo>
                    <a:pt x="22" y="80"/>
                    <a:pt x="30" y="82"/>
                    <a:pt x="38" y="84"/>
                  </a:cubicBezTo>
                  <a:cubicBezTo>
                    <a:pt x="39" y="85"/>
                    <a:pt x="41" y="85"/>
                    <a:pt x="42" y="85"/>
                  </a:cubicBezTo>
                  <a:cubicBezTo>
                    <a:pt x="46" y="85"/>
                    <a:pt x="50" y="82"/>
                    <a:pt x="54" y="79"/>
                  </a:cubicBezTo>
                  <a:cubicBezTo>
                    <a:pt x="58" y="76"/>
                    <a:pt x="62" y="75"/>
                    <a:pt x="65" y="75"/>
                  </a:cubicBezTo>
                  <a:cubicBezTo>
                    <a:pt x="66" y="75"/>
                    <a:pt x="67" y="75"/>
                    <a:pt x="68" y="76"/>
                  </a:cubicBezTo>
                  <a:cubicBezTo>
                    <a:pt x="85" y="38"/>
                    <a:pt x="85" y="38"/>
                    <a:pt x="85" y="38"/>
                  </a:cubicBezTo>
                  <a:cubicBezTo>
                    <a:pt x="82" y="38"/>
                    <a:pt x="80" y="38"/>
                    <a:pt x="78" y="39"/>
                  </a:cubicBezTo>
                  <a:cubicBezTo>
                    <a:pt x="76" y="39"/>
                    <a:pt x="74" y="40"/>
                    <a:pt x="71" y="40"/>
                  </a:cubicBezTo>
                  <a:cubicBezTo>
                    <a:pt x="71" y="40"/>
                    <a:pt x="71" y="40"/>
                    <a:pt x="70" y="40"/>
                  </a:cubicBezTo>
                  <a:cubicBezTo>
                    <a:pt x="66" y="40"/>
                    <a:pt x="63" y="37"/>
                    <a:pt x="62" y="33"/>
                  </a:cubicBezTo>
                  <a:cubicBezTo>
                    <a:pt x="61" y="28"/>
                    <a:pt x="64" y="23"/>
                    <a:pt x="64" y="19"/>
                  </a:cubicBezTo>
                  <a:cubicBezTo>
                    <a:pt x="64" y="17"/>
                    <a:pt x="64" y="16"/>
                    <a:pt x="64" y="14"/>
                  </a:cubicBezTo>
                  <a:cubicBezTo>
                    <a:pt x="59" y="10"/>
                    <a:pt x="54" y="6"/>
                    <a:pt x="49" y="2"/>
                  </a:cubicBezTo>
                  <a:cubicBezTo>
                    <a:pt x="47" y="2"/>
                    <a:pt x="46" y="2"/>
                    <a:pt x="44" y="2"/>
                  </a:cubicBezTo>
                  <a:cubicBezTo>
                    <a:pt x="30" y="2"/>
                    <a:pt x="15" y="2"/>
                    <a:pt x="4" y="0"/>
                  </a:cubicBezTo>
                </a:path>
              </a:pathLst>
            </a:custGeom>
            <a:solidFill>
              <a:srgbClr val="A279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0" name="Freeform 672">
              <a:extLst>
                <a:ext uri="{FF2B5EF4-FFF2-40B4-BE49-F238E27FC236}">
                  <a16:creationId xmlns:a16="http://schemas.microsoft.com/office/drawing/2014/main" id="{68F679BF-13A5-FEA8-E304-CE7DA85B31CD}"/>
                </a:ext>
              </a:extLst>
            </p:cNvPr>
            <p:cNvSpPr>
              <a:spLocks/>
            </p:cNvSpPr>
            <p:nvPr/>
          </p:nvSpPr>
          <p:spPr bwMode="auto">
            <a:xfrm>
              <a:off x="5434013" y="2062163"/>
              <a:ext cx="23813" cy="49213"/>
            </a:xfrm>
            <a:custGeom>
              <a:avLst/>
              <a:gdLst>
                <a:gd name="T0" fmla="*/ 11 w 17"/>
                <a:gd name="T1" fmla="*/ 0 h 35"/>
                <a:gd name="T2" fmla="*/ 9 w 17"/>
                <a:gd name="T3" fmla="*/ 1 h 35"/>
                <a:gd name="T4" fmla="*/ 9 w 17"/>
                <a:gd name="T5" fmla="*/ 3 h 35"/>
                <a:gd name="T6" fmla="*/ 0 w 17"/>
                <a:gd name="T7" fmla="*/ 32 h 35"/>
                <a:gd name="T8" fmla="*/ 0 w 17"/>
                <a:gd name="T9" fmla="*/ 32 h 35"/>
                <a:gd name="T10" fmla="*/ 1 w 17"/>
                <a:gd name="T11" fmla="*/ 32 h 35"/>
                <a:gd name="T12" fmla="*/ 17 w 17"/>
                <a:gd name="T13" fmla="*/ 35 h 35"/>
                <a:gd name="T14" fmla="*/ 13 w 17"/>
                <a:gd name="T15" fmla="*/ 5 h 35"/>
                <a:gd name="T16" fmla="*/ 12 w 17"/>
                <a:gd name="T17" fmla="*/ 3 h 35"/>
                <a:gd name="T18" fmla="*/ 13 w 17"/>
                <a:gd name="T19" fmla="*/ 2 h 35"/>
                <a:gd name="T20" fmla="*/ 11 w 17"/>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35">
                  <a:moveTo>
                    <a:pt x="11" y="0"/>
                  </a:moveTo>
                  <a:cubicBezTo>
                    <a:pt x="10" y="0"/>
                    <a:pt x="10" y="0"/>
                    <a:pt x="9" y="1"/>
                  </a:cubicBezTo>
                  <a:cubicBezTo>
                    <a:pt x="9" y="2"/>
                    <a:pt x="9" y="2"/>
                    <a:pt x="9" y="3"/>
                  </a:cubicBezTo>
                  <a:cubicBezTo>
                    <a:pt x="5" y="12"/>
                    <a:pt x="2" y="23"/>
                    <a:pt x="0" y="32"/>
                  </a:cubicBezTo>
                  <a:cubicBezTo>
                    <a:pt x="0" y="32"/>
                    <a:pt x="0" y="32"/>
                    <a:pt x="0" y="32"/>
                  </a:cubicBezTo>
                  <a:cubicBezTo>
                    <a:pt x="1" y="32"/>
                    <a:pt x="1" y="32"/>
                    <a:pt x="1" y="32"/>
                  </a:cubicBezTo>
                  <a:cubicBezTo>
                    <a:pt x="5" y="33"/>
                    <a:pt x="11" y="33"/>
                    <a:pt x="17" y="35"/>
                  </a:cubicBezTo>
                  <a:cubicBezTo>
                    <a:pt x="16" y="25"/>
                    <a:pt x="14" y="14"/>
                    <a:pt x="13" y="5"/>
                  </a:cubicBezTo>
                  <a:cubicBezTo>
                    <a:pt x="13" y="4"/>
                    <a:pt x="13" y="4"/>
                    <a:pt x="12" y="3"/>
                  </a:cubicBezTo>
                  <a:cubicBezTo>
                    <a:pt x="12" y="3"/>
                    <a:pt x="13" y="3"/>
                    <a:pt x="13" y="2"/>
                  </a:cubicBezTo>
                  <a:cubicBezTo>
                    <a:pt x="13" y="1"/>
                    <a:pt x="12" y="0"/>
                    <a:pt x="11" y="0"/>
                  </a:cubicBezTo>
                </a:path>
              </a:pathLst>
            </a:custGeom>
            <a:solidFill>
              <a:srgbClr val="A279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1" name="Freeform 673">
              <a:extLst>
                <a:ext uri="{FF2B5EF4-FFF2-40B4-BE49-F238E27FC236}">
                  <a16:creationId xmlns:a16="http://schemas.microsoft.com/office/drawing/2014/main" id="{471F0876-DB09-51E7-8041-9E294DA4FB7D}"/>
                </a:ext>
              </a:extLst>
            </p:cNvPr>
            <p:cNvSpPr>
              <a:spLocks noEditPoints="1"/>
            </p:cNvSpPr>
            <p:nvPr/>
          </p:nvSpPr>
          <p:spPr bwMode="auto">
            <a:xfrm>
              <a:off x="5426076" y="2108200"/>
              <a:ext cx="149225" cy="114300"/>
            </a:xfrm>
            <a:custGeom>
              <a:avLst/>
              <a:gdLst>
                <a:gd name="T0" fmla="*/ 82 w 105"/>
                <a:gd name="T1" fmla="*/ 3 h 81"/>
                <a:gd name="T2" fmla="*/ 75 w 105"/>
                <a:gd name="T3" fmla="*/ 16 h 81"/>
                <a:gd name="T4" fmla="*/ 90 w 105"/>
                <a:gd name="T5" fmla="*/ 36 h 81"/>
                <a:gd name="T6" fmla="*/ 100 w 105"/>
                <a:gd name="T7" fmla="*/ 24 h 81"/>
                <a:gd name="T8" fmla="*/ 86 w 105"/>
                <a:gd name="T9" fmla="*/ 5 h 81"/>
                <a:gd name="T10" fmla="*/ 82 w 105"/>
                <a:gd name="T11" fmla="*/ 3 h 81"/>
                <a:gd name="T12" fmla="*/ 5 w 105"/>
                <a:gd name="T13" fmla="*/ 0 h 81"/>
                <a:gd name="T14" fmla="*/ 5 w 105"/>
                <a:gd name="T15" fmla="*/ 0 h 81"/>
                <a:gd name="T16" fmla="*/ 0 w 105"/>
                <a:gd name="T17" fmla="*/ 7 h 81"/>
                <a:gd name="T18" fmla="*/ 47 w 105"/>
                <a:gd name="T19" fmla="*/ 80 h 81"/>
                <a:gd name="T20" fmla="*/ 57 w 105"/>
                <a:gd name="T21" fmla="*/ 81 h 81"/>
                <a:gd name="T22" fmla="*/ 89 w 105"/>
                <a:gd name="T23" fmla="*/ 73 h 81"/>
                <a:gd name="T24" fmla="*/ 96 w 105"/>
                <a:gd name="T25" fmla="*/ 67 h 81"/>
                <a:gd name="T26" fmla="*/ 104 w 105"/>
                <a:gd name="T27" fmla="*/ 57 h 81"/>
                <a:gd name="T28" fmla="*/ 102 w 105"/>
                <a:gd name="T29" fmla="*/ 29 h 81"/>
                <a:gd name="T30" fmla="*/ 90 w 105"/>
                <a:gd name="T31" fmla="*/ 43 h 81"/>
                <a:gd name="T32" fmla="*/ 71 w 105"/>
                <a:gd name="T33" fmla="*/ 16 h 81"/>
                <a:gd name="T34" fmla="*/ 77 w 105"/>
                <a:gd name="T35" fmla="*/ 1 h 81"/>
                <a:gd name="T36" fmla="*/ 74 w 105"/>
                <a:gd name="T37" fmla="*/ 0 h 81"/>
                <a:gd name="T38" fmla="*/ 63 w 105"/>
                <a:gd name="T39" fmla="*/ 4 h 81"/>
                <a:gd name="T40" fmla="*/ 51 w 105"/>
                <a:gd name="T41" fmla="*/ 10 h 81"/>
                <a:gd name="T42" fmla="*/ 47 w 105"/>
                <a:gd name="T43" fmla="*/ 9 h 81"/>
                <a:gd name="T44" fmla="*/ 22 w 105"/>
                <a:gd name="T45" fmla="*/ 3 h 81"/>
                <a:gd name="T46" fmla="*/ 6 w 105"/>
                <a:gd name="T47" fmla="*/ 0 h 81"/>
                <a:gd name="T48" fmla="*/ 5 w 105"/>
                <a:gd name="T4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81">
                  <a:moveTo>
                    <a:pt x="82" y="3"/>
                  </a:moveTo>
                  <a:cubicBezTo>
                    <a:pt x="75" y="16"/>
                    <a:pt x="75" y="16"/>
                    <a:pt x="75" y="16"/>
                  </a:cubicBezTo>
                  <a:cubicBezTo>
                    <a:pt x="90" y="36"/>
                    <a:pt x="90" y="36"/>
                    <a:pt x="90" y="36"/>
                  </a:cubicBezTo>
                  <a:cubicBezTo>
                    <a:pt x="100" y="24"/>
                    <a:pt x="100" y="24"/>
                    <a:pt x="100" y="24"/>
                  </a:cubicBezTo>
                  <a:cubicBezTo>
                    <a:pt x="96" y="14"/>
                    <a:pt x="91" y="9"/>
                    <a:pt x="86" y="5"/>
                  </a:cubicBezTo>
                  <a:cubicBezTo>
                    <a:pt x="85" y="4"/>
                    <a:pt x="83" y="3"/>
                    <a:pt x="82" y="3"/>
                  </a:cubicBezTo>
                  <a:moveTo>
                    <a:pt x="5" y="0"/>
                  </a:moveTo>
                  <a:cubicBezTo>
                    <a:pt x="5" y="0"/>
                    <a:pt x="5" y="0"/>
                    <a:pt x="5" y="0"/>
                  </a:cubicBezTo>
                  <a:cubicBezTo>
                    <a:pt x="2" y="0"/>
                    <a:pt x="0" y="4"/>
                    <a:pt x="0" y="7"/>
                  </a:cubicBezTo>
                  <a:cubicBezTo>
                    <a:pt x="6" y="56"/>
                    <a:pt x="20" y="71"/>
                    <a:pt x="47" y="80"/>
                  </a:cubicBezTo>
                  <a:cubicBezTo>
                    <a:pt x="50" y="81"/>
                    <a:pt x="53" y="81"/>
                    <a:pt x="57" y="81"/>
                  </a:cubicBezTo>
                  <a:cubicBezTo>
                    <a:pt x="68" y="81"/>
                    <a:pt x="80" y="78"/>
                    <a:pt x="89" y="73"/>
                  </a:cubicBezTo>
                  <a:cubicBezTo>
                    <a:pt x="92" y="70"/>
                    <a:pt x="94" y="69"/>
                    <a:pt x="96" y="67"/>
                  </a:cubicBezTo>
                  <a:cubicBezTo>
                    <a:pt x="101" y="64"/>
                    <a:pt x="103" y="60"/>
                    <a:pt x="104" y="57"/>
                  </a:cubicBezTo>
                  <a:cubicBezTo>
                    <a:pt x="105" y="45"/>
                    <a:pt x="104" y="36"/>
                    <a:pt x="102" y="29"/>
                  </a:cubicBezTo>
                  <a:cubicBezTo>
                    <a:pt x="90" y="43"/>
                    <a:pt x="90" y="43"/>
                    <a:pt x="90" y="43"/>
                  </a:cubicBezTo>
                  <a:cubicBezTo>
                    <a:pt x="71" y="16"/>
                    <a:pt x="71" y="16"/>
                    <a:pt x="71" y="16"/>
                  </a:cubicBezTo>
                  <a:cubicBezTo>
                    <a:pt x="77" y="1"/>
                    <a:pt x="77" y="1"/>
                    <a:pt x="77" y="1"/>
                  </a:cubicBezTo>
                  <a:cubicBezTo>
                    <a:pt x="76" y="0"/>
                    <a:pt x="75" y="0"/>
                    <a:pt x="74" y="0"/>
                  </a:cubicBezTo>
                  <a:cubicBezTo>
                    <a:pt x="71" y="0"/>
                    <a:pt x="67" y="1"/>
                    <a:pt x="63" y="4"/>
                  </a:cubicBezTo>
                  <a:cubicBezTo>
                    <a:pt x="59" y="7"/>
                    <a:pt x="55" y="10"/>
                    <a:pt x="51" y="10"/>
                  </a:cubicBezTo>
                  <a:cubicBezTo>
                    <a:pt x="50" y="10"/>
                    <a:pt x="48" y="10"/>
                    <a:pt x="47" y="9"/>
                  </a:cubicBezTo>
                  <a:cubicBezTo>
                    <a:pt x="39" y="7"/>
                    <a:pt x="31" y="5"/>
                    <a:pt x="22" y="3"/>
                  </a:cubicBezTo>
                  <a:cubicBezTo>
                    <a:pt x="16" y="1"/>
                    <a:pt x="10" y="1"/>
                    <a:pt x="6" y="0"/>
                  </a:cubicBezTo>
                  <a:cubicBezTo>
                    <a:pt x="5" y="0"/>
                    <a:pt x="5" y="0"/>
                    <a:pt x="5" y="0"/>
                  </a:cubicBezTo>
                </a:path>
              </a:pathLst>
            </a:custGeom>
            <a:solidFill>
              <a:srgbClr val="92C1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2" name="Freeform 674">
              <a:extLst>
                <a:ext uri="{FF2B5EF4-FFF2-40B4-BE49-F238E27FC236}">
                  <a16:creationId xmlns:a16="http://schemas.microsoft.com/office/drawing/2014/main" id="{62D33ABC-CA5F-5CEE-AE20-B264FC6C2B78}"/>
                </a:ext>
              </a:extLst>
            </p:cNvPr>
            <p:cNvSpPr>
              <a:spLocks/>
            </p:cNvSpPr>
            <p:nvPr/>
          </p:nvSpPr>
          <p:spPr bwMode="auto">
            <a:xfrm>
              <a:off x="5527676" y="2055813"/>
              <a:ext cx="66675" cy="112713"/>
            </a:xfrm>
            <a:custGeom>
              <a:avLst/>
              <a:gdLst>
                <a:gd name="T0" fmla="*/ 23 w 47"/>
                <a:gd name="T1" fmla="*/ 0 h 80"/>
                <a:gd name="T2" fmla="*/ 23 w 47"/>
                <a:gd name="T3" fmla="*/ 0 h 80"/>
                <a:gd name="T4" fmla="*/ 6 w 47"/>
                <a:gd name="T5" fmla="*/ 38 h 80"/>
                <a:gd name="T6" fmla="*/ 0 w 47"/>
                <a:gd name="T7" fmla="*/ 53 h 80"/>
                <a:gd name="T8" fmla="*/ 19 w 47"/>
                <a:gd name="T9" fmla="*/ 80 h 80"/>
                <a:gd name="T10" fmla="*/ 31 w 47"/>
                <a:gd name="T11" fmla="*/ 66 h 80"/>
                <a:gd name="T12" fmla="*/ 47 w 47"/>
                <a:gd name="T13" fmla="*/ 44 h 80"/>
                <a:gd name="T14" fmla="*/ 43 w 47"/>
                <a:gd name="T15" fmla="*/ 42 h 80"/>
                <a:gd name="T16" fmla="*/ 43 w 47"/>
                <a:gd name="T17" fmla="*/ 42 h 80"/>
                <a:gd name="T18" fmla="*/ 29 w 47"/>
                <a:gd name="T19" fmla="*/ 61 h 80"/>
                <a:gd name="T20" fmla="*/ 19 w 47"/>
                <a:gd name="T21" fmla="*/ 73 h 80"/>
                <a:gd name="T22" fmla="*/ 4 w 47"/>
                <a:gd name="T23" fmla="*/ 53 h 80"/>
                <a:gd name="T24" fmla="*/ 11 w 47"/>
                <a:gd name="T25" fmla="*/ 40 h 80"/>
                <a:gd name="T26" fmla="*/ 27 w 47"/>
                <a:gd name="T27" fmla="*/ 0 h 80"/>
                <a:gd name="T28" fmla="*/ 26 w 47"/>
                <a:gd name="T29" fmla="*/ 0 h 80"/>
                <a:gd name="T30" fmla="*/ 23 w 47"/>
                <a:gd name="T3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80">
                  <a:moveTo>
                    <a:pt x="23" y="0"/>
                  </a:moveTo>
                  <a:cubicBezTo>
                    <a:pt x="23" y="0"/>
                    <a:pt x="23" y="0"/>
                    <a:pt x="23" y="0"/>
                  </a:cubicBezTo>
                  <a:cubicBezTo>
                    <a:pt x="6" y="38"/>
                    <a:pt x="6" y="38"/>
                    <a:pt x="6" y="38"/>
                  </a:cubicBezTo>
                  <a:cubicBezTo>
                    <a:pt x="0" y="53"/>
                    <a:pt x="0" y="53"/>
                    <a:pt x="0" y="53"/>
                  </a:cubicBezTo>
                  <a:cubicBezTo>
                    <a:pt x="19" y="80"/>
                    <a:pt x="19" y="80"/>
                    <a:pt x="19" y="80"/>
                  </a:cubicBezTo>
                  <a:cubicBezTo>
                    <a:pt x="31" y="66"/>
                    <a:pt x="31" y="66"/>
                    <a:pt x="31" y="66"/>
                  </a:cubicBezTo>
                  <a:cubicBezTo>
                    <a:pt x="47" y="44"/>
                    <a:pt x="47" y="44"/>
                    <a:pt x="47" y="44"/>
                  </a:cubicBezTo>
                  <a:cubicBezTo>
                    <a:pt x="46" y="44"/>
                    <a:pt x="44" y="43"/>
                    <a:pt x="43" y="42"/>
                  </a:cubicBezTo>
                  <a:cubicBezTo>
                    <a:pt x="43" y="42"/>
                    <a:pt x="43" y="42"/>
                    <a:pt x="43" y="42"/>
                  </a:cubicBezTo>
                  <a:cubicBezTo>
                    <a:pt x="29" y="61"/>
                    <a:pt x="29" y="61"/>
                    <a:pt x="29" y="61"/>
                  </a:cubicBezTo>
                  <a:cubicBezTo>
                    <a:pt x="19" y="73"/>
                    <a:pt x="19" y="73"/>
                    <a:pt x="19" y="73"/>
                  </a:cubicBezTo>
                  <a:cubicBezTo>
                    <a:pt x="4" y="53"/>
                    <a:pt x="4" y="53"/>
                    <a:pt x="4" y="53"/>
                  </a:cubicBezTo>
                  <a:cubicBezTo>
                    <a:pt x="11" y="40"/>
                    <a:pt x="11" y="40"/>
                    <a:pt x="11" y="40"/>
                  </a:cubicBezTo>
                  <a:cubicBezTo>
                    <a:pt x="27" y="0"/>
                    <a:pt x="27" y="0"/>
                    <a:pt x="27" y="0"/>
                  </a:cubicBezTo>
                  <a:cubicBezTo>
                    <a:pt x="27" y="0"/>
                    <a:pt x="27" y="0"/>
                    <a:pt x="26" y="0"/>
                  </a:cubicBezTo>
                  <a:cubicBezTo>
                    <a:pt x="25" y="0"/>
                    <a:pt x="24" y="0"/>
                    <a:pt x="23" y="0"/>
                  </a:cubicBezTo>
                </a:path>
              </a:pathLst>
            </a:custGeom>
            <a:solidFill>
              <a:srgbClr val="92C1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3" name="Freeform 675">
              <a:extLst>
                <a:ext uri="{FF2B5EF4-FFF2-40B4-BE49-F238E27FC236}">
                  <a16:creationId xmlns:a16="http://schemas.microsoft.com/office/drawing/2014/main" id="{5B0B67B6-4D10-E7E0-157D-E71989C22A54}"/>
                </a:ext>
              </a:extLst>
            </p:cNvPr>
            <p:cNvSpPr>
              <a:spLocks/>
            </p:cNvSpPr>
            <p:nvPr/>
          </p:nvSpPr>
          <p:spPr bwMode="auto">
            <a:xfrm>
              <a:off x="5526088" y="2020888"/>
              <a:ext cx="73025" cy="100013"/>
            </a:xfrm>
            <a:custGeom>
              <a:avLst/>
              <a:gdLst>
                <a:gd name="T0" fmla="*/ 3 w 51"/>
                <a:gd name="T1" fmla="*/ 0 h 70"/>
                <a:gd name="T2" fmla="*/ 3 w 51"/>
                <a:gd name="T3" fmla="*/ 5 h 70"/>
                <a:gd name="T4" fmla="*/ 1 w 51"/>
                <a:gd name="T5" fmla="*/ 19 h 70"/>
                <a:gd name="T6" fmla="*/ 9 w 51"/>
                <a:gd name="T7" fmla="*/ 26 h 70"/>
                <a:gd name="T8" fmla="*/ 10 w 51"/>
                <a:gd name="T9" fmla="*/ 26 h 70"/>
                <a:gd name="T10" fmla="*/ 17 w 51"/>
                <a:gd name="T11" fmla="*/ 25 h 70"/>
                <a:gd name="T12" fmla="*/ 24 w 51"/>
                <a:gd name="T13" fmla="*/ 24 h 70"/>
                <a:gd name="T14" fmla="*/ 24 w 51"/>
                <a:gd name="T15" fmla="*/ 24 h 70"/>
                <a:gd name="T16" fmla="*/ 27 w 51"/>
                <a:gd name="T17" fmla="*/ 24 h 70"/>
                <a:gd name="T18" fmla="*/ 28 w 51"/>
                <a:gd name="T19" fmla="*/ 24 h 70"/>
                <a:gd name="T20" fmla="*/ 44 w 51"/>
                <a:gd name="T21" fmla="*/ 41 h 70"/>
                <a:gd name="T22" fmla="*/ 43 w 51"/>
                <a:gd name="T23" fmla="*/ 58 h 70"/>
                <a:gd name="T24" fmla="*/ 44 w 51"/>
                <a:gd name="T25" fmla="*/ 66 h 70"/>
                <a:gd name="T26" fmla="*/ 44 w 51"/>
                <a:gd name="T27" fmla="*/ 66 h 70"/>
                <a:gd name="T28" fmla="*/ 48 w 51"/>
                <a:gd name="T29" fmla="*/ 68 h 70"/>
                <a:gd name="T30" fmla="*/ 50 w 51"/>
                <a:gd name="T31" fmla="*/ 69 h 70"/>
                <a:gd name="T32" fmla="*/ 51 w 51"/>
                <a:gd name="T33" fmla="*/ 70 h 70"/>
                <a:gd name="T34" fmla="*/ 45 w 51"/>
                <a:gd name="T35" fmla="*/ 31 h 70"/>
                <a:gd name="T36" fmla="*/ 3 w 51"/>
                <a:gd name="T3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70">
                  <a:moveTo>
                    <a:pt x="3" y="0"/>
                  </a:moveTo>
                  <a:cubicBezTo>
                    <a:pt x="3" y="2"/>
                    <a:pt x="3" y="3"/>
                    <a:pt x="3" y="5"/>
                  </a:cubicBezTo>
                  <a:cubicBezTo>
                    <a:pt x="3" y="9"/>
                    <a:pt x="0" y="14"/>
                    <a:pt x="1" y="19"/>
                  </a:cubicBezTo>
                  <a:cubicBezTo>
                    <a:pt x="2" y="23"/>
                    <a:pt x="5" y="26"/>
                    <a:pt x="9" y="26"/>
                  </a:cubicBezTo>
                  <a:cubicBezTo>
                    <a:pt x="10" y="26"/>
                    <a:pt x="10" y="26"/>
                    <a:pt x="10" y="26"/>
                  </a:cubicBezTo>
                  <a:cubicBezTo>
                    <a:pt x="13" y="26"/>
                    <a:pt x="15" y="25"/>
                    <a:pt x="17" y="25"/>
                  </a:cubicBezTo>
                  <a:cubicBezTo>
                    <a:pt x="19" y="24"/>
                    <a:pt x="21" y="24"/>
                    <a:pt x="24" y="24"/>
                  </a:cubicBezTo>
                  <a:cubicBezTo>
                    <a:pt x="24" y="24"/>
                    <a:pt x="24" y="24"/>
                    <a:pt x="24" y="24"/>
                  </a:cubicBezTo>
                  <a:cubicBezTo>
                    <a:pt x="25" y="24"/>
                    <a:pt x="26" y="24"/>
                    <a:pt x="27" y="24"/>
                  </a:cubicBezTo>
                  <a:cubicBezTo>
                    <a:pt x="28" y="24"/>
                    <a:pt x="28" y="24"/>
                    <a:pt x="28" y="24"/>
                  </a:cubicBezTo>
                  <a:cubicBezTo>
                    <a:pt x="37" y="26"/>
                    <a:pt x="42" y="33"/>
                    <a:pt x="44" y="41"/>
                  </a:cubicBezTo>
                  <a:cubicBezTo>
                    <a:pt x="45" y="47"/>
                    <a:pt x="44" y="52"/>
                    <a:pt x="43" y="58"/>
                  </a:cubicBezTo>
                  <a:cubicBezTo>
                    <a:pt x="43" y="60"/>
                    <a:pt x="43" y="64"/>
                    <a:pt x="44" y="66"/>
                  </a:cubicBezTo>
                  <a:cubicBezTo>
                    <a:pt x="44" y="66"/>
                    <a:pt x="44" y="66"/>
                    <a:pt x="44" y="66"/>
                  </a:cubicBezTo>
                  <a:cubicBezTo>
                    <a:pt x="45" y="67"/>
                    <a:pt x="47" y="68"/>
                    <a:pt x="48" y="68"/>
                  </a:cubicBezTo>
                  <a:cubicBezTo>
                    <a:pt x="49" y="69"/>
                    <a:pt x="49" y="69"/>
                    <a:pt x="50" y="69"/>
                  </a:cubicBezTo>
                  <a:cubicBezTo>
                    <a:pt x="50" y="69"/>
                    <a:pt x="50" y="70"/>
                    <a:pt x="51" y="70"/>
                  </a:cubicBezTo>
                  <a:cubicBezTo>
                    <a:pt x="45" y="31"/>
                    <a:pt x="45" y="31"/>
                    <a:pt x="45" y="31"/>
                  </a:cubicBezTo>
                  <a:cubicBezTo>
                    <a:pt x="31" y="20"/>
                    <a:pt x="17" y="9"/>
                    <a:pt x="3" y="0"/>
                  </a:cubicBezTo>
                </a:path>
              </a:pathLst>
            </a:custGeom>
            <a:solidFill>
              <a:srgbClr val="F8B5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4" name="Freeform 676">
              <a:extLst>
                <a:ext uri="{FF2B5EF4-FFF2-40B4-BE49-F238E27FC236}">
                  <a16:creationId xmlns:a16="http://schemas.microsoft.com/office/drawing/2014/main" id="{5F6754EC-0E1B-97CF-7347-39DCCA48AC25}"/>
                </a:ext>
              </a:extLst>
            </p:cNvPr>
            <p:cNvSpPr>
              <a:spLocks/>
            </p:cNvSpPr>
            <p:nvPr/>
          </p:nvSpPr>
          <p:spPr bwMode="auto">
            <a:xfrm>
              <a:off x="5508626" y="2000250"/>
              <a:ext cx="80963" cy="65088"/>
            </a:xfrm>
            <a:custGeom>
              <a:avLst/>
              <a:gdLst>
                <a:gd name="T0" fmla="*/ 51 w 57"/>
                <a:gd name="T1" fmla="*/ 0 h 46"/>
                <a:gd name="T2" fmla="*/ 0 w 57"/>
                <a:gd name="T3" fmla="*/ 3 h 46"/>
                <a:gd name="T4" fmla="*/ 15 w 57"/>
                <a:gd name="T5" fmla="*/ 15 h 46"/>
                <a:gd name="T6" fmla="*/ 57 w 57"/>
                <a:gd name="T7" fmla="*/ 46 h 46"/>
                <a:gd name="T8" fmla="*/ 51 w 57"/>
                <a:gd name="T9" fmla="*/ 0 h 46"/>
              </a:gdLst>
              <a:ahLst/>
              <a:cxnLst>
                <a:cxn ang="0">
                  <a:pos x="T0" y="T1"/>
                </a:cxn>
                <a:cxn ang="0">
                  <a:pos x="T2" y="T3"/>
                </a:cxn>
                <a:cxn ang="0">
                  <a:pos x="T4" y="T5"/>
                </a:cxn>
                <a:cxn ang="0">
                  <a:pos x="T6" y="T7"/>
                </a:cxn>
                <a:cxn ang="0">
                  <a:pos x="T8" y="T9"/>
                </a:cxn>
              </a:cxnLst>
              <a:rect l="0" t="0" r="r" b="b"/>
              <a:pathLst>
                <a:path w="57" h="46">
                  <a:moveTo>
                    <a:pt x="51" y="0"/>
                  </a:moveTo>
                  <a:cubicBezTo>
                    <a:pt x="51" y="0"/>
                    <a:pt x="28" y="3"/>
                    <a:pt x="0" y="3"/>
                  </a:cubicBezTo>
                  <a:cubicBezTo>
                    <a:pt x="5" y="7"/>
                    <a:pt x="10" y="11"/>
                    <a:pt x="15" y="15"/>
                  </a:cubicBezTo>
                  <a:cubicBezTo>
                    <a:pt x="29" y="24"/>
                    <a:pt x="43" y="35"/>
                    <a:pt x="57" y="46"/>
                  </a:cubicBezTo>
                  <a:cubicBezTo>
                    <a:pt x="51" y="0"/>
                    <a:pt x="51" y="0"/>
                    <a:pt x="51" y="0"/>
                  </a:cubicBezTo>
                </a:path>
              </a:pathLst>
            </a:custGeom>
            <a:solidFill>
              <a:srgbClr val="92C1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5" name="Freeform 677">
              <a:extLst>
                <a:ext uri="{FF2B5EF4-FFF2-40B4-BE49-F238E27FC236}">
                  <a16:creationId xmlns:a16="http://schemas.microsoft.com/office/drawing/2014/main" id="{FD58F9E9-167F-0842-EBDC-AC3C5A62B915}"/>
                </a:ext>
              </a:extLst>
            </p:cNvPr>
            <p:cNvSpPr>
              <a:spLocks/>
            </p:cNvSpPr>
            <p:nvPr/>
          </p:nvSpPr>
          <p:spPr bwMode="auto">
            <a:xfrm>
              <a:off x="5534026" y="1903413"/>
              <a:ext cx="161925" cy="160338"/>
            </a:xfrm>
            <a:custGeom>
              <a:avLst/>
              <a:gdLst>
                <a:gd name="T0" fmla="*/ 113 w 113"/>
                <a:gd name="T1" fmla="*/ 97 h 113"/>
                <a:gd name="T2" fmla="*/ 112 w 113"/>
                <a:gd name="T3" fmla="*/ 96 h 113"/>
                <a:gd name="T4" fmla="*/ 42 w 113"/>
                <a:gd name="T5" fmla="*/ 67 h 113"/>
                <a:gd name="T6" fmla="*/ 17 w 113"/>
                <a:gd name="T7" fmla="*/ 7 h 113"/>
                <a:gd name="T8" fmla="*/ 11 w 113"/>
                <a:gd name="T9" fmla="*/ 1 h 113"/>
                <a:gd name="T10" fmla="*/ 0 w 113"/>
                <a:gd name="T11" fmla="*/ 3 h 113"/>
                <a:gd name="T12" fmla="*/ 0 w 113"/>
                <a:gd name="T13" fmla="*/ 4 h 113"/>
                <a:gd name="T14" fmla="*/ 30 w 113"/>
                <a:gd name="T15" fmla="*/ 79 h 113"/>
                <a:gd name="T16" fmla="*/ 109 w 113"/>
                <a:gd name="T17" fmla="*/ 112 h 113"/>
                <a:gd name="T18" fmla="*/ 113 w 113"/>
                <a:gd name="T19" fmla="*/ 97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13">
                  <a:moveTo>
                    <a:pt x="113" y="97"/>
                  </a:moveTo>
                  <a:cubicBezTo>
                    <a:pt x="113" y="97"/>
                    <a:pt x="113" y="96"/>
                    <a:pt x="112" y="96"/>
                  </a:cubicBezTo>
                  <a:cubicBezTo>
                    <a:pt x="96" y="91"/>
                    <a:pt x="55" y="81"/>
                    <a:pt x="42" y="67"/>
                  </a:cubicBezTo>
                  <a:cubicBezTo>
                    <a:pt x="29" y="54"/>
                    <a:pt x="20" y="22"/>
                    <a:pt x="17" y="7"/>
                  </a:cubicBezTo>
                  <a:cubicBezTo>
                    <a:pt x="16" y="3"/>
                    <a:pt x="14" y="1"/>
                    <a:pt x="11" y="1"/>
                  </a:cubicBezTo>
                  <a:cubicBezTo>
                    <a:pt x="8" y="0"/>
                    <a:pt x="2" y="0"/>
                    <a:pt x="0" y="3"/>
                  </a:cubicBezTo>
                  <a:cubicBezTo>
                    <a:pt x="0" y="4"/>
                    <a:pt x="0" y="4"/>
                    <a:pt x="0" y="4"/>
                  </a:cubicBezTo>
                  <a:cubicBezTo>
                    <a:pt x="0" y="7"/>
                    <a:pt x="9" y="58"/>
                    <a:pt x="30" y="79"/>
                  </a:cubicBezTo>
                  <a:cubicBezTo>
                    <a:pt x="50" y="99"/>
                    <a:pt x="103" y="110"/>
                    <a:pt x="109" y="112"/>
                  </a:cubicBezTo>
                  <a:cubicBezTo>
                    <a:pt x="112" y="113"/>
                    <a:pt x="113" y="101"/>
                    <a:pt x="113" y="97"/>
                  </a:cubicBezTo>
                  <a:close/>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6" name="Freeform 678">
              <a:extLst>
                <a:ext uri="{FF2B5EF4-FFF2-40B4-BE49-F238E27FC236}">
                  <a16:creationId xmlns:a16="http://schemas.microsoft.com/office/drawing/2014/main" id="{BF805EB7-41AA-7CBB-5AD3-F36EC6140274}"/>
                </a:ext>
              </a:extLst>
            </p:cNvPr>
            <p:cNvSpPr>
              <a:spLocks/>
            </p:cNvSpPr>
            <p:nvPr/>
          </p:nvSpPr>
          <p:spPr bwMode="auto">
            <a:xfrm>
              <a:off x="5399088" y="1941513"/>
              <a:ext cx="190500" cy="76200"/>
            </a:xfrm>
            <a:custGeom>
              <a:avLst/>
              <a:gdLst>
                <a:gd name="T0" fmla="*/ 2 w 135"/>
                <a:gd name="T1" fmla="*/ 37 h 53"/>
                <a:gd name="T2" fmla="*/ 127 w 135"/>
                <a:gd name="T3" fmla="*/ 47 h 53"/>
                <a:gd name="T4" fmla="*/ 131 w 135"/>
                <a:gd name="T5" fmla="*/ 40 h 53"/>
                <a:gd name="T6" fmla="*/ 38 w 135"/>
                <a:gd name="T7" fmla="*/ 5 h 53"/>
                <a:gd name="T8" fmla="*/ 0 w 135"/>
                <a:gd name="T9" fmla="*/ 34 h 53"/>
                <a:gd name="T10" fmla="*/ 2 w 135"/>
                <a:gd name="T11" fmla="*/ 37 h 53"/>
              </a:gdLst>
              <a:ahLst/>
              <a:cxnLst>
                <a:cxn ang="0">
                  <a:pos x="T0" y="T1"/>
                </a:cxn>
                <a:cxn ang="0">
                  <a:pos x="T2" y="T3"/>
                </a:cxn>
                <a:cxn ang="0">
                  <a:pos x="T4" y="T5"/>
                </a:cxn>
                <a:cxn ang="0">
                  <a:pos x="T6" y="T7"/>
                </a:cxn>
                <a:cxn ang="0">
                  <a:pos x="T8" y="T9"/>
                </a:cxn>
                <a:cxn ang="0">
                  <a:pos x="T10" y="T11"/>
                </a:cxn>
              </a:cxnLst>
              <a:rect l="0" t="0" r="r" b="b"/>
              <a:pathLst>
                <a:path w="135" h="53">
                  <a:moveTo>
                    <a:pt x="2" y="37"/>
                  </a:moveTo>
                  <a:cubicBezTo>
                    <a:pt x="8" y="41"/>
                    <a:pt x="34" y="53"/>
                    <a:pt x="127" y="47"/>
                  </a:cubicBezTo>
                  <a:cubicBezTo>
                    <a:pt x="132" y="47"/>
                    <a:pt x="135" y="43"/>
                    <a:pt x="131" y="40"/>
                  </a:cubicBezTo>
                  <a:cubicBezTo>
                    <a:pt x="118" y="30"/>
                    <a:pt x="90" y="12"/>
                    <a:pt x="38" y="5"/>
                  </a:cubicBezTo>
                  <a:cubicBezTo>
                    <a:pt x="7" y="0"/>
                    <a:pt x="1" y="26"/>
                    <a:pt x="0" y="34"/>
                  </a:cubicBezTo>
                  <a:cubicBezTo>
                    <a:pt x="0" y="35"/>
                    <a:pt x="0" y="36"/>
                    <a:pt x="2" y="37"/>
                  </a:cubicBezTo>
                  <a:close/>
                </a:path>
              </a:pathLst>
            </a:custGeom>
            <a:solidFill>
              <a:srgbClr val="F1E5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7" name="Freeform 679">
              <a:extLst>
                <a:ext uri="{FF2B5EF4-FFF2-40B4-BE49-F238E27FC236}">
                  <a16:creationId xmlns:a16="http://schemas.microsoft.com/office/drawing/2014/main" id="{62A15CD5-3B64-C889-E802-D11AB32EC3EF}"/>
                </a:ext>
              </a:extLst>
            </p:cNvPr>
            <p:cNvSpPr>
              <a:spLocks/>
            </p:cNvSpPr>
            <p:nvPr/>
          </p:nvSpPr>
          <p:spPr bwMode="auto">
            <a:xfrm>
              <a:off x="5570538" y="1992313"/>
              <a:ext cx="30163" cy="30163"/>
            </a:xfrm>
            <a:custGeom>
              <a:avLst/>
              <a:gdLst>
                <a:gd name="T0" fmla="*/ 0 w 21"/>
                <a:gd name="T1" fmla="*/ 10 h 21"/>
                <a:gd name="T2" fmla="*/ 10 w 21"/>
                <a:gd name="T3" fmla="*/ 0 h 21"/>
                <a:gd name="T4" fmla="*/ 21 w 21"/>
                <a:gd name="T5" fmla="*/ 10 h 21"/>
                <a:gd name="T6" fmla="*/ 10 w 21"/>
                <a:gd name="T7" fmla="*/ 21 h 21"/>
                <a:gd name="T8" fmla="*/ 0 w 21"/>
                <a:gd name="T9" fmla="*/ 10 h 21"/>
              </a:gdLst>
              <a:ahLst/>
              <a:cxnLst>
                <a:cxn ang="0">
                  <a:pos x="T0" y="T1"/>
                </a:cxn>
                <a:cxn ang="0">
                  <a:pos x="T2" y="T3"/>
                </a:cxn>
                <a:cxn ang="0">
                  <a:pos x="T4" y="T5"/>
                </a:cxn>
                <a:cxn ang="0">
                  <a:pos x="T6" y="T7"/>
                </a:cxn>
                <a:cxn ang="0">
                  <a:pos x="T8" y="T9"/>
                </a:cxn>
              </a:cxnLst>
              <a:rect l="0" t="0" r="r" b="b"/>
              <a:pathLst>
                <a:path w="21" h="21">
                  <a:moveTo>
                    <a:pt x="0" y="10"/>
                  </a:moveTo>
                  <a:cubicBezTo>
                    <a:pt x="0" y="4"/>
                    <a:pt x="5" y="0"/>
                    <a:pt x="10" y="0"/>
                  </a:cubicBezTo>
                  <a:cubicBezTo>
                    <a:pt x="17" y="0"/>
                    <a:pt x="21" y="4"/>
                    <a:pt x="21" y="10"/>
                  </a:cubicBezTo>
                  <a:cubicBezTo>
                    <a:pt x="21" y="16"/>
                    <a:pt x="17" y="21"/>
                    <a:pt x="10" y="21"/>
                  </a:cubicBezTo>
                  <a:cubicBezTo>
                    <a:pt x="5" y="21"/>
                    <a:pt x="0" y="16"/>
                    <a:pt x="0" y="10"/>
                  </a:cubicBezTo>
                  <a:close/>
                </a:path>
              </a:pathLst>
            </a:custGeom>
            <a:solidFill>
              <a:srgbClr val="5A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8" name="Freeform 680">
              <a:extLst>
                <a:ext uri="{FF2B5EF4-FFF2-40B4-BE49-F238E27FC236}">
                  <a16:creationId xmlns:a16="http://schemas.microsoft.com/office/drawing/2014/main" id="{0625CD24-87E1-3FA2-246C-07FD51C8DD36}"/>
                </a:ext>
              </a:extLst>
            </p:cNvPr>
            <p:cNvSpPr>
              <a:spLocks/>
            </p:cNvSpPr>
            <p:nvPr/>
          </p:nvSpPr>
          <p:spPr bwMode="auto">
            <a:xfrm>
              <a:off x="5530851" y="2171700"/>
              <a:ext cx="269875" cy="142875"/>
            </a:xfrm>
            <a:custGeom>
              <a:avLst/>
              <a:gdLst>
                <a:gd name="T0" fmla="*/ 75 w 190"/>
                <a:gd name="T1" fmla="*/ 9 h 101"/>
                <a:gd name="T2" fmla="*/ 109 w 190"/>
                <a:gd name="T3" fmla="*/ 7 h 101"/>
                <a:gd name="T4" fmla="*/ 160 w 190"/>
                <a:gd name="T5" fmla="*/ 69 h 101"/>
                <a:gd name="T6" fmla="*/ 66 w 190"/>
                <a:gd name="T7" fmla="*/ 55 h 101"/>
                <a:gd name="T8" fmla="*/ 21 w 190"/>
                <a:gd name="T9" fmla="*/ 90 h 101"/>
                <a:gd name="T10" fmla="*/ 9 w 190"/>
                <a:gd name="T11" fmla="*/ 46 h 101"/>
                <a:gd name="T12" fmla="*/ 19 w 190"/>
                <a:gd name="T13" fmla="*/ 40 h 101"/>
                <a:gd name="T14" fmla="*/ 75 w 190"/>
                <a:gd name="T15" fmla="*/ 9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01">
                  <a:moveTo>
                    <a:pt x="75" y="9"/>
                  </a:moveTo>
                  <a:cubicBezTo>
                    <a:pt x="85" y="2"/>
                    <a:pt x="99" y="0"/>
                    <a:pt x="109" y="7"/>
                  </a:cubicBezTo>
                  <a:cubicBezTo>
                    <a:pt x="132" y="21"/>
                    <a:pt x="190" y="68"/>
                    <a:pt x="160" y="69"/>
                  </a:cubicBezTo>
                  <a:cubicBezTo>
                    <a:pt x="114" y="70"/>
                    <a:pt x="105" y="22"/>
                    <a:pt x="66" y="55"/>
                  </a:cubicBezTo>
                  <a:cubicBezTo>
                    <a:pt x="25" y="89"/>
                    <a:pt x="37" y="101"/>
                    <a:pt x="21" y="90"/>
                  </a:cubicBezTo>
                  <a:cubicBezTo>
                    <a:pt x="9" y="81"/>
                    <a:pt x="0" y="67"/>
                    <a:pt x="9" y="46"/>
                  </a:cubicBezTo>
                  <a:cubicBezTo>
                    <a:pt x="10" y="41"/>
                    <a:pt x="14" y="39"/>
                    <a:pt x="19" y="40"/>
                  </a:cubicBezTo>
                  <a:cubicBezTo>
                    <a:pt x="25" y="41"/>
                    <a:pt x="41" y="39"/>
                    <a:pt x="75" y="9"/>
                  </a:cubicBezTo>
                  <a:close/>
                </a:path>
              </a:pathLst>
            </a:custGeom>
            <a:solidFill>
              <a:srgbClr val="4EA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820" name="TextBox 819">
            <a:extLst>
              <a:ext uri="{FF2B5EF4-FFF2-40B4-BE49-F238E27FC236}">
                <a16:creationId xmlns:a16="http://schemas.microsoft.com/office/drawing/2014/main" id="{BD4EEC77-B05C-A4D4-82E2-9E6A5B06D831}"/>
              </a:ext>
            </a:extLst>
          </p:cNvPr>
          <p:cNvSpPr txBox="1"/>
          <p:nvPr/>
        </p:nvSpPr>
        <p:spPr>
          <a:xfrm>
            <a:off x="349199" y="5227096"/>
            <a:ext cx="2664000" cy="923330"/>
          </a:xfrm>
          <a:prstGeom prst="rect">
            <a:avLst/>
          </a:prstGeom>
          <a:noFill/>
        </p:spPr>
        <p:txBody>
          <a:bodyPr wrap="square" lIns="0" tIns="0" rIns="0" bIns="0" rtlCol="0">
            <a:spAutoFit/>
          </a:bodyPr>
          <a:lstStyle/>
          <a:p>
            <a:pPr marL="0" indent="0" algn="l">
              <a:buNone/>
            </a:pPr>
            <a:r>
              <a:rPr lang="en-GB" sz="2000" dirty="0"/>
              <a:t>You can start withdrawing money from 55 or 57</a:t>
            </a:r>
          </a:p>
        </p:txBody>
      </p:sp>
      <p:sp>
        <p:nvSpPr>
          <p:cNvPr id="821" name="TextBox 820">
            <a:extLst>
              <a:ext uri="{FF2B5EF4-FFF2-40B4-BE49-F238E27FC236}">
                <a16:creationId xmlns:a16="http://schemas.microsoft.com/office/drawing/2014/main" id="{487DC6C9-D7EF-8675-588D-B0F68DA9ACFE}"/>
              </a:ext>
            </a:extLst>
          </p:cNvPr>
          <p:cNvSpPr txBox="1"/>
          <p:nvPr/>
        </p:nvSpPr>
        <p:spPr>
          <a:xfrm>
            <a:off x="3747592" y="5187859"/>
            <a:ext cx="2664000" cy="1231106"/>
          </a:xfrm>
          <a:prstGeom prst="rect">
            <a:avLst/>
          </a:prstGeom>
          <a:noFill/>
        </p:spPr>
        <p:txBody>
          <a:bodyPr wrap="square" lIns="0" tIns="0" rIns="0" bIns="0" rtlCol="0">
            <a:spAutoFit/>
          </a:bodyPr>
          <a:lstStyle/>
          <a:p>
            <a:pPr marL="0" indent="0">
              <a:spcBef>
                <a:spcPts val="600"/>
              </a:spcBef>
              <a:buNone/>
            </a:pPr>
            <a:r>
              <a:rPr lang="en-GB" sz="2000" dirty="0"/>
              <a:t>If you suffer from ill health, you may be able to take your money out early.</a:t>
            </a:r>
          </a:p>
        </p:txBody>
      </p:sp>
      <p:sp>
        <p:nvSpPr>
          <p:cNvPr id="822" name="TextBox 821">
            <a:extLst>
              <a:ext uri="{FF2B5EF4-FFF2-40B4-BE49-F238E27FC236}">
                <a16:creationId xmlns:a16="http://schemas.microsoft.com/office/drawing/2014/main" id="{60C432A2-F347-B97D-D3B6-C7A87AFDED3E}"/>
              </a:ext>
            </a:extLst>
          </p:cNvPr>
          <p:cNvSpPr txBox="1"/>
          <p:nvPr/>
        </p:nvSpPr>
        <p:spPr>
          <a:xfrm>
            <a:off x="7091393" y="5196064"/>
            <a:ext cx="2700000" cy="1231106"/>
          </a:xfrm>
          <a:prstGeom prst="rect">
            <a:avLst/>
          </a:prstGeom>
          <a:noFill/>
        </p:spPr>
        <p:txBody>
          <a:bodyPr wrap="square" lIns="0" tIns="0" rIns="0" bIns="0" rtlCol="0">
            <a:spAutoFit/>
          </a:bodyPr>
          <a:lstStyle/>
          <a:p>
            <a:pPr marL="0" indent="0">
              <a:buNone/>
            </a:pPr>
            <a:r>
              <a:rPr lang="en-GB" sz="2000" dirty="0"/>
              <a:t>Where to find out more:</a:t>
            </a:r>
          </a:p>
          <a:p>
            <a:r>
              <a:rPr lang="en-GB" sz="2000" b="1" dirty="0">
                <a:hlinkClick r:id="rId3"/>
              </a:rPr>
              <a:t>nestpensions.org.uk/retirement</a:t>
            </a:r>
            <a:endParaRPr lang="en-GB" sz="2000" b="1" dirty="0"/>
          </a:p>
          <a:p>
            <a:r>
              <a:rPr lang="en-GB" sz="2000" b="1" dirty="0">
                <a:hlinkClick r:id="rId4"/>
              </a:rPr>
              <a:t>moneyhelper.org.uk</a:t>
            </a:r>
            <a:endParaRPr lang="en-GB" sz="2000" dirty="0"/>
          </a:p>
        </p:txBody>
      </p:sp>
      <p:sp>
        <p:nvSpPr>
          <p:cNvPr id="823" name="TextBox 822">
            <a:extLst>
              <a:ext uri="{FF2B5EF4-FFF2-40B4-BE49-F238E27FC236}">
                <a16:creationId xmlns:a16="http://schemas.microsoft.com/office/drawing/2014/main" id="{A8B2BB72-DFD6-F3ED-6277-AFDEEBE98A4D}"/>
              </a:ext>
            </a:extLst>
          </p:cNvPr>
          <p:cNvSpPr txBox="1"/>
          <p:nvPr/>
        </p:nvSpPr>
        <p:spPr>
          <a:xfrm>
            <a:off x="10435194" y="5274333"/>
            <a:ext cx="2664000" cy="615553"/>
          </a:xfrm>
          <a:prstGeom prst="rect">
            <a:avLst/>
          </a:prstGeom>
          <a:noFill/>
        </p:spPr>
        <p:txBody>
          <a:bodyPr wrap="square" lIns="0" tIns="0" rIns="0" bIns="0" rtlCol="0">
            <a:spAutoFit/>
          </a:bodyPr>
          <a:lstStyle/>
          <a:p>
            <a:pPr marL="0" indent="0">
              <a:spcBef>
                <a:spcPts val="600"/>
              </a:spcBef>
              <a:buNone/>
            </a:pPr>
            <a:r>
              <a:rPr lang="en-GB" sz="2000" dirty="0"/>
              <a:t>Keep Nest updated on when you plan to retire. </a:t>
            </a:r>
          </a:p>
        </p:txBody>
      </p:sp>
    </p:spTree>
    <p:extLst>
      <p:ext uri="{BB962C8B-B14F-4D97-AF65-F5344CB8AC3E}">
        <p14:creationId xmlns:p14="http://schemas.microsoft.com/office/powerpoint/2010/main" val="1708735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96E4D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FE952D1-7107-FA59-A951-BE609DF5C0B9}"/>
              </a:ext>
            </a:extLst>
          </p:cNvPr>
          <p:cNvSpPr>
            <a:spLocks noGrp="1"/>
          </p:cNvSpPr>
          <p:nvPr>
            <p:ph type="title"/>
          </p:nvPr>
        </p:nvSpPr>
        <p:spPr/>
        <p:txBody>
          <a:bodyPr/>
          <a:lstStyle/>
          <a:p>
            <a:r>
              <a:rPr lang="en-GB" dirty="0"/>
              <a:t>Log in now at </a:t>
            </a:r>
            <a:br>
              <a:rPr lang="en-GB" dirty="0"/>
            </a:br>
            <a:r>
              <a:rPr lang="en-GB" dirty="0"/>
              <a:t>nestpensions.org.uk</a:t>
            </a:r>
          </a:p>
        </p:txBody>
      </p:sp>
      <p:sp>
        <p:nvSpPr>
          <p:cNvPr id="7" name="Rectangle 6">
            <a:extLst>
              <a:ext uri="{FF2B5EF4-FFF2-40B4-BE49-F238E27FC236}">
                <a16:creationId xmlns:a16="http://schemas.microsoft.com/office/drawing/2014/main" id="{8A455CDB-19B6-6876-502B-23FFBB5F7601}"/>
              </a:ext>
            </a:extLst>
          </p:cNvPr>
          <p:cNvSpPr/>
          <p:nvPr/>
        </p:nvSpPr>
        <p:spPr>
          <a:xfrm>
            <a:off x="329609" y="7283301"/>
            <a:ext cx="340242" cy="276373"/>
          </a:xfrm>
          <a:prstGeom prst="rect">
            <a:avLst/>
          </a:prstGeom>
          <a:solidFill>
            <a:srgbClr val="B6ECE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sp>
        <p:nvSpPr>
          <p:cNvPr id="8" name="Text Placeholder 1">
            <a:extLst>
              <a:ext uri="{FF2B5EF4-FFF2-40B4-BE49-F238E27FC236}">
                <a16:creationId xmlns:a16="http://schemas.microsoft.com/office/drawing/2014/main" id="{5448A59E-4D28-5831-D3C4-482B593259CF}"/>
              </a:ext>
            </a:extLst>
          </p:cNvPr>
          <p:cNvSpPr txBox="1">
            <a:spLocks/>
          </p:cNvSpPr>
          <p:nvPr/>
        </p:nvSpPr>
        <p:spPr>
          <a:xfrm>
            <a:off x="347887" y="5603366"/>
            <a:ext cx="12744000" cy="2000472"/>
          </a:xfrm>
          <a:prstGeom prst="rect">
            <a:avLst/>
          </a:prstGeom>
        </p:spPr>
        <p:txBody>
          <a:bodyPr/>
          <a:lstStyle>
            <a:lvl1pPr marL="27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1pPr>
            <a:lvl2pPr marL="54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2pPr>
            <a:lvl3pPr marL="81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3pPr>
            <a:lvl4pPr marL="108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4pPr>
            <a:lvl5pPr marL="135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5pPr>
            <a:lvl6pPr marL="162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6pPr>
            <a:lvl7pPr marL="189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7pPr>
            <a:lvl8pPr marL="216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8pPr>
            <a:lvl9pPr marL="2430000" indent="-270000" algn="l" defTabSz="914400" rtl="0" eaLnBrk="1" latinLnBrk="0" hangingPunct="1">
              <a:lnSpc>
                <a:spcPct val="100000"/>
              </a:lnSpc>
              <a:spcBef>
                <a:spcPts val="600"/>
              </a:spcBef>
              <a:buClr>
                <a:schemeClr val="tx2"/>
              </a:buClr>
              <a:buFont typeface="Arial" panose="020B0604020202020204" pitchFamily="34" charset="0"/>
              <a:buChar char="–"/>
              <a:defRPr sz="2000" kern="1200">
                <a:solidFill>
                  <a:schemeClr val="tx1"/>
                </a:solidFill>
                <a:latin typeface="+mn-lt"/>
                <a:ea typeface="+mn-ea"/>
                <a:cs typeface="+mn-cs"/>
              </a:defRPr>
            </a:lvl9pPr>
          </a:lstStyle>
          <a:p>
            <a:pPr marL="0" indent="0">
              <a:spcBef>
                <a:spcPts val="400"/>
              </a:spcBef>
              <a:buNone/>
            </a:pPr>
            <a:r>
              <a:rPr lang="en-GB" sz="1200" b="1" dirty="0"/>
              <a:t>© Nest Corporation 2023. All rights reserved. </a:t>
            </a:r>
          </a:p>
          <a:p>
            <a:pPr marL="0" indent="0">
              <a:spcBef>
                <a:spcPts val="0"/>
              </a:spcBef>
              <a:buNone/>
            </a:pPr>
            <a:endParaRPr lang="en-GB" sz="800" dirty="0"/>
          </a:p>
          <a:p>
            <a:pPr marL="0" indent="0">
              <a:spcBef>
                <a:spcPts val="400"/>
              </a:spcBef>
              <a:buNone/>
            </a:pPr>
            <a:r>
              <a:rPr lang="en-GB" sz="1200" dirty="0"/>
              <a:t>This information does not constitute financial, investment or professional advice and should not be relied on.  </a:t>
            </a:r>
          </a:p>
          <a:p>
            <a:pPr marL="0" indent="0">
              <a:spcBef>
                <a:spcPts val="400"/>
              </a:spcBef>
              <a:buNone/>
            </a:pPr>
            <a:r>
              <a:rPr lang="en-GB" sz="1200" dirty="0"/>
              <a:t>We do not make any personal recommendation or give advice to employers and their workers or third parties on how to make investment decisions. If you are considering using Nest you should consider talking to an appropriately qualified professional. </a:t>
            </a:r>
          </a:p>
          <a:p>
            <a:pPr marL="0" indent="0">
              <a:spcBef>
                <a:spcPts val="400"/>
              </a:spcBef>
              <a:buNone/>
            </a:pPr>
            <a:r>
              <a:rPr lang="en-GB" sz="1200" dirty="0"/>
              <a:t>We do not give any undertaking or make any representation or warranty that this document is complete or error free. We do not accept responsibility for any loss caused as a result of any error, inaccuracy or incompleteness. </a:t>
            </a:r>
          </a:p>
          <a:p>
            <a:pPr marL="0" indent="0">
              <a:spcBef>
                <a:spcPts val="400"/>
              </a:spcBef>
              <a:buNone/>
            </a:pPr>
            <a:r>
              <a:rPr lang="en-GB" sz="1200" dirty="0"/>
              <a:t>Any form of reproduction of all or any part of these slides is not allowed. </a:t>
            </a:r>
          </a:p>
        </p:txBody>
      </p:sp>
      <p:sp>
        <p:nvSpPr>
          <p:cNvPr id="9" name="TextBox 8">
            <a:extLst>
              <a:ext uri="{FF2B5EF4-FFF2-40B4-BE49-F238E27FC236}">
                <a16:creationId xmlns:a16="http://schemas.microsoft.com/office/drawing/2014/main" id="{BA3CBBE5-8838-E674-0D55-FCB24C603847}"/>
              </a:ext>
            </a:extLst>
          </p:cNvPr>
          <p:cNvSpPr txBox="1"/>
          <p:nvPr/>
        </p:nvSpPr>
        <p:spPr>
          <a:xfrm>
            <a:off x="11610371" y="7315201"/>
            <a:ext cx="1440000" cy="153888"/>
          </a:xfrm>
          <a:prstGeom prst="rect">
            <a:avLst/>
          </a:prstGeom>
          <a:noFill/>
        </p:spPr>
        <p:txBody>
          <a:bodyPr wrap="square" lIns="0" tIns="0" rIns="0" bIns="0" rtlCol="0">
            <a:spAutoFit/>
          </a:bodyPr>
          <a:lstStyle/>
          <a:p>
            <a:pPr marL="0" indent="0" algn="r">
              <a:buNone/>
            </a:pPr>
            <a:r>
              <a:rPr lang="en-GB" sz="1000" dirty="0"/>
              <a:t>201003 05/23</a:t>
            </a:r>
          </a:p>
        </p:txBody>
      </p:sp>
      <p:pic>
        <p:nvPicPr>
          <p:cNvPr id="10" name="Logo">
            <a:extLst>
              <a:ext uri="{FF2B5EF4-FFF2-40B4-BE49-F238E27FC236}">
                <a16:creationId xmlns:a16="http://schemas.microsoft.com/office/drawing/2014/main" id="{F4B4574B-577C-3990-6D95-A07526E428DE}"/>
              </a:ext>
            </a:extLst>
          </p:cNvPr>
          <p:cNvPicPr>
            <a:picLocks noChangeAspect="1"/>
          </p:cNvPicPr>
          <p:nvPr/>
        </p:nvPicPr>
        <p:blipFill>
          <a:blip r:embed="rId3"/>
          <a:stretch>
            <a:fillRect/>
          </a:stretch>
        </p:blipFill>
        <p:spPr>
          <a:xfrm>
            <a:off x="11480800" y="445914"/>
            <a:ext cx="1533957" cy="1711553"/>
          </a:xfrm>
          <a:prstGeom prst="rect">
            <a:avLst/>
          </a:prstGeom>
        </p:spPr>
      </p:pic>
    </p:spTree>
    <p:extLst>
      <p:ext uri="{BB962C8B-B14F-4D97-AF65-F5344CB8AC3E}">
        <p14:creationId xmlns:p14="http://schemas.microsoft.com/office/powerpoint/2010/main" val="2453081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6E4D2"/>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98B2869-34BD-4F1E-BE46-60C812B24A02}"/>
              </a:ext>
            </a:extLst>
          </p:cNvPr>
          <p:cNvSpPr>
            <a:spLocks noGrp="1"/>
          </p:cNvSpPr>
          <p:nvPr>
            <p:ph type="sldNum" sz="quarter" idx="12"/>
          </p:nvPr>
        </p:nvSpPr>
        <p:spPr/>
        <p:txBody>
          <a:bodyPr/>
          <a:lstStyle/>
          <a:p>
            <a:fld id="{C30A1311-C316-4992-B31B-E2EB28E45515}" type="slidenum">
              <a:rPr lang="en-GB" smtClean="0"/>
              <a:t>2</a:t>
            </a:fld>
            <a:endParaRPr lang="en-GB"/>
          </a:p>
        </p:txBody>
      </p:sp>
      <p:sp>
        <p:nvSpPr>
          <p:cNvPr id="9" name="Title 8">
            <a:extLst>
              <a:ext uri="{FF2B5EF4-FFF2-40B4-BE49-F238E27FC236}">
                <a16:creationId xmlns:a16="http://schemas.microsoft.com/office/drawing/2014/main" id="{4EF095C9-96B1-C836-8686-C744A6C35013}"/>
              </a:ext>
            </a:extLst>
          </p:cNvPr>
          <p:cNvSpPr>
            <a:spLocks noGrp="1"/>
          </p:cNvSpPr>
          <p:nvPr>
            <p:ph type="title"/>
          </p:nvPr>
        </p:nvSpPr>
        <p:spPr/>
        <p:txBody>
          <a:bodyPr/>
          <a:lstStyle/>
          <a:p>
            <a:r>
              <a:rPr lang="en-GB" dirty="0"/>
              <a:t>What we’ll cover</a:t>
            </a:r>
          </a:p>
        </p:txBody>
      </p:sp>
      <p:sp>
        <p:nvSpPr>
          <p:cNvPr id="13" name="TextBox 12">
            <a:extLst>
              <a:ext uri="{FF2B5EF4-FFF2-40B4-BE49-F238E27FC236}">
                <a16:creationId xmlns:a16="http://schemas.microsoft.com/office/drawing/2014/main" id="{F782AD69-FAEE-56D5-8668-9DA3E1606813}"/>
              </a:ext>
            </a:extLst>
          </p:cNvPr>
          <p:cNvSpPr txBox="1"/>
          <p:nvPr/>
        </p:nvSpPr>
        <p:spPr>
          <a:xfrm>
            <a:off x="7319778" y="6226390"/>
            <a:ext cx="5640513" cy="430887"/>
          </a:xfrm>
          <a:prstGeom prst="rect">
            <a:avLst/>
          </a:prstGeom>
          <a:noFill/>
        </p:spPr>
        <p:txBody>
          <a:bodyPr wrap="square" lIns="0" tIns="0" rIns="0" bIns="0" rtlCol="0">
            <a:spAutoFit/>
          </a:bodyPr>
          <a:lstStyle/>
          <a:p>
            <a:pPr marL="0" indent="0" algn="l">
              <a:buNone/>
            </a:pPr>
            <a:r>
              <a:rPr lang="en-GB" sz="2800" dirty="0">
                <a:solidFill>
                  <a:srgbClr val="00515F"/>
                </a:solidFill>
              </a:rPr>
              <a:t>How to connect with your pension</a:t>
            </a:r>
          </a:p>
        </p:txBody>
      </p:sp>
      <p:grpSp>
        <p:nvGrpSpPr>
          <p:cNvPr id="14" name="Group 13">
            <a:extLst>
              <a:ext uri="{FF2B5EF4-FFF2-40B4-BE49-F238E27FC236}">
                <a16:creationId xmlns:a16="http://schemas.microsoft.com/office/drawing/2014/main" id="{74B41A73-6EBD-4D6A-1B3E-6B2644486C0A}"/>
              </a:ext>
            </a:extLst>
          </p:cNvPr>
          <p:cNvGrpSpPr>
            <a:grpSpLocks noChangeAspect="1"/>
          </p:cNvGrpSpPr>
          <p:nvPr/>
        </p:nvGrpSpPr>
        <p:grpSpPr>
          <a:xfrm>
            <a:off x="7171361" y="2063305"/>
            <a:ext cx="5937347" cy="3173213"/>
            <a:chOff x="6911681" y="1733550"/>
            <a:chExt cx="5994953" cy="3204000"/>
          </a:xfrm>
        </p:grpSpPr>
        <p:pic>
          <p:nvPicPr>
            <p:cNvPr id="15" name="Picture 14">
              <a:extLst>
                <a:ext uri="{FF2B5EF4-FFF2-40B4-BE49-F238E27FC236}">
                  <a16:creationId xmlns:a16="http://schemas.microsoft.com/office/drawing/2014/main" id="{92FB15C7-BF0A-4051-F569-E5851FD19F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1681" y="1733550"/>
              <a:ext cx="5994953" cy="3204000"/>
            </a:xfrm>
            <a:prstGeom prst="rect">
              <a:avLst/>
            </a:prstGeom>
          </p:spPr>
        </p:pic>
        <p:pic>
          <p:nvPicPr>
            <p:cNvPr id="16" name="Picture 15" descr="Graphical user interface, text, application&#10;&#10;Description automatically generated">
              <a:extLst>
                <a:ext uri="{FF2B5EF4-FFF2-40B4-BE49-F238E27FC236}">
                  <a16:creationId xmlns:a16="http://schemas.microsoft.com/office/drawing/2014/main" id="{872BE6C9-90CF-9BB9-66EB-932B72D8E46E}"/>
                </a:ext>
              </a:extLst>
            </p:cNvPr>
            <p:cNvPicPr>
              <a:picLocks noChangeAspect="1"/>
            </p:cNvPicPr>
            <p:nvPr/>
          </p:nvPicPr>
          <p:blipFill rotWithShape="1">
            <a:blip r:embed="rId4">
              <a:extLst>
                <a:ext uri="{28A0092B-C50C-407E-A947-70E740481C1C}">
                  <a14:useLocalDpi xmlns:a14="http://schemas.microsoft.com/office/drawing/2010/main" val="0"/>
                </a:ext>
              </a:extLst>
            </a:blip>
            <a:srcRect l="5629" t="249" r="3902" b="68550"/>
            <a:stretch/>
          </p:blipFill>
          <p:spPr>
            <a:xfrm>
              <a:off x="7857157" y="1915432"/>
              <a:ext cx="4104000" cy="2637364"/>
            </a:xfrm>
            <a:prstGeom prst="rect">
              <a:avLst/>
            </a:prstGeom>
            <a:solidFill>
              <a:srgbClr val="F5F4F0"/>
            </a:solidFill>
          </p:spPr>
        </p:pic>
      </p:grpSp>
      <p:grpSp>
        <p:nvGrpSpPr>
          <p:cNvPr id="17" name="Group 16">
            <a:extLst>
              <a:ext uri="{FF2B5EF4-FFF2-40B4-BE49-F238E27FC236}">
                <a16:creationId xmlns:a16="http://schemas.microsoft.com/office/drawing/2014/main" id="{B0A81938-555B-9298-79DF-0BD50FEC7248}"/>
              </a:ext>
            </a:extLst>
          </p:cNvPr>
          <p:cNvGrpSpPr>
            <a:grpSpLocks noChangeAspect="1"/>
          </p:cNvGrpSpPr>
          <p:nvPr/>
        </p:nvGrpSpPr>
        <p:grpSpPr>
          <a:xfrm>
            <a:off x="2450663" y="1449055"/>
            <a:ext cx="1951913" cy="4281617"/>
            <a:chOff x="2259693" y="3873252"/>
            <a:chExt cx="832351" cy="1825803"/>
          </a:xfrm>
        </p:grpSpPr>
        <p:sp>
          <p:nvSpPr>
            <p:cNvPr id="18" name="Freeform 13">
              <a:extLst>
                <a:ext uri="{FF2B5EF4-FFF2-40B4-BE49-F238E27FC236}">
                  <a16:creationId xmlns:a16="http://schemas.microsoft.com/office/drawing/2014/main" id="{96DFB3FD-4E81-9C21-480B-847E790826DD}"/>
                </a:ext>
              </a:extLst>
            </p:cNvPr>
            <p:cNvSpPr>
              <a:spLocks/>
            </p:cNvSpPr>
            <p:nvPr/>
          </p:nvSpPr>
          <p:spPr bwMode="auto">
            <a:xfrm>
              <a:off x="2321655" y="4990627"/>
              <a:ext cx="708428" cy="708428"/>
            </a:xfrm>
            <a:custGeom>
              <a:avLst/>
              <a:gdLst>
                <a:gd name="T0" fmla="*/ 758 w 903"/>
                <a:gd name="T1" fmla="*/ 900 h 900"/>
                <a:gd name="T2" fmla="*/ 145 w 903"/>
                <a:gd name="T3" fmla="*/ 900 h 900"/>
                <a:gd name="T4" fmla="*/ 100 w 903"/>
                <a:gd name="T5" fmla="*/ 860 h 900"/>
                <a:gd name="T6" fmla="*/ 0 w 903"/>
                <a:gd name="T7" fmla="*/ 0 h 900"/>
                <a:gd name="T8" fmla="*/ 903 w 903"/>
                <a:gd name="T9" fmla="*/ 0 h 900"/>
                <a:gd name="T10" fmla="*/ 803 w 903"/>
                <a:gd name="T11" fmla="*/ 860 h 900"/>
                <a:gd name="T12" fmla="*/ 758 w 903"/>
                <a:gd name="T13" fmla="*/ 900 h 900"/>
              </a:gdLst>
              <a:ahLst/>
              <a:cxnLst>
                <a:cxn ang="0">
                  <a:pos x="T0" y="T1"/>
                </a:cxn>
                <a:cxn ang="0">
                  <a:pos x="T2" y="T3"/>
                </a:cxn>
                <a:cxn ang="0">
                  <a:pos x="T4" y="T5"/>
                </a:cxn>
                <a:cxn ang="0">
                  <a:pos x="T6" y="T7"/>
                </a:cxn>
                <a:cxn ang="0">
                  <a:pos x="T8" y="T9"/>
                </a:cxn>
                <a:cxn ang="0">
                  <a:pos x="T10" y="T11"/>
                </a:cxn>
                <a:cxn ang="0">
                  <a:pos x="T12" y="T13"/>
                </a:cxn>
              </a:cxnLst>
              <a:rect l="0" t="0" r="r" b="b"/>
              <a:pathLst>
                <a:path w="903" h="900">
                  <a:moveTo>
                    <a:pt x="758" y="900"/>
                  </a:moveTo>
                  <a:cubicBezTo>
                    <a:pt x="145" y="900"/>
                    <a:pt x="145" y="900"/>
                    <a:pt x="145" y="900"/>
                  </a:cubicBezTo>
                  <a:cubicBezTo>
                    <a:pt x="122" y="900"/>
                    <a:pt x="103" y="883"/>
                    <a:pt x="100" y="860"/>
                  </a:cubicBezTo>
                  <a:cubicBezTo>
                    <a:pt x="0" y="0"/>
                    <a:pt x="0" y="0"/>
                    <a:pt x="0" y="0"/>
                  </a:cubicBezTo>
                  <a:cubicBezTo>
                    <a:pt x="903" y="0"/>
                    <a:pt x="903" y="0"/>
                    <a:pt x="903" y="0"/>
                  </a:cubicBezTo>
                  <a:cubicBezTo>
                    <a:pt x="803" y="860"/>
                    <a:pt x="803" y="860"/>
                    <a:pt x="803" y="860"/>
                  </a:cubicBezTo>
                  <a:cubicBezTo>
                    <a:pt x="800" y="883"/>
                    <a:pt x="781" y="900"/>
                    <a:pt x="758" y="900"/>
                  </a:cubicBezTo>
                </a:path>
              </a:pathLst>
            </a:custGeom>
            <a:solidFill>
              <a:srgbClr val="96E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14">
              <a:extLst>
                <a:ext uri="{FF2B5EF4-FFF2-40B4-BE49-F238E27FC236}">
                  <a16:creationId xmlns:a16="http://schemas.microsoft.com/office/drawing/2014/main" id="{7049AE5B-47E0-9442-D9F9-57251960DE4A}"/>
                </a:ext>
              </a:extLst>
            </p:cNvPr>
            <p:cNvSpPr>
              <a:spLocks/>
            </p:cNvSpPr>
            <p:nvPr/>
          </p:nvSpPr>
          <p:spPr bwMode="auto">
            <a:xfrm>
              <a:off x="2259693" y="4887358"/>
              <a:ext cx="832351" cy="179689"/>
            </a:xfrm>
            <a:custGeom>
              <a:avLst/>
              <a:gdLst>
                <a:gd name="T0" fmla="*/ 1027 w 1057"/>
                <a:gd name="T1" fmla="*/ 230 h 230"/>
                <a:gd name="T2" fmla="*/ 30 w 1057"/>
                <a:gd name="T3" fmla="*/ 230 h 230"/>
                <a:gd name="T4" fmla="*/ 0 w 1057"/>
                <a:gd name="T5" fmla="*/ 199 h 230"/>
                <a:gd name="T6" fmla="*/ 0 w 1057"/>
                <a:gd name="T7" fmla="*/ 30 h 230"/>
                <a:gd name="T8" fmla="*/ 30 w 1057"/>
                <a:gd name="T9" fmla="*/ 0 h 230"/>
                <a:gd name="T10" fmla="*/ 1027 w 1057"/>
                <a:gd name="T11" fmla="*/ 0 h 230"/>
                <a:gd name="T12" fmla="*/ 1057 w 1057"/>
                <a:gd name="T13" fmla="*/ 30 h 230"/>
                <a:gd name="T14" fmla="*/ 1057 w 1057"/>
                <a:gd name="T15" fmla="*/ 199 h 230"/>
                <a:gd name="T16" fmla="*/ 1027 w 1057"/>
                <a:gd name="T17" fmla="*/ 23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7" h="230">
                  <a:moveTo>
                    <a:pt x="1027" y="230"/>
                  </a:moveTo>
                  <a:cubicBezTo>
                    <a:pt x="30" y="230"/>
                    <a:pt x="30" y="230"/>
                    <a:pt x="30" y="230"/>
                  </a:cubicBezTo>
                  <a:cubicBezTo>
                    <a:pt x="13" y="230"/>
                    <a:pt x="0" y="216"/>
                    <a:pt x="0" y="199"/>
                  </a:cubicBezTo>
                  <a:cubicBezTo>
                    <a:pt x="0" y="30"/>
                    <a:pt x="0" y="30"/>
                    <a:pt x="0" y="30"/>
                  </a:cubicBezTo>
                  <a:cubicBezTo>
                    <a:pt x="0" y="13"/>
                    <a:pt x="13" y="0"/>
                    <a:pt x="30" y="0"/>
                  </a:cubicBezTo>
                  <a:cubicBezTo>
                    <a:pt x="1027" y="0"/>
                    <a:pt x="1027" y="0"/>
                    <a:pt x="1027" y="0"/>
                  </a:cubicBezTo>
                  <a:cubicBezTo>
                    <a:pt x="1043" y="0"/>
                    <a:pt x="1057" y="13"/>
                    <a:pt x="1057" y="30"/>
                  </a:cubicBezTo>
                  <a:cubicBezTo>
                    <a:pt x="1057" y="199"/>
                    <a:pt x="1057" y="199"/>
                    <a:pt x="1057" y="199"/>
                  </a:cubicBezTo>
                  <a:cubicBezTo>
                    <a:pt x="1057" y="216"/>
                    <a:pt x="1043" y="230"/>
                    <a:pt x="1027" y="230"/>
                  </a:cubicBezTo>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rgbClr val="3C515F"/>
                </a:solidFill>
              </a:endParaRPr>
            </a:p>
          </p:txBody>
        </p:sp>
        <p:sp>
          <p:nvSpPr>
            <p:cNvPr id="20" name="Freeform 15">
              <a:extLst>
                <a:ext uri="{FF2B5EF4-FFF2-40B4-BE49-F238E27FC236}">
                  <a16:creationId xmlns:a16="http://schemas.microsoft.com/office/drawing/2014/main" id="{052A6E02-8B26-FD30-CB29-C845E8A33595}"/>
                </a:ext>
              </a:extLst>
            </p:cNvPr>
            <p:cNvSpPr>
              <a:spLocks/>
            </p:cNvSpPr>
            <p:nvPr/>
          </p:nvSpPr>
          <p:spPr bwMode="auto">
            <a:xfrm>
              <a:off x="2536455" y="5176512"/>
              <a:ext cx="270566" cy="367639"/>
            </a:xfrm>
            <a:custGeom>
              <a:avLst/>
              <a:gdLst>
                <a:gd name="T0" fmla="*/ 150 w 344"/>
                <a:gd name="T1" fmla="*/ 288 h 467"/>
                <a:gd name="T2" fmla="*/ 247 w 344"/>
                <a:gd name="T3" fmla="*/ 288 h 467"/>
                <a:gd name="T4" fmla="*/ 247 w 344"/>
                <a:gd name="T5" fmla="*/ 213 h 467"/>
                <a:gd name="T6" fmla="*/ 150 w 344"/>
                <a:gd name="T7" fmla="*/ 213 h 467"/>
                <a:gd name="T8" fmla="*/ 150 w 344"/>
                <a:gd name="T9" fmla="*/ 135 h 467"/>
                <a:gd name="T10" fmla="*/ 210 w 344"/>
                <a:gd name="T11" fmla="*/ 75 h 467"/>
                <a:gd name="T12" fmla="*/ 269 w 344"/>
                <a:gd name="T13" fmla="*/ 135 h 467"/>
                <a:gd name="T14" fmla="*/ 344 w 344"/>
                <a:gd name="T15" fmla="*/ 135 h 467"/>
                <a:gd name="T16" fmla="*/ 210 w 344"/>
                <a:gd name="T17" fmla="*/ 0 h 467"/>
                <a:gd name="T18" fmla="*/ 75 w 344"/>
                <a:gd name="T19" fmla="*/ 135 h 467"/>
                <a:gd name="T20" fmla="*/ 75 w 344"/>
                <a:gd name="T21" fmla="*/ 213 h 467"/>
                <a:gd name="T22" fmla="*/ 0 w 344"/>
                <a:gd name="T23" fmla="*/ 213 h 467"/>
                <a:gd name="T24" fmla="*/ 0 w 344"/>
                <a:gd name="T25" fmla="*/ 288 h 467"/>
                <a:gd name="T26" fmla="*/ 75 w 344"/>
                <a:gd name="T27" fmla="*/ 288 h 467"/>
                <a:gd name="T28" fmla="*/ 75 w 344"/>
                <a:gd name="T29" fmla="*/ 393 h 467"/>
                <a:gd name="T30" fmla="*/ 0 w 344"/>
                <a:gd name="T31" fmla="*/ 393 h 467"/>
                <a:gd name="T32" fmla="*/ 0 w 344"/>
                <a:gd name="T33" fmla="*/ 467 h 467"/>
                <a:gd name="T34" fmla="*/ 307 w 344"/>
                <a:gd name="T35" fmla="*/ 467 h 467"/>
                <a:gd name="T36" fmla="*/ 307 w 344"/>
                <a:gd name="T37" fmla="*/ 393 h 467"/>
                <a:gd name="T38" fmla="*/ 150 w 344"/>
                <a:gd name="T39" fmla="*/ 393 h 467"/>
                <a:gd name="T40" fmla="*/ 150 w 344"/>
                <a:gd name="T41" fmla="*/ 28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4" h="467">
                  <a:moveTo>
                    <a:pt x="150" y="288"/>
                  </a:moveTo>
                  <a:cubicBezTo>
                    <a:pt x="247" y="288"/>
                    <a:pt x="247" y="288"/>
                    <a:pt x="247" y="288"/>
                  </a:cubicBezTo>
                  <a:cubicBezTo>
                    <a:pt x="247" y="213"/>
                    <a:pt x="247" y="213"/>
                    <a:pt x="247" y="213"/>
                  </a:cubicBezTo>
                  <a:cubicBezTo>
                    <a:pt x="150" y="213"/>
                    <a:pt x="150" y="213"/>
                    <a:pt x="150" y="213"/>
                  </a:cubicBezTo>
                  <a:cubicBezTo>
                    <a:pt x="150" y="135"/>
                    <a:pt x="150" y="135"/>
                    <a:pt x="150" y="135"/>
                  </a:cubicBezTo>
                  <a:cubicBezTo>
                    <a:pt x="150" y="102"/>
                    <a:pt x="177" y="75"/>
                    <a:pt x="210" y="75"/>
                  </a:cubicBezTo>
                  <a:cubicBezTo>
                    <a:pt x="243" y="75"/>
                    <a:pt x="269" y="101"/>
                    <a:pt x="269" y="135"/>
                  </a:cubicBezTo>
                  <a:cubicBezTo>
                    <a:pt x="344" y="135"/>
                    <a:pt x="344" y="135"/>
                    <a:pt x="344" y="135"/>
                  </a:cubicBezTo>
                  <a:cubicBezTo>
                    <a:pt x="344" y="60"/>
                    <a:pt x="284" y="0"/>
                    <a:pt x="210" y="0"/>
                  </a:cubicBezTo>
                  <a:cubicBezTo>
                    <a:pt x="136" y="0"/>
                    <a:pt x="75" y="60"/>
                    <a:pt x="75" y="135"/>
                  </a:cubicBezTo>
                  <a:cubicBezTo>
                    <a:pt x="75" y="213"/>
                    <a:pt x="75" y="213"/>
                    <a:pt x="75" y="213"/>
                  </a:cubicBezTo>
                  <a:cubicBezTo>
                    <a:pt x="0" y="213"/>
                    <a:pt x="0" y="213"/>
                    <a:pt x="0" y="213"/>
                  </a:cubicBezTo>
                  <a:cubicBezTo>
                    <a:pt x="0" y="288"/>
                    <a:pt x="0" y="288"/>
                    <a:pt x="0" y="288"/>
                  </a:cubicBezTo>
                  <a:cubicBezTo>
                    <a:pt x="75" y="288"/>
                    <a:pt x="75" y="288"/>
                    <a:pt x="75" y="288"/>
                  </a:cubicBezTo>
                  <a:cubicBezTo>
                    <a:pt x="75" y="393"/>
                    <a:pt x="75" y="393"/>
                    <a:pt x="75" y="393"/>
                  </a:cubicBezTo>
                  <a:cubicBezTo>
                    <a:pt x="0" y="393"/>
                    <a:pt x="0" y="393"/>
                    <a:pt x="0" y="393"/>
                  </a:cubicBezTo>
                  <a:cubicBezTo>
                    <a:pt x="0" y="467"/>
                    <a:pt x="0" y="467"/>
                    <a:pt x="0" y="467"/>
                  </a:cubicBezTo>
                  <a:cubicBezTo>
                    <a:pt x="307" y="467"/>
                    <a:pt x="307" y="467"/>
                    <a:pt x="307" y="467"/>
                  </a:cubicBezTo>
                  <a:cubicBezTo>
                    <a:pt x="307" y="393"/>
                    <a:pt x="307" y="393"/>
                    <a:pt x="307" y="393"/>
                  </a:cubicBezTo>
                  <a:cubicBezTo>
                    <a:pt x="150" y="393"/>
                    <a:pt x="150" y="393"/>
                    <a:pt x="150" y="393"/>
                  </a:cubicBezTo>
                  <a:lnTo>
                    <a:pt x="150" y="288"/>
                  </a:ln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16">
              <a:extLst>
                <a:ext uri="{FF2B5EF4-FFF2-40B4-BE49-F238E27FC236}">
                  <a16:creationId xmlns:a16="http://schemas.microsoft.com/office/drawing/2014/main" id="{CB663A3B-7D80-FBFD-E6F5-3A3CAA3551D3}"/>
                </a:ext>
              </a:extLst>
            </p:cNvPr>
            <p:cNvSpPr>
              <a:spLocks/>
            </p:cNvSpPr>
            <p:nvPr/>
          </p:nvSpPr>
          <p:spPr bwMode="auto">
            <a:xfrm>
              <a:off x="2393943" y="3873252"/>
              <a:ext cx="390358" cy="390358"/>
            </a:xfrm>
            <a:custGeom>
              <a:avLst/>
              <a:gdLst>
                <a:gd name="T0" fmla="*/ 421 w 497"/>
                <a:gd name="T1" fmla="*/ 112 h 498"/>
                <a:gd name="T2" fmla="*/ 385 w 497"/>
                <a:gd name="T3" fmla="*/ 422 h 498"/>
                <a:gd name="T4" fmla="*/ 75 w 497"/>
                <a:gd name="T5" fmla="*/ 386 h 498"/>
                <a:gd name="T6" fmla="*/ 111 w 497"/>
                <a:gd name="T7" fmla="*/ 76 h 498"/>
                <a:gd name="T8" fmla="*/ 421 w 497"/>
                <a:gd name="T9" fmla="*/ 112 h 498"/>
              </a:gdLst>
              <a:ahLst/>
              <a:cxnLst>
                <a:cxn ang="0">
                  <a:pos x="T0" y="T1"/>
                </a:cxn>
                <a:cxn ang="0">
                  <a:pos x="T2" y="T3"/>
                </a:cxn>
                <a:cxn ang="0">
                  <a:pos x="T4" y="T5"/>
                </a:cxn>
                <a:cxn ang="0">
                  <a:pos x="T6" y="T7"/>
                </a:cxn>
                <a:cxn ang="0">
                  <a:pos x="T8" y="T9"/>
                </a:cxn>
              </a:cxnLst>
              <a:rect l="0" t="0" r="r" b="b"/>
              <a:pathLst>
                <a:path w="497" h="498">
                  <a:moveTo>
                    <a:pt x="421" y="112"/>
                  </a:moveTo>
                  <a:cubicBezTo>
                    <a:pt x="497" y="207"/>
                    <a:pt x="481" y="346"/>
                    <a:pt x="385" y="422"/>
                  </a:cubicBezTo>
                  <a:cubicBezTo>
                    <a:pt x="290" y="498"/>
                    <a:pt x="151" y="482"/>
                    <a:pt x="75" y="386"/>
                  </a:cubicBezTo>
                  <a:cubicBezTo>
                    <a:pt x="0" y="291"/>
                    <a:pt x="16" y="152"/>
                    <a:pt x="111" y="76"/>
                  </a:cubicBezTo>
                  <a:cubicBezTo>
                    <a:pt x="206" y="0"/>
                    <a:pt x="345" y="16"/>
                    <a:pt x="421" y="112"/>
                  </a:cubicBezTo>
                  <a:close/>
                </a:path>
              </a:pathLst>
            </a:cu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17">
              <a:extLst>
                <a:ext uri="{FF2B5EF4-FFF2-40B4-BE49-F238E27FC236}">
                  <a16:creationId xmlns:a16="http://schemas.microsoft.com/office/drawing/2014/main" id="{BFAAE3B9-E5D5-68B7-EF41-2BCC0CE33DA6}"/>
                </a:ext>
              </a:extLst>
            </p:cNvPr>
            <p:cNvSpPr>
              <a:spLocks/>
            </p:cNvSpPr>
            <p:nvPr/>
          </p:nvSpPr>
          <p:spPr bwMode="auto">
            <a:xfrm>
              <a:off x="2501344" y="3949671"/>
              <a:ext cx="192081" cy="237520"/>
            </a:xfrm>
            <a:custGeom>
              <a:avLst/>
              <a:gdLst>
                <a:gd name="T0" fmla="*/ 116 w 245"/>
                <a:gd name="T1" fmla="*/ 174 h 304"/>
                <a:gd name="T2" fmla="*/ 157 w 245"/>
                <a:gd name="T3" fmla="*/ 141 h 304"/>
                <a:gd name="T4" fmla="*/ 128 w 245"/>
                <a:gd name="T5" fmla="*/ 106 h 304"/>
                <a:gd name="T6" fmla="*/ 88 w 245"/>
                <a:gd name="T7" fmla="*/ 138 h 304"/>
                <a:gd name="T8" fmla="*/ 62 w 245"/>
                <a:gd name="T9" fmla="*/ 106 h 304"/>
                <a:gd name="T10" fmla="*/ 67 w 245"/>
                <a:gd name="T11" fmla="*/ 62 h 304"/>
                <a:gd name="T12" fmla="*/ 111 w 245"/>
                <a:gd name="T13" fmla="*/ 67 h 304"/>
                <a:gd name="T14" fmla="*/ 147 w 245"/>
                <a:gd name="T15" fmla="*/ 39 h 304"/>
                <a:gd name="T16" fmla="*/ 39 w 245"/>
                <a:gd name="T17" fmla="*/ 26 h 304"/>
                <a:gd name="T18" fmla="*/ 26 w 245"/>
                <a:gd name="T19" fmla="*/ 134 h 304"/>
                <a:gd name="T20" fmla="*/ 52 w 245"/>
                <a:gd name="T21" fmla="*/ 166 h 304"/>
                <a:gd name="T22" fmla="*/ 21 w 245"/>
                <a:gd name="T23" fmla="*/ 191 h 304"/>
                <a:gd name="T24" fmla="*/ 49 w 245"/>
                <a:gd name="T25" fmla="*/ 227 h 304"/>
                <a:gd name="T26" fmla="*/ 80 w 245"/>
                <a:gd name="T27" fmla="*/ 202 h 304"/>
                <a:gd name="T28" fmla="*/ 113 w 245"/>
                <a:gd name="T29" fmla="*/ 244 h 304"/>
                <a:gd name="T30" fmla="*/ 83 w 245"/>
                <a:gd name="T31" fmla="*/ 269 h 304"/>
                <a:gd name="T32" fmla="*/ 111 w 245"/>
                <a:gd name="T33" fmla="*/ 304 h 304"/>
                <a:gd name="T34" fmla="*/ 245 w 245"/>
                <a:gd name="T35" fmla="*/ 198 h 304"/>
                <a:gd name="T36" fmla="*/ 216 w 245"/>
                <a:gd name="T37" fmla="*/ 162 h 304"/>
                <a:gd name="T38" fmla="*/ 149 w 245"/>
                <a:gd name="T39" fmla="*/ 215 h 304"/>
                <a:gd name="T40" fmla="*/ 116 w 245"/>
                <a:gd name="T41" fmla="*/ 17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5" h="304">
                  <a:moveTo>
                    <a:pt x="116" y="174"/>
                  </a:moveTo>
                  <a:cubicBezTo>
                    <a:pt x="157" y="141"/>
                    <a:pt x="157" y="141"/>
                    <a:pt x="157" y="141"/>
                  </a:cubicBezTo>
                  <a:cubicBezTo>
                    <a:pt x="128" y="106"/>
                    <a:pt x="128" y="106"/>
                    <a:pt x="128" y="106"/>
                  </a:cubicBezTo>
                  <a:cubicBezTo>
                    <a:pt x="88" y="138"/>
                    <a:pt x="88" y="138"/>
                    <a:pt x="88" y="138"/>
                  </a:cubicBezTo>
                  <a:cubicBezTo>
                    <a:pt x="62" y="106"/>
                    <a:pt x="62" y="106"/>
                    <a:pt x="62" y="106"/>
                  </a:cubicBezTo>
                  <a:cubicBezTo>
                    <a:pt x="52" y="92"/>
                    <a:pt x="54" y="73"/>
                    <a:pt x="67" y="62"/>
                  </a:cubicBezTo>
                  <a:cubicBezTo>
                    <a:pt x="81" y="52"/>
                    <a:pt x="100" y="54"/>
                    <a:pt x="111" y="67"/>
                  </a:cubicBezTo>
                  <a:cubicBezTo>
                    <a:pt x="147" y="39"/>
                    <a:pt x="147" y="39"/>
                    <a:pt x="147" y="39"/>
                  </a:cubicBezTo>
                  <a:cubicBezTo>
                    <a:pt x="121" y="5"/>
                    <a:pt x="72" y="0"/>
                    <a:pt x="39" y="26"/>
                  </a:cubicBezTo>
                  <a:cubicBezTo>
                    <a:pt x="6" y="53"/>
                    <a:pt x="0" y="101"/>
                    <a:pt x="26" y="134"/>
                  </a:cubicBezTo>
                  <a:cubicBezTo>
                    <a:pt x="52" y="166"/>
                    <a:pt x="52" y="166"/>
                    <a:pt x="52" y="166"/>
                  </a:cubicBezTo>
                  <a:cubicBezTo>
                    <a:pt x="21" y="191"/>
                    <a:pt x="21" y="191"/>
                    <a:pt x="21" y="191"/>
                  </a:cubicBezTo>
                  <a:cubicBezTo>
                    <a:pt x="49" y="227"/>
                    <a:pt x="49" y="227"/>
                    <a:pt x="49" y="227"/>
                  </a:cubicBezTo>
                  <a:cubicBezTo>
                    <a:pt x="80" y="202"/>
                    <a:pt x="80" y="202"/>
                    <a:pt x="80" y="202"/>
                  </a:cubicBezTo>
                  <a:cubicBezTo>
                    <a:pt x="113" y="244"/>
                    <a:pt x="113" y="244"/>
                    <a:pt x="113" y="244"/>
                  </a:cubicBezTo>
                  <a:cubicBezTo>
                    <a:pt x="83" y="269"/>
                    <a:pt x="83" y="269"/>
                    <a:pt x="83" y="269"/>
                  </a:cubicBezTo>
                  <a:cubicBezTo>
                    <a:pt x="111" y="304"/>
                    <a:pt x="111" y="304"/>
                    <a:pt x="111" y="304"/>
                  </a:cubicBezTo>
                  <a:cubicBezTo>
                    <a:pt x="245" y="198"/>
                    <a:pt x="245" y="198"/>
                    <a:pt x="245" y="198"/>
                  </a:cubicBezTo>
                  <a:cubicBezTo>
                    <a:pt x="216" y="162"/>
                    <a:pt x="216" y="162"/>
                    <a:pt x="216" y="162"/>
                  </a:cubicBezTo>
                  <a:cubicBezTo>
                    <a:pt x="149" y="215"/>
                    <a:pt x="149" y="215"/>
                    <a:pt x="149" y="215"/>
                  </a:cubicBezTo>
                  <a:lnTo>
                    <a:pt x="116" y="1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Freeform 18">
              <a:extLst>
                <a:ext uri="{FF2B5EF4-FFF2-40B4-BE49-F238E27FC236}">
                  <a16:creationId xmlns:a16="http://schemas.microsoft.com/office/drawing/2014/main" id="{88B48A09-69C0-AEED-7643-B2871BF834D4}"/>
                </a:ext>
              </a:extLst>
            </p:cNvPr>
            <p:cNvSpPr>
              <a:spLocks/>
            </p:cNvSpPr>
            <p:nvPr/>
          </p:nvSpPr>
          <p:spPr bwMode="auto">
            <a:xfrm>
              <a:off x="2683098" y="4280134"/>
              <a:ext cx="388293" cy="388293"/>
            </a:xfrm>
            <a:custGeom>
              <a:avLst/>
              <a:gdLst>
                <a:gd name="T0" fmla="*/ 416 w 494"/>
                <a:gd name="T1" fmla="*/ 390 h 494"/>
                <a:gd name="T2" fmla="*/ 104 w 494"/>
                <a:gd name="T3" fmla="*/ 415 h 494"/>
                <a:gd name="T4" fmla="*/ 79 w 494"/>
                <a:gd name="T5" fmla="*/ 104 h 494"/>
                <a:gd name="T6" fmla="*/ 390 w 494"/>
                <a:gd name="T7" fmla="*/ 79 h 494"/>
                <a:gd name="T8" fmla="*/ 416 w 494"/>
                <a:gd name="T9" fmla="*/ 390 h 494"/>
              </a:gdLst>
              <a:ahLst/>
              <a:cxnLst>
                <a:cxn ang="0">
                  <a:pos x="T0" y="T1"/>
                </a:cxn>
                <a:cxn ang="0">
                  <a:pos x="T2" y="T3"/>
                </a:cxn>
                <a:cxn ang="0">
                  <a:pos x="T4" y="T5"/>
                </a:cxn>
                <a:cxn ang="0">
                  <a:pos x="T6" y="T7"/>
                </a:cxn>
                <a:cxn ang="0">
                  <a:pos x="T8" y="T9"/>
                </a:cxn>
              </a:cxnLst>
              <a:rect l="0" t="0" r="r" b="b"/>
              <a:pathLst>
                <a:path w="494" h="494">
                  <a:moveTo>
                    <a:pt x="416" y="390"/>
                  </a:moveTo>
                  <a:cubicBezTo>
                    <a:pt x="337" y="483"/>
                    <a:pt x="197" y="494"/>
                    <a:pt x="104" y="415"/>
                  </a:cubicBezTo>
                  <a:cubicBezTo>
                    <a:pt x="12" y="336"/>
                    <a:pt x="0" y="197"/>
                    <a:pt x="79" y="104"/>
                  </a:cubicBezTo>
                  <a:cubicBezTo>
                    <a:pt x="158" y="11"/>
                    <a:pt x="297" y="0"/>
                    <a:pt x="390" y="79"/>
                  </a:cubicBezTo>
                  <a:cubicBezTo>
                    <a:pt x="483" y="157"/>
                    <a:pt x="494" y="297"/>
                    <a:pt x="416" y="390"/>
                  </a:cubicBezTo>
                  <a:close/>
                </a:path>
              </a:pathLst>
            </a:cu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19">
              <a:extLst>
                <a:ext uri="{FF2B5EF4-FFF2-40B4-BE49-F238E27FC236}">
                  <a16:creationId xmlns:a16="http://schemas.microsoft.com/office/drawing/2014/main" id="{03DFD8D5-3817-CB08-BBE4-9EB726E01D49}"/>
                </a:ext>
              </a:extLst>
            </p:cNvPr>
            <p:cNvSpPr>
              <a:spLocks/>
            </p:cNvSpPr>
            <p:nvPr/>
          </p:nvSpPr>
          <p:spPr bwMode="auto">
            <a:xfrm>
              <a:off x="2759517" y="4377207"/>
              <a:ext cx="233389" cy="206539"/>
            </a:xfrm>
            <a:custGeom>
              <a:avLst/>
              <a:gdLst>
                <a:gd name="T0" fmla="*/ 129 w 295"/>
                <a:gd name="T1" fmla="*/ 132 h 263"/>
                <a:gd name="T2" fmla="*/ 168 w 295"/>
                <a:gd name="T3" fmla="*/ 166 h 263"/>
                <a:gd name="T4" fmla="*/ 198 w 295"/>
                <a:gd name="T5" fmla="*/ 131 h 263"/>
                <a:gd name="T6" fmla="*/ 158 w 295"/>
                <a:gd name="T7" fmla="*/ 97 h 263"/>
                <a:gd name="T8" fmla="*/ 185 w 295"/>
                <a:gd name="T9" fmla="*/ 66 h 263"/>
                <a:gd name="T10" fmla="*/ 229 w 295"/>
                <a:gd name="T11" fmla="*/ 62 h 263"/>
                <a:gd name="T12" fmla="*/ 232 w 295"/>
                <a:gd name="T13" fmla="*/ 106 h 263"/>
                <a:gd name="T14" fmla="*/ 267 w 295"/>
                <a:gd name="T15" fmla="*/ 136 h 263"/>
                <a:gd name="T16" fmla="*/ 258 w 295"/>
                <a:gd name="T17" fmla="*/ 27 h 263"/>
                <a:gd name="T18" fmla="*/ 150 w 295"/>
                <a:gd name="T19" fmla="*/ 36 h 263"/>
                <a:gd name="T20" fmla="*/ 123 w 295"/>
                <a:gd name="T21" fmla="*/ 67 h 263"/>
                <a:gd name="T22" fmla="*/ 93 w 295"/>
                <a:gd name="T23" fmla="*/ 42 h 263"/>
                <a:gd name="T24" fmla="*/ 64 w 295"/>
                <a:gd name="T25" fmla="*/ 77 h 263"/>
                <a:gd name="T26" fmla="*/ 94 w 295"/>
                <a:gd name="T27" fmla="*/ 102 h 263"/>
                <a:gd name="T28" fmla="*/ 59 w 295"/>
                <a:gd name="T29" fmla="*/ 143 h 263"/>
                <a:gd name="T30" fmla="*/ 29 w 295"/>
                <a:gd name="T31" fmla="*/ 118 h 263"/>
                <a:gd name="T32" fmla="*/ 0 w 295"/>
                <a:gd name="T33" fmla="*/ 153 h 263"/>
                <a:gd name="T34" fmla="*/ 130 w 295"/>
                <a:gd name="T35" fmla="*/ 263 h 263"/>
                <a:gd name="T36" fmla="*/ 160 w 295"/>
                <a:gd name="T37" fmla="*/ 228 h 263"/>
                <a:gd name="T38" fmla="*/ 94 w 295"/>
                <a:gd name="T39" fmla="*/ 173 h 263"/>
                <a:gd name="T40" fmla="*/ 129 w 295"/>
                <a:gd name="T41" fmla="*/ 132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5" h="263">
                  <a:moveTo>
                    <a:pt x="129" y="132"/>
                  </a:moveTo>
                  <a:cubicBezTo>
                    <a:pt x="168" y="166"/>
                    <a:pt x="168" y="166"/>
                    <a:pt x="168" y="166"/>
                  </a:cubicBezTo>
                  <a:cubicBezTo>
                    <a:pt x="198" y="131"/>
                    <a:pt x="198" y="131"/>
                    <a:pt x="198" y="131"/>
                  </a:cubicBezTo>
                  <a:cubicBezTo>
                    <a:pt x="158" y="97"/>
                    <a:pt x="158" y="97"/>
                    <a:pt x="158" y="97"/>
                  </a:cubicBezTo>
                  <a:cubicBezTo>
                    <a:pt x="185" y="66"/>
                    <a:pt x="185" y="66"/>
                    <a:pt x="185" y="66"/>
                  </a:cubicBezTo>
                  <a:cubicBezTo>
                    <a:pt x="196" y="53"/>
                    <a:pt x="216" y="51"/>
                    <a:pt x="229" y="62"/>
                  </a:cubicBezTo>
                  <a:cubicBezTo>
                    <a:pt x="242" y="73"/>
                    <a:pt x="243" y="93"/>
                    <a:pt x="232" y="106"/>
                  </a:cubicBezTo>
                  <a:cubicBezTo>
                    <a:pt x="267" y="136"/>
                    <a:pt x="267" y="136"/>
                    <a:pt x="267" y="136"/>
                  </a:cubicBezTo>
                  <a:cubicBezTo>
                    <a:pt x="295" y="103"/>
                    <a:pt x="291" y="55"/>
                    <a:pt x="258" y="27"/>
                  </a:cubicBezTo>
                  <a:cubicBezTo>
                    <a:pt x="226" y="0"/>
                    <a:pt x="177" y="4"/>
                    <a:pt x="150" y="36"/>
                  </a:cubicBezTo>
                  <a:cubicBezTo>
                    <a:pt x="123" y="67"/>
                    <a:pt x="123" y="67"/>
                    <a:pt x="123" y="67"/>
                  </a:cubicBezTo>
                  <a:cubicBezTo>
                    <a:pt x="93" y="42"/>
                    <a:pt x="93" y="42"/>
                    <a:pt x="93" y="42"/>
                  </a:cubicBezTo>
                  <a:cubicBezTo>
                    <a:pt x="64" y="77"/>
                    <a:pt x="64" y="77"/>
                    <a:pt x="64" y="77"/>
                  </a:cubicBezTo>
                  <a:cubicBezTo>
                    <a:pt x="94" y="102"/>
                    <a:pt x="94" y="102"/>
                    <a:pt x="94" y="102"/>
                  </a:cubicBezTo>
                  <a:cubicBezTo>
                    <a:pt x="59" y="143"/>
                    <a:pt x="59" y="143"/>
                    <a:pt x="59" y="143"/>
                  </a:cubicBezTo>
                  <a:cubicBezTo>
                    <a:pt x="29" y="118"/>
                    <a:pt x="29" y="118"/>
                    <a:pt x="29" y="118"/>
                  </a:cubicBezTo>
                  <a:cubicBezTo>
                    <a:pt x="0" y="153"/>
                    <a:pt x="0" y="153"/>
                    <a:pt x="0" y="153"/>
                  </a:cubicBezTo>
                  <a:cubicBezTo>
                    <a:pt x="130" y="263"/>
                    <a:pt x="130" y="263"/>
                    <a:pt x="130" y="263"/>
                  </a:cubicBezTo>
                  <a:cubicBezTo>
                    <a:pt x="160" y="228"/>
                    <a:pt x="160" y="228"/>
                    <a:pt x="160" y="228"/>
                  </a:cubicBezTo>
                  <a:cubicBezTo>
                    <a:pt x="94" y="173"/>
                    <a:pt x="94" y="173"/>
                    <a:pt x="94" y="173"/>
                  </a:cubicBezTo>
                  <a:lnTo>
                    <a:pt x="129" y="1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20">
              <a:extLst>
                <a:ext uri="{FF2B5EF4-FFF2-40B4-BE49-F238E27FC236}">
                  <a16:creationId xmlns:a16="http://schemas.microsoft.com/office/drawing/2014/main" id="{9A360EDD-9605-BD26-4828-A7EA513F9FA6}"/>
                </a:ext>
              </a:extLst>
            </p:cNvPr>
            <p:cNvSpPr>
              <a:spLocks/>
            </p:cNvSpPr>
            <p:nvPr/>
          </p:nvSpPr>
          <p:spPr bwMode="auto">
            <a:xfrm>
              <a:off x="2352636" y="4486672"/>
              <a:ext cx="369704" cy="371770"/>
            </a:xfrm>
            <a:custGeom>
              <a:avLst/>
              <a:gdLst>
                <a:gd name="T0" fmla="*/ 204 w 472"/>
                <a:gd name="T1" fmla="*/ 18 h 472"/>
                <a:gd name="T2" fmla="*/ 455 w 472"/>
                <a:gd name="T3" fmla="*/ 204 h 472"/>
                <a:gd name="T4" fmla="*/ 268 w 472"/>
                <a:gd name="T5" fmla="*/ 454 h 472"/>
                <a:gd name="T6" fmla="*/ 18 w 472"/>
                <a:gd name="T7" fmla="*/ 268 h 472"/>
                <a:gd name="T8" fmla="*/ 204 w 472"/>
                <a:gd name="T9" fmla="*/ 18 h 472"/>
              </a:gdLst>
              <a:ahLst/>
              <a:cxnLst>
                <a:cxn ang="0">
                  <a:pos x="T0" y="T1"/>
                </a:cxn>
                <a:cxn ang="0">
                  <a:pos x="T2" y="T3"/>
                </a:cxn>
                <a:cxn ang="0">
                  <a:pos x="T4" y="T5"/>
                </a:cxn>
                <a:cxn ang="0">
                  <a:pos x="T6" y="T7"/>
                </a:cxn>
                <a:cxn ang="0">
                  <a:pos x="T8" y="T9"/>
                </a:cxn>
              </a:cxnLst>
              <a:rect l="0" t="0" r="r" b="b"/>
              <a:pathLst>
                <a:path w="472" h="472">
                  <a:moveTo>
                    <a:pt x="204" y="18"/>
                  </a:moveTo>
                  <a:cubicBezTo>
                    <a:pt x="325" y="0"/>
                    <a:pt x="437" y="83"/>
                    <a:pt x="455" y="204"/>
                  </a:cubicBezTo>
                  <a:cubicBezTo>
                    <a:pt x="472" y="324"/>
                    <a:pt x="389" y="436"/>
                    <a:pt x="268" y="454"/>
                  </a:cubicBezTo>
                  <a:cubicBezTo>
                    <a:pt x="148" y="472"/>
                    <a:pt x="36" y="389"/>
                    <a:pt x="18" y="268"/>
                  </a:cubicBezTo>
                  <a:cubicBezTo>
                    <a:pt x="0" y="147"/>
                    <a:pt x="83" y="35"/>
                    <a:pt x="204" y="18"/>
                  </a:cubicBezTo>
                  <a:close/>
                </a:path>
              </a:pathLst>
            </a:cu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21">
              <a:extLst>
                <a:ext uri="{FF2B5EF4-FFF2-40B4-BE49-F238E27FC236}">
                  <a16:creationId xmlns:a16="http://schemas.microsoft.com/office/drawing/2014/main" id="{81FAE419-8CE3-90F2-3CDC-B48FA9C19B5A}"/>
                </a:ext>
              </a:extLst>
            </p:cNvPr>
            <p:cNvSpPr>
              <a:spLocks/>
            </p:cNvSpPr>
            <p:nvPr/>
          </p:nvSpPr>
          <p:spPr bwMode="auto">
            <a:xfrm>
              <a:off x="2418728" y="4600269"/>
              <a:ext cx="223062" cy="148708"/>
            </a:xfrm>
            <a:custGeom>
              <a:avLst/>
              <a:gdLst>
                <a:gd name="T0" fmla="*/ 173 w 283"/>
                <a:gd name="T1" fmla="*/ 99 h 191"/>
                <a:gd name="T2" fmla="*/ 165 w 283"/>
                <a:gd name="T3" fmla="*/ 48 h 191"/>
                <a:gd name="T4" fmla="*/ 120 w 283"/>
                <a:gd name="T5" fmla="*/ 55 h 191"/>
                <a:gd name="T6" fmla="*/ 127 w 283"/>
                <a:gd name="T7" fmla="*/ 106 h 191"/>
                <a:gd name="T8" fmla="*/ 87 w 283"/>
                <a:gd name="T9" fmla="*/ 112 h 191"/>
                <a:gd name="T10" fmla="*/ 52 w 283"/>
                <a:gd name="T11" fmla="*/ 86 h 191"/>
                <a:gd name="T12" fmla="*/ 78 w 283"/>
                <a:gd name="T13" fmla="*/ 51 h 191"/>
                <a:gd name="T14" fmla="*/ 71 w 283"/>
                <a:gd name="T15" fmla="*/ 5 h 191"/>
                <a:gd name="T16" fmla="*/ 6 w 283"/>
                <a:gd name="T17" fmla="*/ 93 h 191"/>
                <a:gd name="T18" fmla="*/ 94 w 283"/>
                <a:gd name="T19" fmla="*/ 158 h 191"/>
                <a:gd name="T20" fmla="*/ 134 w 283"/>
                <a:gd name="T21" fmla="*/ 152 h 191"/>
                <a:gd name="T22" fmla="*/ 140 w 283"/>
                <a:gd name="T23" fmla="*/ 191 h 191"/>
                <a:gd name="T24" fmla="*/ 185 w 283"/>
                <a:gd name="T25" fmla="*/ 184 h 191"/>
                <a:gd name="T26" fmla="*/ 179 w 283"/>
                <a:gd name="T27" fmla="*/ 145 h 191"/>
                <a:gd name="T28" fmla="*/ 232 w 283"/>
                <a:gd name="T29" fmla="*/ 137 h 191"/>
                <a:gd name="T30" fmla="*/ 238 w 283"/>
                <a:gd name="T31" fmla="*/ 176 h 191"/>
                <a:gd name="T32" fmla="*/ 283 w 283"/>
                <a:gd name="T33" fmla="*/ 169 h 191"/>
                <a:gd name="T34" fmla="*/ 258 w 283"/>
                <a:gd name="T35" fmla="*/ 0 h 191"/>
                <a:gd name="T36" fmla="*/ 213 w 283"/>
                <a:gd name="T37" fmla="*/ 7 h 191"/>
                <a:gd name="T38" fmla="*/ 225 w 283"/>
                <a:gd name="T39" fmla="*/ 92 h 191"/>
                <a:gd name="T40" fmla="*/ 173 w 283"/>
                <a:gd name="T41" fmla="*/ 99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3" h="191">
                  <a:moveTo>
                    <a:pt x="173" y="99"/>
                  </a:moveTo>
                  <a:cubicBezTo>
                    <a:pt x="165" y="48"/>
                    <a:pt x="165" y="48"/>
                    <a:pt x="165" y="48"/>
                  </a:cubicBezTo>
                  <a:cubicBezTo>
                    <a:pt x="120" y="55"/>
                    <a:pt x="120" y="55"/>
                    <a:pt x="120" y="55"/>
                  </a:cubicBezTo>
                  <a:cubicBezTo>
                    <a:pt x="127" y="106"/>
                    <a:pt x="127" y="106"/>
                    <a:pt x="127" y="106"/>
                  </a:cubicBezTo>
                  <a:cubicBezTo>
                    <a:pt x="87" y="112"/>
                    <a:pt x="87" y="112"/>
                    <a:pt x="87" y="112"/>
                  </a:cubicBezTo>
                  <a:cubicBezTo>
                    <a:pt x="70" y="115"/>
                    <a:pt x="54" y="103"/>
                    <a:pt x="52" y="86"/>
                  </a:cubicBezTo>
                  <a:cubicBezTo>
                    <a:pt x="49" y="69"/>
                    <a:pt x="61" y="53"/>
                    <a:pt x="78" y="51"/>
                  </a:cubicBezTo>
                  <a:cubicBezTo>
                    <a:pt x="71" y="5"/>
                    <a:pt x="71" y="5"/>
                    <a:pt x="71" y="5"/>
                  </a:cubicBezTo>
                  <a:cubicBezTo>
                    <a:pt x="29" y="11"/>
                    <a:pt x="0" y="51"/>
                    <a:pt x="6" y="93"/>
                  </a:cubicBezTo>
                  <a:cubicBezTo>
                    <a:pt x="12" y="135"/>
                    <a:pt x="52" y="164"/>
                    <a:pt x="94" y="158"/>
                  </a:cubicBezTo>
                  <a:cubicBezTo>
                    <a:pt x="134" y="152"/>
                    <a:pt x="134" y="152"/>
                    <a:pt x="134" y="152"/>
                  </a:cubicBezTo>
                  <a:cubicBezTo>
                    <a:pt x="140" y="191"/>
                    <a:pt x="140" y="191"/>
                    <a:pt x="140" y="191"/>
                  </a:cubicBezTo>
                  <a:cubicBezTo>
                    <a:pt x="185" y="184"/>
                    <a:pt x="185" y="184"/>
                    <a:pt x="185" y="184"/>
                  </a:cubicBezTo>
                  <a:cubicBezTo>
                    <a:pt x="179" y="145"/>
                    <a:pt x="179" y="145"/>
                    <a:pt x="179" y="145"/>
                  </a:cubicBezTo>
                  <a:cubicBezTo>
                    <a:pt x="232" y="137"/>
                    <a:pt x="232" y="137"/>
                    <a:pt x="232" y="137"/>
                  </a:cubicBezTo>
                  <a:cubicBezTo>
                    <a:pt x="238" y="176"/>
                    <a:pt x="238" y="176"/>
                    <a:pt x="238" y="176"/>
                  </a:cubicBezTo>
                  <a:cubicBezTo>
                    <a:pt x="283" y="169"/>
                    <a:pt x="283" y="169"/>
                    <a:pt x="283" y="169"/>
                  </a:cubicBezTo>
                  <a:cubicBezTo>
                    <a:pt x="258" y="0"/>
                    <a:pt x="258" y="0"/>
                    <a:pt x="258" y="0"/>
                  </a:cubicBezTo>
                  <a:cubicBezTo>
                    <a:pt x="213" y="7"/>
                    <a:pt x="213" y="7"/>
                    <a:pt x="213" y="7"/>
                  </a:cubicBezTo>
                  <a:cubicBezTo>
                    <a:pt x="225" y="92"/>
                    <a:pt x="225" y="92"/>
                    <a:pt x="225" y="92"/>
                  </a:cubicBezTo>
                  <a:lnTo>
                    <a:pt x="173"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7" name="Rectangle 26">
            <a:extLst>
              <a:ext uri="{FF2B5EF4-FFF2-40B4-BE49-F238E27FC236}">
                <a16:creationId xmlns:a16="http://schemas.microsoft.com/office/drawing/2014/main" id="{7F4E96AF-C098-C260-E24C-362A4A06CCCD}"/>
              </a:ext>
            </a:extLst>
          </p:cNvPr>
          <p:cNvSpPr/>
          <p:nvPr/>
        </p:nvSpPr>
        <p:spPr>
          <a:xfrm>
            <a:off x="347663" y="5985445"/>
            <a:ext cx="6157912" cy="8832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marL="0" indent="0" algn="ctr">
              <a:buNone/>
            </a:pPr>
            <a:r>
              <a:rPr lang="en-GB" sz="2800" dirty="0">
                <a:solidFill>
                  <a:srgbClr val="00515F"/>
                </a:solidFill>
              </a:rPr>
              <a:t>Understanding your pension</a:t>
            </a:r>
          </a:p>
        </p:txBody>
      </p:sp>
    </p:spTree>
    <p:extLst>
      <p:ext uri="{BB962C8B-B14F-4D97-AF65-F5344CB8AC3E}">
        <p14:creationId xmlns:p14="http://schemas.microsoft.com/office/powerpoint/2010/main" val="3502631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B2FBFFC-7D2A-D04B-6C69-136204FAFE8D}"/>
              </a:ext>
            </a:extLst>
          </p:cNvPr>
          <p:cNvSpPr>
            <a:spLocks noGrp="1"/>
          </p:cNvSpPr>
          <p:nvPr>
            <p:ph type="sldNum" sz="quarter" idx="12"/>
          </p:nvPr>
        </p:nvSpPr>
        <p:spPr/>
        <p:txBody>
          <a:bodyPr/>
          <a:lstStyle/>
          <a:p>
            <a:fld id="{C30A1311-C316-4992-B31B-E2EB28E45515}" type="slidenum">
              <a:rPr lang="en-GB" smtClean="0"/>
              <a:t>3</a:t>
            </a:fld>
            <a:endParaRPr lang="en-GB"/>
          </a:p>
        </p:txBody>
      </p:sp>
      <p:sp>
        <p:nvSpPr>
          <p:cNvPr id="7" name="Title 6">
            <a:extLst>
              <a:ext uri="{FF2B5EF4-FFF2-40B4-BE49-F238E27FC236}">
                <a16:creationId xmlns:a16="http://schemas.microsoft.com/office/drawing/2014/main" id="{26CCCFE0-482D-DFCD-C944-28AAECC246DB}"/>
              </a:ext>
            </a:extLst>
          </p:cNvPr>
          <p:cNvSpPr>
            <a:spLocks noGrp="1"/>
          </p:cNvSpPr>
          <p:nvPr>
            <p:ph type="title"/>
          </p:nvPr>
        </p:nvSpPr>
        <p:spPr/>
        <p:txBody>
          <a:bodyPr/>
          <a:lstStyle/>
          <a:p>
            <a:r>
              <a:rPr lang="en-GB" dirty="0"/>
              <a:t>What is a workplace pension?</a:t>
            </a:r>
          </a:p>
        </p:txBody>
      </p:sp>
      <p:grpSp>
        <p:nvGrpSpPr>
          <p:cNvPr id="9" name="Group 8">
            <a:extLst>
              <a:ext uri="{FF2B5EF4-FFF2-40B4-BE49-F238E27FC236}">
                <a16:creationId xmlns:a16="http://schemas.microsoft.com/office/drawing/2014/main" id="{38942DB0-BC8E-5519-74F5-F8FB940CAA19}"/>
              </a:ext>
            </a:extLst>
          </p:cNvPr>
          <p:cNvGrpSpPr/>
          <p:nvPr/>
        </p:nvGrpSpPr>
        <p:grpSpPr>
          <a:xfrm>
            <a:off x="2857356" y="5714031"/>
            <a:ext cx="10237467" cy="1134000"/>
            <a:chOff x="2857356" y="5714031"/>
            <a:chExt cx="10237467" cy="1134000"/>
          </a:xfrm>
        </p:grpSpPr>
        <p:sp>
          <p:nvSpPr>
            <p:cNvPr id="10" name="Rectangle 9">
              <a:extLst>
                <a:ext uri="{FF2B5EF4-FFF2-40B4-BE49-F238E27FC236}">
                  <a16:creationId xmlns:a16="http://schemas.microsoft.com/office/drawing/2014/main" id="{825C92A6-19B3-E8B9-60EE-66D4A5BC89ED}"/>
                </a:ext>
              </a:extLst>
            </p:cNvPr>
            <p:cNvSpPr/>
            <p:nvPr/>
          </p:nvSpPr>
          <p:spPr>
            <a:xfrm>
              <a:off x="4919384" y="5714031"/>
              <a:ext cx="8172000" cy="1087094"/>
            </a:xfrm>
            <a:prstGeom prst="rect">
              <a:avLst/>
            </a:prstGeom>
            <a:solidFill>
              <a:srgbClr val="C3CDD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56000" tIns="180000" rIns="0" bIns="180000" rtlCol="0" anchor="ctr"/>
            <a:lstStyle/>
            <a:p>
              <a:pPr marL="0" indent="0">
                <a:buNone/>
              </a:pPr>
              <a:r>
                <a:rPr lang="en-GB" sz="2100" dirty="0">
                  <a:solidFill>
                    <a:schemeClr val="tx1"/>
                  </a:solidFill>
                </a:rPr>
                <a:t>Invested with an aim of growing it for your later life</a:t>
              </a:r>
            </a:p>
          </p:txBody>
        </p:sp>
        <p:cxnSp>
          <p:nvCxnSpPr>
            <p:cNvPr id="11" name="Straight Connector 10">
              <a:extLst>
                <a:ext uri="{FF2B5EF4-FFF2-40B4-BE49-F238E27FC236}">
                  <a16:creationId xmlns:a16="http://schemas.microsoft.com/office/drawing/2014/main" id="{C950576B-C694-E317-93C8-8AEF5C082BA6}"/>
                </a:ext>
              </a:extLst>
            </p:cNvPr>
            <p:cNvCxnSpPr>
              <a:cxnSpLocks/>
            </p:cNvCxnSpPr>
            <p:nvPr/>
          </p:nvCxnSpPr>
          <p:spPr>
            <a:xfrm>
              <a:off x="13077172" y="5714031"/>
              <a:ext cx="0" cy="1134000"/>
            </a:xfrm>
            <a:prstGeom prst="line">
              <a:avLst/>
            </a:prstGeom>
            <a:ln w="57150">
              <a:solidFill>
                <a:srgbClr val="00515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B000F61-A84F-5DAC-8670-E31E6C13C9D5}"/>
                </a:ext>
              </a:extLst>
            </p:cNvPr>
            <p:cNvCxnSpPr>
              <a:cxnSpLocks/>
            </p:cNvCxnSpPr>
            <p:nvPr/>
          </p:nvCxnSpPr>
          <p:spPr>
            <a:xfrm>
              <a:off x="3482823" y="6828981"/>
              <a:ext cx="9612000" cy="0"/>
            </a:xfrm>
            <a:prstGeom prst="line">
              <a:avLst/>
            </a:prstGeom>
            <a:ln w="57150">
              <a:solidFill>
                <a:srgbClr val="00515F"/>
              </a:solidFill>
            </a:ln>
          </p:spPr>
          <p:style>
            <a:lnRef idx="1">
              <a:schemeClr val="accent1"/>
            </a:lnRef>
            <a:fillRef idx="0">
              <a:schemeClr val="accent1"/>
            </a:fillRef>
            <a:effectRef idx="0">
              <a:schemeClr val="accent1"/>
            </a:effectRef>
            <a:fontRef idx="minor">
              <a:schemeClr val="tx1"/>
            </a:fontRef>
          </p:style>
        </p:cxnSp>
        <p:grpSp>
          <p:nvGrpSpPr>
            <p:cNvPr id="13" name="Group 4">
              <a:extLst>
                <a:ext uri="{FF2B5EF4-FFF2-40B4-BE49-F238E27FC236}">
                  <a16:creationId xmlns:a16="http://schemas.microsoft.com/office/drawing/2014/main" id="{007ABA62-D8DF-DADD-FBF3-4D818279336A}"/>
                </a:ext>
              </a:extLst>
            </p:cNvPr>
            <p:cNvGrpSpPr>
              <a:grpSpLocks noChangeAspect="1"/>
            </p:cNvGrpSpPr>
            <p:nvPr/>
          </p:nvGrpSpPr>
          <p:grpSpPr bwMode="auto">
            <a:xfrm>
              <a:off x="5195595" y="5839309"/>
              <a:ext cx="1054100" cy="900113"/>
              <a:chOff x="3330" y="2786"/>
              <a:chExt cx="664" cy="567"/>
            </a:xfrm>
          </p:grpSpPr>
          <p:sp>
            <p:nvSpPr>
              <p:cNvPr id="15" name="AutoShape 3">
                <a:extLst>
                  <a:ext uri="{FF2B5EF4-FFF2-40B4-BE49-F238E27FC236}">
                    <a16:creationId xmlns:a16="http://schemas.microsoft.com/office/drawing/2014/main" id="{BB1B187A-3646-20A8-6165-D6B2A9EA167C}"/>
                  </a:ext>
                </a:extLst>
              </p:cNvPr>
              <p:cNvSpPr>
                <a:spLocks noChangeAspect="1" noChangeArrowheads="1" noTextEdit="1"/>
              </p:cNvSpPr>
              <p:nvPr/>
            </p:nvSpPr>
            <p:spPr bwMode="auto">
              <a:xfrm>
                <a:off x="3330" y="2786"/>
                <a:ext cx="664"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Oval 15">
                <a:extLst>
                  <a:ext uri="{FF2B5EF4-FFF2-40B4-BE49-F238E27FC236}">
                    <a16:creationId xmlns:a16="http://schemas.microsoft.com/office/drawing/2014/main" id="{3FFE8E71-51AF-CB76-B58F-877969B25780}"/>
                  </a:ext>
                </a:extLst>
              </p:cNvPr>
              <p:cNvSpPr>
                <a:spLocks noChangeArrowheads="1"/>
              </p:cNvSpPr>
              <p:nvPr/>
            </p:nvSpPr>
            <p:spPr bwMode="auto">
              <a:xfrm>
                <a:off x="3330" y="2786"/>
                <a:ext cx="567" cy="56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Oval 16">
                <a:extLst>
                  <a:ext uri="{FF2B5EF4-FFF2-40B4-BE49-F238E27FC236}">
                    <a16:creationId xmlns:a16="http://schemas.microsoft.com/office/drawing/2014/main" id="{815678A5-83AC-80CD-DD8A-12B427B5EB86}"/>
                  </a:ext>
                </a:extLst>
              </p:cNvPr>
              <p:cNvSpPr>
                <a:spLocks noChangeArrowheads="1"/>
              </p:cNvSpPr>
              <p:nvPr/>
            </p:nvSpPr>
            <p:spPr bwMode="auto">
              <a:xfrm>
                <a:off x="3500" y="2737"/>
                <a:ext cx="123" cy="123"/>
              </a:xfrm>
              <a:prstGeom prst="ellipse">
                <a:avLst/>
              </a:pr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Freeform 7">
                <a:extLst>
                  <a:ext uri="{FF2B5EF4-FFF2-40B4-BE49-F238E27FC236}">
                    <a16:creationId xmlns:a16="http://schemas.microsoft.com/office/drawing/2014/main" id="{050679AE-2380-3C40-DFD0-E87F20F5F320}"/>
                  </a:ext>
                </a:extLst>
              </p:cNvPr>
              <p:cNvSpPr>
                <a:spLocks/>
              </p:cNvSpPr>
              <p:nvPr/>
            </p:nvSpPr>
            <p:spPr bwMode="auto">
              <a:xfrm>
                <a:off x="3535" y="2759"/>
                <a:ext cx="54" cy="73"/>
              </a:xfrm>
              <a:custGeom>
                <a:avLst/>
                <a:gdLst>
                  <a:gd name="T0" fmla="*/ 76 w 171"/>
                  <a:gd name="T1" fmla="*/ 145 h 233"/>
                  <a:gd name="T2" fmla="*/ 121 w 171"/>
                  <a:gd name="T3" fmla="*/ 145 h 233"/>
                  <a:gd name="T4" fmla="*/ 121 w 171"/>
                  <a:gd name="T5" fmla="*/ 104 h 233"/>
                  <a:gd name="T6" fmla="*/ 76 w 171"/>
                  <a:gd name="T7" fmla="*/ 104 h 233"/>
                  <a:gd name="T8" fmla="*/ 76 w 171"/>
                  <a:gd name="T9" fmla="*/ 68 h 233"/>
                  <a:gd name="T10" fmla="*/ 103 w 171"/>
                  <a:gd name="T11" fmla="*/ 41 h 233"/>
                  <a:gd name="T12" fmla="*/ 131 w 171"/>
                  <a:gd name="T13" fmla="*/ 68 h 233"/>
                  <a:gd name="T14" fmla="*/ 171 w 171"/>
                  <a:gd name="T15" fmla="*/ 68 h 233"/>
                  <a:gd name="T16" fmla="*/ 103 w 171"/>
                  <a:gd name="T17" fmla="*/ 0 h 233"/>
                  <a:gd name="T18" fmla="*/ 35 w 171"/>
                  <a:gd name="T19" fmla="*/ 68 h 233"/>
                  <a:gd name="T20" fmla="*/ 35 w 171"/>
                  <a:gd name="T21" fmla="*/ 104 h 233"/>
                  <a:gd name="T22" fmla="*/ 0 w 171"/>
                  <a:gd name="T23" fmla="*/ 104 h 233"/>
                  <a:gd name="T24" fmla="*/ 0 w 171"/>
                  <a:gd name="T25" fmla="*/ 145 h 233"/>
                  <a:gd name="T26" fmla="*/ 35 w 171"/>
                  <a:gd name="T27" fmla="*/ 145 h 233"/>
                  <a:gd name="T28" fmla="*/ 35 w 171"/>
                  <a:gd name="T29" fmla="*/ 192 h 233"/>
                  <a:gd name="T30" fmla="*/ 0 w 171"/>
                  <a:gd name="T31" fmla="*/ 192 h 233"/>
                  <a:gd name="T32" fmla="*/ 0 w 171"/>
                  <a:gd name="T33" fmla="*/ 233 h 233"/>
                  <a:gd name="T34" fmla="*/ 151 w 171"/>
                  <a:gd name="T35" fmla="*/ 233 h 233"/>
                  <a:gd name="T36" fmla="*/ 151 w 171"/>
                  <a:gd name="T37" fmla="*/ 192 h 233"/>
                  <a:gd name="T38" fmla="*/ 76 w 171"/>
                  <a:gd name="T39" fmla="*/ 192 h 233"/>
                  <a:gd name="T40" fmla="*/ 76 w 171"/>
                  <a:gd name="T41" fmla="*/ 14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1" h="233">
                    <a:moveTo>
                      <a:pt x="76" y="145"/>
                    </a:moveTo>
                    <a:cubicBezTo>
                      <a:pt x="121" y="145"/>
                      <a:pt x="121" y="145"/>
                      <a:pt x="121" y="145"/>
                    </a:cubicBezTo>
                    <a:cubicBezTo>
                      <a:pt x="121" y="104"/>
                      <a:pt x="121" y="104"/>
                      <a:pt x="121" y="104"/>
                    </a:cubicBezTo>
                    <a:cubicBezTo>
                      <a:pt x="76" y="104"/>
                      <a:pt x="76" y="104"/>
                      <a:pt x="76" y="104"/>
                    </a:cubicBezTo>
                    <a:cubicBezTo>
                      <a:pt x="76" y="68"/>
                      <a:pt x="76" y="68"/>
                      <a:pt x="76" y="68"/>
                    </a:cubicBezTo>
                    <a:cubicBezTo>
                      <a:pt x="76" y="53"/>
                      <a:pt x="88" y="41"/>
                      <a:pt x="103" y="41"/>
                    </a:cubicBezTo>
                    <a:cubicBezTo>
                      <a:pt x="118" y="41"/>
                      <a:pt x="131" y="53"/>
                      <a:pt x="131" y="68"/>
                    </a:cubicBezTo>
                    <a:cubicBezTo>
                      <a:pt x="171" y="68"/>
                      <a:pt x="171" y="68"/>
                      <a:pt x="171" y="68"/>
                    </a:cubicBezTo>
                    <a:cubicBezTo>
                      <a:pt x="171" y="31"/>
                      <a:pt x="141" y="0"/>
                      <a:pt x="103" y="0"/>
                    </a:cubicBezTo>
                    <a:cubicBezTo>
                      <a:pt x="66" y="0"/>
                      <a:pt x="35" y="31"/>
                      <a:pt x="35" y="68"/>
                    </a:cubicBezTo>
                    <a:cubicBezTo>
                      <a:pt x="35" y="104"/>
                      <a:pt x="35" y="104"/>
                      <a:pt x="35" y="104"/>
                    </a:cubicBezTo>
                    <a:cubicBezTo>
                      <a:pt x="0" y="104"/>
                      <a:pt x="0" y="104"/>
                      <a:pt x="0" y="104"/>
                    </a:cubicBezTo>
                    <a:cubicBezTo>
                      <a:pt x="0" y="145"/>
                      <a:pt x="0" y="145"/>
                      <a:pt x="0" y="145"/>
                    </a:cubicBezTo>
                    <a:cubicBezTo>
                      <a:pt x="35" y="145"/>
                      <a:pt x="35" y="145"/>
                      <a:pt x="35" y="145"/>
                    </a:cubicBezTo>
                    <a:cubicBezTo>
                      <a:pt x="35" y="192"/>
                      <a:pt x="35" y="192"/>
                      <a:pt x="35" y="192"/>
                    </a:cubicBezTo>
                    <a:cubicBezTo>
                      <a:pt x="0" y="192"/>
                      <a:pt x="0" y="192"/>
                      <a:pt x="0" y="192"/>
                    </a:cubicBezTo>
                    <a:cubicBezTo>
                      <a:pt x="0" y="233"/>
                      <a:pt x="0" y="233"/>
                      <a:pt x="0" y="233"/>
                    </a:cubicBezTo>
                    <a:cubicBezTo>
                      <a:pt x="151" y="233"/>
                      <a:pt x="151" y="233"/>
                      <a:pt x="151" y="233"/>
                    </a:cubicBezTo>
                    <a:cubicBezTo>
                      <a:pt x="151" y="192"/>
                      <a:pt x="151" y="192"/>
                      <a:pt x="151" y="192"/>
                    </a:cubicBezTo>
                    <a:cubicBezTo>
                      <a:pt x="76" y="192"/>
                      <a:pt x="76" y="192"/>
                      <a:pt x="76" y="192"/>
                    </a:cubicBezTo>
                    <a:lnTo>
                      <a:pt x="76" y="1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8">
                <a:extLst>
                  <a:ext uri="{FF2B5EF4-FFF2-40B4-BE49-F238E27FC236}">
                    <a16:creationId xmlns:a16="http://schemas.microsoft.com/office/drawing/2014/main" id="{A1B11DFF-CE0D-E7B0-7EDD-C37A9E26717A}"/>
                  </a:ext>
                </a:extLst>
              </p:cNvPr>
              <p:cNvSpPr>
                <a:spLocks/>
              </p:cNvSpPr>
              <p:nvPr/>
            </p:nvSpPr>
            <p:spPr bwMode="auto">
              <a:xfrm>
                <a:off x="3630" y="2845"/>
                <a:ext cx="136" cy="135"/>
              </a:xfrm>
              <a:custGeom>
                <a:avLst/>
                <a:gdLst>
                  <a:gd name="T0" fmla="*/ 351 w 430"/>
                  <a:gd name="T1" fmla="*/ 355 h 430"/>
                  <a:gd name="T2" fmla="*/ 75 w 430"/>
                  <a:gd name="T3" fmla="*/ 351 h 430"/>
                  <a:gd name="T4" fmla="*/ 79 w 430"/>
                  <a:gd name="T5" fmla="*/ 75 h 430"/>
                  <a:gd name="T6" fmla="*/ 355 w 430"/>
                  <a:gd name="T7" fmla="*/ 79 h 430"/>
                  <a:gd name="T8" fmla="*/ 351 w 430"/>
                  <a:gd name="T9" fmla="*/ 355 h 430"/>
                </a:gdLst>
                <a:ahLst/>
                <a:cxnLst>
                  <a:cxn ang="0">
                    <a:pos x="T0" y="T1"/>
                  </a:cxn>
                  <a:cxn ang="0">
                    <a:pos x="T2" y="T3"/>
                  </a:cxn>
                  <a:cxn ang="0">
                    <a:pos x="T4" y="T5"/>
                  </a:cxn>
                  <a:cxn ang="0">
                    <a:pos x="T6" y="T7"/>
                  </a:cxn>
                  <a:cxn ang="0">
                    <a:pos x="T8" y="T9"/>
                  </a:cxn>
                </a:cxnLst>
                <a:rect l="0" t="0" r="r" b="b"/>
                <a:pathLst>
                  <a:path w="430" h="430">
                    <a:moveTo>
                      <a:pt x="351" y="355"/>
                    </a:moveTo>
                    <a:cubicBezTo>
                      <a:pt x="274" y="430"/>
                      <a:pt x="150" y="428"/>
                      <a:pt x="75" y="351"/>
                    </a:cubicBezTo>
                    <a:cubicBezTo>
                      <a:pt x="0" y="274"/>
                      <a:pt x="2" y="150"/>
                      <a:pt x="79" y="75"/>
                    </a:cubicBezTo>
                    <a:cubicBezTo>
                      <a:pt x="157" y="0"/>
                      <a:pt x="280" y="2"/>
                      <a:pt x="355" y="79"/>
                    </a:cubicBezTo>
                    <a:cubicBezTo>
                      <a:pt x="430" y="157"/>
                      <a:pt x="428" y="280"/>
                      <a:pt x="351" y="355"/>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Freeform 9">
                <a:extLst>
                  <a:ext uri="{FF2B5EF4-FFF2-40B4-BE49-F238E27FC236}">
                    <a16:creationId xmlns:a16="http://schemas.microsoft.com/office/drawing/2014/main" id="{132C98A0-CF0F-4B69-EC84-195F5039E20E}"/>
                  </a:ext>
                </a:extLst>
              </p:cNvPr>
              <p:cNvSpPr>
                <a:spLocks/>
              </p:cNvSpPr>
              <p:nvPr/>
            </p:nvSpPr>
            <p:spPr bwMode="auto">
              <a:xfrm>
                <a:off x="3656" y="2880"/>
                <a:ext cx="84" cy="71"/>
              </a:xfrm>
              <a:custGeom>
                <a:avLst/>
                <a:gdLst>
                  <a:gd name="T0" fmla="*/ 115 w 265"/>
                  <a:gd name="T1" fmla="*/ 108 h 224"/>
                  <a:gd name="T2" fmla="*/ 147 w 265"/>
                  <a:gd name="T3" fmla="*/ 141 h 224"/>
                  <a:gd name="T4" fmla="*/ 176 w 265"/>
                  <a:gd name="T5" fmla="*/ 113 h 224"/>
                  <a:gd name="T6" fmla="*/ 145 w 265"/>
                  <a:gd name="T7" fmla="*/ 80 h 224"/>
                  <a:gd name="T8" fmla="*/ 170 w 265"/>
                  <a:gd name="T9" fmla="*/ 55 h 224"/>
                  <a:gd name="T10" fmla="*/ 209 w 265"/>
                  <a:gd name="T11" fmla="*/ 56 h 224"/>
                  <a:gd name="T12" fmla="*/ 209 w 265"/>
                  <a:gd name="T13" fmla="*/ 94 h 224"/>
                  <a:gd name="T14" fmla="*/ 237 w 265"/>
                  <a:gd name="T15" fmla="*/ 124 h 224"/>
                  <a:gd name="T16" fmla="*/ 238 w 265"/>
                  <a:gd name="T17" fmla="*/ 27 h 224"/>
                  <a:gd name="T18" fmla="*/ 142 w 265"/>
                  <a:gd name="T19" fmla="*/ 26 h 224"/>
                  <a:gd name="T20" fmla="*/ 116 w 265"/>
                  <a:gd name="T21" fmla="*/ 51 h 224"/>
                  <a:gd name="T22" fmla="*/ 92 w 265"/>
                  <a:gd name="T23" fmla="*/ 26 h 224"/>
                  <a:gd name="T24" fmla="*/ 63 w 265"/>
                  <a:gd name="T25" fmla="*/ 54 h 224"/>
                  <a:gd name="T26" fmla="*/ 87 w 265"/>
                  <a:gd name="T27" fmla="*/ 79 h 224"/>
                  <a:gd name="T28" fmla="*/ 53 w 265"/>
                  <a:gd name="T29" fmla="*/ 112 h 224"/>
                  <a:gd name="T30" fmla="*/ 29 w 265"/>
                  <a:gd name="T31" fmla="*/ 87 h 224"/>
                  <a:gd name="T32" fmla="*/ 0 w 265"/>
                  <a:gd name="T33" fmla="*/ 115 h 224"/>
                  <a:gd name="T34" fmla="*/ 105 w 265"/>
                  <a:gd name="T35" fmla="*/ 224 h 224"/>
                  <a:gd name="T36" fmla="*/ 134 w 265"/>
                  <a:gd name="T37" fmla="*/ 196 h 224"/>
                  <a:gd name="T38" fmla="*/ 82 w 265"/>
                  <a:gd name="T39" fmla="*/ 141 h 224"/>
                  <a:gd name="T40" fmla="*/ 115 w 265"/>
                  <a:gd name="T41" fmla="*/ 1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5" h="224">
                    <a:moveTo>
                      <a:pt x="115" y="108"/>
                    </a:moveTo>
                    <a:cubicBezTo>
                      <a:pt x="147" y="141"/>
                      <a:pt x="147" y="141"/>
                      <a:pt x="147" y="141"/>
                    </a:cubicBezTo>
                    <a:cubicBezTo>
                      <a:pt x="176" y="113"/>
                      <a:pt x="176" y="113"/>
                      <a:pt x="176" y="113"/>
                    </a:cubicBezTo>
                    <a:cubicBezTo>
                      <a:pt x="145" y="80"/>
                      <a:pt x="145" y="80"/>
                      <a:pt x="145" y="80"/>
                    </a:cubicBezTo>
                    <a:cubicBezTo>
                      <a:pt x="170" y="55"/>
                      <a:pt x="170" y="55"/>
                      <a:pt x="170" y="55"/>
                    </a:cubicBezTo>
                    <a:cubicBezTo>
                      <a:pt x="181" y="44"/>
                      <a:pt x="199" y="45"/>
                      <a:pt x="209" y="56"/>
                    </a:cubicBezTo>
                    <a:cubicBezTo>
                      <a:pt x="220" y="67"/>
                      <a:pt x="220" y="84"/>
                      <a:pt x="209" y="94"/>
                    </a:cubicBezTo>
                    <a:cubicBezTo>
                      <a:pt x="237" y="124"/>
                      <a:pt x="237" y="124"/>
                      <a:pt x="237" y="124"/>
                    </a:cubicBezTo>
                    <a:cubicBezTo>
                      <a:pt x="264" y="97"/>
                      <a:pt x="265" y="54"/>
                      <a:pt x="238" y="27"/>
                    </a:cubicBezTo>
                    <a:cubicBezTo>
                      <a:pt x="212" y="0"/>
                      <a:pt x="169" y="0"/>
                      <a:pt x="142" y="26"/>
                    </a:cubicBezTo>
                    <a:cubicBezTo>
                      <a:pt x="116" y="51"/>
                      <a:pt x="116" y="51"/>
                      <a:pt x="116" y="51"/>
                    </a:cubicBezTo>
                    <a:cubicBezTo>
                      <a:pt x="92" y="26"/>
                      <a:pt x="92" y="26"/>
                      <a:pt x="92" y="26"/>
                    </a:cubicBezTo>
                    <a:cubicBezTo>
                      <a:pt x="63" y="54"/>
                      <a:pt x="63" y="54"/>
                      <a:pt x="63" y="54"/>
                    </a:cubicBezTo>
                    <a:cubicBezTo>
                      <a:pt x="87" y="79"/>
                      <a:pt x="87" y="79"/>
                      <a:pt x="87" y="79"/>
                    </a:cubicBezTo>
                    <a:cubicBezTo>
                      <a:pt x="53" y="112"/>
                      <a:pt x="53" y="112"/>
                      <a:pt x="53" y="112"/>
                    </a:cubicBezTo>
                    <a:cubicBezTo>
                      <a:pt x="29" y="87"/>
                      <a:pt x="29" y="87"/>
                      <a:pt x="29" y="87"/>
                    </a:cubicBezTo>
                    <a:cubicBezTo>
                      <a:pt x="0" y="115"/>
                      <a:pt x="0" y="115"/>
                      <a:pt x="0" y="115"/>
                    </a:cubicBezTo>
                    <a:cubicBezTo>
                      <a:pt x="105" y="224"/>
                      <a:pt x="105" y="224"/>
                      <a:pt x="105" y="224"/>
                    </a:cubicBezTo>
                    <a:cubicBezTo>
                      <a:pt x="134" y="196"/>
                      <a:pt x="134" y="196"/>
                      <a:pt x="134" y="196"/>
                    </a:cubicBezTo>
                    <a:cubicBezTo>
                      <a:pt x="82" y="141"/>
                      <a:pt x="82" y="141"/>
                      <a:pt x="82" y="141"/>
                    </a:cubicBezTo>
                    <a:lnTo>
                      <a:pt x="115"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10">
                <a:extLst>
                  <a:ext uri="{FF2B5EF4-FFF2-40B4-BE49-F238E27FC236}">
                    <a16:creationId xmlns:a16="http://schemas.microsoft.com/office/drawing/2014/main" id="{53C197DE-9DE1-2CF7-3E8A-924A66A7A94A}"/>
                  </a:ext>
                </a:extLst>
              </p:cNvPr>
              <p:cNvSpPr>
                <a:spLocks/>
              </p:cNvSpPr>
              <p:nvPr/>
            </p:nvSpPr>
            <p:spPr bwMode="auto">
              <a:xfrm>
                <a:off x="3493" y="2939"/>
                <a:ext cx="137" cy="137"/>
              </a:xfrm>
              <a:custGeom>
                <a:avLst/>
                <a:gdLst>
                  <a:gd name="T0" fmla="*/ 266 w 432"/>
                  <a:gd name="T1" fmla="*/ 27 h 432"/>
                  <a:gd name="T2" fmla="*/ 405 w 432"/>
                  <a:gd name="T3" fmla="*/ 266 h 432"/>
                  <a:gd name="T4" fmla="*/ 167 w 432"/>
                  <a:gd name="T5" fmla="*/ 405 h 432"/>
                  <a:gd name="T6" fmla="*/ 27 w 432"/>
                  <a:gd name="T7" fmla="*/ 167 h 432"/>
                  <a:gd name="T8" fmla="*/ 266 w 432"/>
                  <a:gd name="T9" fmla="*/ 27 h 432"/>
                </a:gdLst>
                <a:ahLst/>
                <a:cxnLst>
                  <a:cxn ang="0">
                    <a:pos x="T0" y="T1"/>
                  </a:cxn>
                  <a:cxn ang="0">
                    <a:pos x="T2" y="T3"/>
                  </a:cxn>
                  <a:cxn ang="0">
                    <a:pos x="T4" y="T5"/>
                  </a:cxn>
                  <a:cxn ang="0">
                    <a:pos x="T6" y="T7"/>
                  </a:cxn>
                  <a:cxn ang="0">
                    <a:pos x="T8" y="T9"/>
                  </a:cxn>
                </a:cxnLst>
                <a:rect l="0" t="0" r="r" b="b"/>
                <a:pathLst>
                  <a:path w="432" h="432">
                    <a:moveTo>
                      <a:pt x="266" y="27"/>
                    </a:moveTo>
                    <a:cubicBezTo>
                      <a:pt x="370" y="55"/>
                      <a:pt x="432" y="161"/>
                      <a:pt x="405" y="266"/>
                    </a:cubicBezTo>
                    <a:cubicBezTo>
                      <a:pt x="378" y="370"/>
                      <a:pt x="271" y="432"/>
                      <a:pt x="167" y="405"/>
                    </a:cubicBezTo>
                    <a:cubicBezTo>
                      <a:pt x="62" y="378"/>
                      <a:pt x="0" y="271"/>
                      <a:pt x="27" y="167"/>
                    </a:cubicBezTo>
                    <a:cubicBezTo>
                      <a:pt x="55" y="62"/>
                      <a:pt x="161" y="0"/>
                      <a:pt x="266" y="27"/>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11">
                <a:extLst>
                  <a:ext uri="{FF2B5EF4-FFF2-40B4-BE49-F238E27FC236}">
                    <a16:creationId xmlns:a16="http://schemas.microsoft.com/office/drawing/2014/main" id="{0645D229-0E40-3CB3-6E64-8DCA753A02D7}"/>
                  </a:ext>
                </a:extLst>
              </p:cNvPr>
              <p:cNvSpPr>
                <a:spLocks/>
              </p:cNvSpPr>
              <p:nvPr/>
            </p:nvSpPr>
            <p:spPr bwMode="auto">
              <a:xfrm>
                <a:off x="3521" y="2973"/>
                <a:ext cx="78" cy="68"/>
              </a:xfrm>
              <a:custGeom>
                <a:avLst/>
                <a:gdLst>
                  <a:gd name="T0" fmla="*/ 142 w 246"/>
                  <a:gd name="T1" fmla="*/ 121 h 216"/>
                  <a:gd name="T2" fmla="*/ 154 w 246"/>
                  <a:gd name="T3" fmla="*/ 77 h 216"/>
                  <a:gd name="T4" fmla="*/ 115 w 246"/>
                  <a:gd name="T5" fmla="*/ 66 h 216"/>
                  <a:gd name="T6" fmla="*/ 103 w 246"/>
                  <a:gd name="T7" fmla="*/ 111 h 216"/>
                  <a:gd name="T8" fmla="*/ 68 w 246"/>
                  <a:gd name="T9" fmla="*/ 101 h 216"/>
                  <a:gd name="T10" fmla="*/ 48 w 246"/>
                  <a:gd name="T11" fmla="*/ 68 h 216"/>
                  <a:gd name="T12" fmla="*/ 82 w 246"/>
                  <a:gd name="T13" fmla="*/ 48 h 216"/>
                  <a:gd name="T14" fmla="*/ 92 w 246"/>
                  <a:gd name="T15" fmla="*/ 9 h 216"/>
                  <a:gd name="T16" fmla="*/ 9 w 246"/>
                  <a:gd name="T17" fmla="*/ 58 h 216"/>
                  <a:gd name="T18" fmla="*/ 58 w 246"/>
                  <a:gd name="T19" fmla="*/ 141 h 216"/>
                  <a:gd name="T20" fmla="*/ 93 w 246"/>
                  <a:gd name="T21" fmla="*/ 150 h 216"/>
                  <a:gd name="T22" fmla="*/ 84 w 246"/>
                  <a:gd name="T23" fmla="*/ 184 h 216"/>
                  <a:gd name="T24" fmla="*/ 123 w 246"/>
                  <a:gd name="T25" fmla="*/ 194 h 216"/>
                  <a:gd name="T26" fmla="*/ 132 w 246"/>
                  <a:gd name="T27" fmla="*/ 160 h 216"/>
                  <a:gd name="T28" fmla="*/ 178 w 246"/>
                  <a:gd name="T29" fmla="*/ 172 h 216"/>
                  <a:gd name="T30" fmla="*/ 169 w 246"/>
                  <a:gd name="T31" fmla="*/ 206 h 216"/>
                  <a:gd name="T32" fmla="*/ 208 w 246"/>
                  <a:gd name="T33" fmla="*/ 216 h 216"/>
                  <a:gd name="T34" fmla="*/ 246 w 246"/>
                  <a:gd name="T35" fmla="*/ 70 h 216"/>
                  <a:gd name="T36" fmla="*/ 207 w 246"/>
                  <a:gd name="T37" fmla="*/ 60 h 216"/>
                  <a:gd name="T38" fmla="*/ 188 w 246"/>
                  <a:gd name="T39" fmla="*/ 133 h 216"/>
                  <a:gd name="T40" fmla="*/ 142 w 246"/>
                  <a:gd name="T41" fmla="*/ 12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16">
                    <a:moveTo>
                      <a:pt x="142" y="121"/>
                    </a:moveTo>
                    <a:cubicBezTo>
                      <a:pt x="154" y="77"/>
                      <a:pt x="154" y="77"/>
                      <a:pt x="154" y="77"/>
                    </a:cubicBezTo>
                    <a:cubicBezTo>
                      <a:pt x="115" y="66"/>
                      <a:pt x="115" y="66"/>
                      <a:pt x="115" y="66"/>
                    </a:cubicBezTo>
                    <a:cubicBezTo>
                      <a:pt x="103" y="111"/>
                      <a:pt x="103" y="111"/>
                      <a:pt x="103" y="111"/>
                    </a:cubicBezTo>
                    <a:cubicBezTo>
                      <a:pt x="68" y="101"/>
                      <a:pt x="68" y="101"/>
                      <a:pt x="68" y="101"/>
                    </a:cubicBezTo>
                    <a:cubicBezTo>
                      <a:pt x="53" y="98"/>
                      <a:pt x="45" y="83"/>
                      <a:pt x="48" y="68"/>
                    </a:cubicBezTo>
                    <a:cubicBezTo>
                      <a:pt x="52" y="53"/>
                      <a:pt x="67" y="45"/>
                      <a:pt x="82" y="48"/>
                    </a:cubicBezTo>
                    <a:cubicBezTo>
                      <a:pt x="92" y="9"/>
                      <a:pt x="92" y="9"/>
                      <a:pt x="92" y="9"/>
                    </a:cubicBezTo>
                    <a:cubicBezTo>
                      <a:pt x="56" y="0"/>
                      <a:pt x="19" y="21"/>
                      <a:pt x="9" y="58"/>
                    </a:cubicBezTo>
                    <a:cubicBezTo>
                      <a:pt x="0" y="94"/>
                      <a:pt x="21" y="131"/>
                      <a:pt x="58" y="141"/>
                    </a:cubicBezTo>
                    <a:cubicBezTo>
                      <a:pt x="93" y="150"/>
                      <a:pt x="93" y="150"/>
                      <a:pt x="93" y="150"/>
                    </a:cubicBezTo>
                    <a:cubicBezTo>
                      <a:pt x="84" y="184"/>
                      <a:pt x="84" y="184"/>
                      <a:pt x="84" y="184"/>
                    </a:cubicBezTo>
                    <a:cubicBezTo>
                      <a:pt x="123" y="194"/>
                      <a:pt x="123" y="194"/>
                      <a:pt x="123" y="194"/>
                    </a:cubicBezTo>
                    <a:cubicBezTo>
                      <a:pt x="132" y="160"/>
                      <a:pt x="132" y="160"/>
                      <a:pt x="132" y="160"/>
                    </a:cubicBezTo>
                    <a:cubicBezTo>
                      <a:pt x="178" y="172"/>
                      <a:pt x="178" y="172"/>
                      <a:pt x="178" y="172"/>
                    </a:cubicBezTo>
                    <a:cubicBezTo>
                      <a:pt x="169" y="206"/>
                      <a:pt x="169" y="206"/>
                      <a:pt x="169" y="206"/>
                    </a:cubicBezTo>
                    <a:cubicBezTo>
                      <a:pt x="208" y="216"/>
                      <a:pt x="208" y="216"/>
                      <a:pt x="208" y="216"/>
                    </a:cubicBezTo>
                    <a:cubicBezTo>
                      <a:pt x="246" y="70"/>
                      <a:pt x="246" y="70"/>
                      <a:pt x="246" y="70"/>
                    </a:cubicBezTo>
                    <a:cubicBezTo>
                      <a:pt x="207" y="60"/>
                      <a:pt x="207" y="60"/>
                      <a:pt x="207" y="60"/>
                    </a:cubicBezTo>
                    <a:cubicBezTo>
                      <a:pt x="188" y="133"/>
                      <a:pt x="188" y="133"/>
                      <a:pt x="188" y="133"/>
                    </a:cubicBezTo>
                    <a:lnTo>
                      <a:pt x="142"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Freeform 12">
                <a:extLst>
                  <a:ext uri="{FF2B5EF4-FFF2-40B4-BE49-F238E27FC236}">
                    <a16:creationId xmlns:a16="http://schemas.microsoft.com/office/drawing/2014/main" id="{B8159D75-AFEB-4AB0-0D1B-30C4D3B06CC7}"/>
                  </a:ext>
                </a:extLst>
              </p:cNvPr>
              <p:cNvSpPr>
                <a:spLocks noEditPoints="1"/>
              </p:cNvSpPr>
              <p:nvPr/>
            </p:nvSpPr>
            <p:spPr bwMode="auto">
              <a:xfrm>
                <a:off x="3649" y="2980"/>
                <a:ext cx="349" cy="318"/>
              </a:xfrm>
              <a:custGeom>
                <a:avLst/>
                <a:gdLst>
                  <a:gd name="T0" fmla="*/ 1055 w 1103"/>
                  <a:gd name="T1" fmla="*/ 531 h 1004"/>
                  <a:gd name="T2" fmla="*/ 791 w 1103"/>
                  <a:gd name="T3" fmla="*/ 447 h 1004"/>
                  <a:gd name="T4" fmla="*/ 721 w 1103"/>
                  <a:gd name="T5" fmla="*/ 455 h 1004"/>
                  <a:gd name="T6" fmla="*/ 693 w 1103"/>
                  <a:gd name="T7" fmla="*/ 425 h 1004"/>
                  <a:gd name="T8" fmla="*/ 619 w 1103"/>
                  <a:gd name="T9" fmla="*/ 374 h 1004"/>
                  <a:gd name="T10" fmla="*/ 544 w 1103"/>
                  <a:gd name="T11" fmla="*/ 370 h 1004"/>
                  <a:gd name="T12" fmla="*/ 522 w 1103"/>
                  <a:gd name="T13" fmla="*/ 356 h 1004"/>
                  <a:gd name="T14" fmla="*/ 513 w 1103"/>
                  <a:gd name="T15" fmla="*/ 283 h 1004"/>
                  <a:gd name="T16" fmla="*/ 499 w 1103"/>
                  <a:gd name="T17" fmla="*/ 195 h 1004"/>
                  <a:gd name="T18" fmla="*/ 259 w 1103"/>
                  <a:gd name="T19" fmla="*/ 4 h 1004"/>
                  <a:gd name="T20" fmla="*/ 52 w 1103"/>
                  <a:gd name="T21" fmla="*/ 106 h 1004"/>
                  <a:gd name="T22" fmla="*/ 7 w 1103"/>
                  <a:gd name="T23" fmla="*/ 260 h 1004"/>
                  <a:gd name="T24" fmla="*/ 187 w 1103"/>
                  <a:gd name="T25" fmla="*/ 612 h 1004"/>
                  <a:gd name="T26" fmla="*/ 286 w 1103"/>
                  <a:gd name="T27" fmla="*/ 645 h 1004"/>
                  <a:gd name="T28" fmla="*/ 391 w 1103"/>
                  <a:gd name="T29" fmla="*/ 712 h 1004"/>
                  <a:gd name="T30" fmla="*/ 449 w 1103"/>
                  <a:gd name="T31" fmla="*/ 829 h 1004"/>
                  <a:gd name="T32" fmla="*/ 467 w 1103"/>
                  <a:gd name="T33" fmla="*/ 872 h 1004"/>
                  <a:gd name="T34" fmla="*/ 476 w 1103"/>
                  <a:gd name="T35" fmla="*/ 943 h 1004"/>
                  <a:gd name="T36" fmla="*/ 710 w 1103"/>
                  <a:gd name="T37" fmla="*/ 964 h 1004"/>
                  <a:gd name="T38" fmla="*/ 800 w 1103"/>
                  <a:gd name="T39" fmla="*/ 891 h 1004"/>
                  <a:gd name="T40" fmla="*/ 823 w 1103"/>
                  <a:gd name="T41" fmla="*/ 863 h 1004"/>
                  <a:gd name="T42" fmla="*/ 847 w 1103"/>
                  <a:gd name="T43" fmla="*/ 869 h 1004"/>
                  <a:gd name="T44" fmla="*/ 856 w 1103"/>
                  <a:gd name="T45" fmla="*/ 872 h 1004"/>
                  <a:gd name="T46" fmla="*/ 1062 w 1103"/>
                  <a:gd name="T47" fmla="*/ 773 h 1004"/>
                  <a:gd name="T48" fmla="*/ 1055 w 1103"/>
                  <a:gd name="T49" fmla="*/ 531 h 1004"/>
                  <a:gd name="T50" fmla="*/ 159 w 1103"/>
                  <a:gd name="T51" fmla="*/ 457 h 1004"/>
                  <a:gd name="T52" fmla="*/ 159 w 1103"/>
                  <a:gd name="T53" fmla="*/ 458 h 1004"/>
                  <a:gd name="T54" fmla="*/ 154 w 1103"/>
                  <a:gd name="T55" fmla="*/ 453 h 1004"/>
                  <a:gd name="T56" fmla="*/ 160 w 1103"/>
                  <a:gd name="T57" fmla="*/ 454 h 1004"/>
                  <a:gd name="T58" fmla="*/ 159 w 1103"/>
                  <a:gd name="T59" fmla="*/ 457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03" h="1004">
                    <a:moveTo>
                      <a:pt x="1055" y="531"/>
                    </a:moveTo>
                    <a:cubicBezTo>
                      <a:pt x="981" y="419"/>
                      <a:pt x="817" y="442"/>
                      <a:pt x="791" y="447"/>
                    </a:cubicBezTo>
                    <a:cubicBezTo>
                      <a:pt x="768" y="452"/>
                      <a:pt x="741" y="460"/>
                      <a:pt x="721" y="455"/>
                    </a:cubicBezTo>
                    <a:cubicBezTo>
                      <a:pt x="706" y="451"/>
                      <a:pt x="704" y="440"/>
                      <a:pt x="693" y="425"/>
                    </a:cubicBezTo>
                    <a:cubicBezTo>
                      <a:pt x="675" y="399"/>
                      <a:pt x="650" y="381"/>
                      <a:pt x="619" y="374"/>
                    </a:cubicBezTo>
                    <a:cubicBezTo>
                      <a:pt x="594" y="369"/>
                      <a:pt x="569" y="372"/>
                      <a:pt x="544" y="370"/>
                    </a:cubicBezTo>
                    <a:cubicBezTo>
                      <a:pt x="533" y="369"/>
                      <a:pt x="528" y="368"/>
                      <a:pt x="522" y="356"/>
                    </a:cubicBezTo>
                    <a:cubicBezTo>
                      <a:pt x="511" y="335"/>
                      <a:pt x="514" y="306"/>
                      <a:pt x="513" y="283"/>
                    </a:cubicBezTo>
                    <a:cubicBezTo>
                      <a:pt x="512" y="253"/>
                      <a:pt x="509" y="223"/>
                      <a:pt x="499" y="195"/>
                    </a:cubicBezTo>
                    <a:cubicBezTo>
                      <a:pt x="458" y="83"/>
                      <a:pt x="377" y="10"/>
                      <a:pt x="259" y="4"/>
                    </a:cubicBezTo>
                    <a:cubicBezTo>
                      <a:pt x="169" y="0"/>
                      <a:pt x="91" y="46"/>
                      <a:pt x="52" y="106"/>
                    </a:cubicBezTo>
                    <a:cubicBezTo>
                      <a:pt x="22" y="152"/>
                      <a:pt x="12" y="206"/>
                      <a:pt x="7" y="260"/>
                    </a:cubicBezTo>
                    <a:cubicBezTo>
                      <a:pt x="0" y="530"/>
                      <a:pt x="142" y="587"/>
                      <a:pt x="187" y="612"/>
                    </a:cubicBezTo>
                    <a:cubicBezTo>
                      <a:pt x="239" y="642"/>
                      <a:pt x="230" y="634"/>
                      <a:pt x="286" y="645"/>
                    </a:cubicBezTo>
                    <a:cubicBezTo>
                      <a:pt x="330" y="654"/>
                      <a:pt x="364" y="677"/>
                      <a:pt x="391" y="712"/>
                    </a:cubicBezTo>
                    <a:cubicBezTo>
                      <a:pt x="417" y="747"/>
                      <a:pt x="435" y="788"/>
                      <a:pt x="449" y="829"/>
                    </a:cubicBezTo>
                    <a:cubicBezTo>
                      <a:pt x="454" y="844"/>
                      <a:pt x="460" y="859"/>
                      <a:pt x="467" y="872"/>
                    </a:cubicBezTo>
                    <a:cubicBezTo>
                      <a:pt x="455" y="895"/>
                      <a:pt x="456" y="926"/>
                      <a:pt x="476" y="943"/>
                    </a:cubicBezTo>
                    <a:cubicBezTo>
                      <a:pt x="543" y="1001"/>
                      <a:pt x="633" y="1004"/>
                      <a:pt x="710" y="964"/>
                    </a:cubicBezTo>
                    <a:cubicBezTo>
                      <a:pt x="744" y="947"/>
                      <a:pt x="775" y="920"/>
                      <a:pt x="800" y="891"/>
                    </a:cubicBezTo>
                    <a:cubicBezTo>
                      <a:pt x="801" y="889"/>
                      <a:pt x="813" y="875"/>
                      <a:pt x="823" y="863"/>
                    </a:cubicBezTo>
                    <a:cubicBezTo>
                      <a:pt x="831" y="866"/>
                      <a:pt x="839" y="868"/>
                      <a:pt x="847" y="869"/>
                    </a:cubicBezTo>
                    <a:cubicBezTo>
                      <a:pt x="850" y="871"/>
                      <a:pt x="853" y="871"/>
                      <a:pt x="856" y="872"/>
                    </a:cubicBezTo>
                    <a:cubicBezTo>
                      <a:pt x="938" y="896"/>
                      <a:pt x="1022" y="842"/>
                      <a:pt x="1062" y="773"/>
                    </a:cubicBezTo>
                    <a:cubicBezTo>
                      <a:pt x="1103" y="703"/>
                      <a:pt x="1100" y="599"/>
                      <a:pt x="1055" y="531"/>
                    </a:cubicBezTo>
                    <a:close/>
                    <a:moveTo>
                      <a:pt x="159" y="457"/>
                    </a:moveTo>
                    <a:cubicBezTo>
                      <a:pt x="159" y="457"/>
                      <a:pt x="159" y="458"/>
                      <a:pt x="159" y="458"/>
                    </a:cubicBezTo>
                    <a:cubicBezTo>
                      <a:pt x="158" y="459"/>
                      <a:pt x="157" y="456"/>
                      <a:pt x="154" y="453"/>
                    </a:cubicBezTo>
                    <a:cubicBezTo>
                      <a:pt x="157" y="453"/>
                      <a:pt x="159" y="453"/>
                      <a:pt x="160" y="454"/>
                    </a:cubicBezTo>
                    <a:cubicBezTo>
                      <a:pt x="159" y="455"/>
                      <a:pt x="159" y="456"/>
                      <a:pt x="159" y="457"/>
                    </a:cubicBezTo>
                    <a:close/>
                  </a:path>
                </a:pathLst>
              </a:custGeom>
              <a:solidFill>
                <a:srgbClr val="FF7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13">
                <a:extLst>
                  <a:ext uri="{FF2B5EF4-FFF2-40B4-BE49-F238E27FC236}">
                    <a16:creationId xmlns:a16="http://schemas.microsoft.com/office/drawing/2014/main" id="{6D39DA5C-8508-DF7A-214C-26AE1F83C268}"/>
                  </a:ext>
                </a:extLst>
              </p:cNvPr>
              <p:cNvSpPr>
                <a:spLocks/>
              </p:cNvSpPr>
              <p:nvPr/>
            </p:nvSpPr>
            <p:spPr bwMode="auto">
              <a:xfrm>
                <a:off x="3387" y="3145"/>
                <a:ext cx="265" cy="176"/>
              </a:xfrm>
              <a:custGeom>
                <a:avLst/>
                <a:gdLst>
                  <a:gd name="T0" fmla="*/ 839 w 839"/>
                  <a:gd name="T1" fmla="*/ 555 h 555"/>
                  <a:gd name="T2" fmla="*/ 839 w 839"/>
                  <a:gd name="T3" fmla="*/ 555 h 555"/>
                  <a:gd name="T4" fmla="*/ 420 w 839"/>
                  <a:gd name="T5" fmla="*/ 0 h 555"/>
                  <a:gd name="T6" fmla="*/ 1 w 839"/>
                  <a:gd name="T7" fmla="*/ 493 h 555"/>
                  <a:gd name="T8" fmla="*/ 61 w 839"/>
                  <a:gd name="T9" fmla="*/ 555 h 555"/>
                  <a:gd name="T10" fmla="*/ 839 w 839"/>
                  <a:gd name="T11" fmla="*/ 555 h 555"/>
                </a:gdLst>
                <a:ahLst/>
                <a:cxnLst>
                  <a:cxn ang="0">
                    <a:pos x="T0" y="T1"/>
                  </a:cxn>
                  <a:cxn ang="0">
                    <a:pos x="T2" y="T3"/>
                  </a:cxn>
                  <a:cxn ang="0">
                    <a:pos x="T4" y="T5"/>
                  </a:cxn>
                  <a:cxn ang="0">
                    <a:pos x="T6" y="T7"/>
                  </a:cxn>
                  <a:cxn ang="0">
                    <a:pos x="T8" y="T9"/>
                  </a:cxn>
                  <a:cxn ang="0">
                    <a:pos x="T10" y="T11"/>
                  </a:cxn>
                </a:cxnLst>
                <a:rect l="0" t="0" r="r" b="b"/>
                <a:pathLst>
                  <a:path w="839" h="555">
                    <a:moveTo>
                      <a:pt x="839" y="555"/>
                    </a:moveTo>
                    <a:cubicBezTo>
                      <a:pt x="839" y="555"/>
                      <a:pt x="839" y="555"/>
                      <a:pt x="839" y="555"/>
                    </a:cubicBezTo>
                    <a:cubicBezTo>
                      <a:pt x="839" y="306"/>
                      <a:pt x="782" y="0"/>
                      <a:pt x="420" y="0"/>
                    </a:cubicBezTo>
                    <a:cubicBezTo>
                      <a:pt x="87" y="0"/>
                      <a:pt x="12" y="258"/>
                      <a:pt x="1" y="493"/>
                    </a:cubicBezTo>
                    <a:cubicBezTo>
                      <a:pt x="0" y="527"/>
                      <a:pt x="27" y="555"/>
                      <a:pt x="61" y="555"/>
                    </a:cubicBezTo>
                    <a:lnTo>
                      <a:pt x="839" y="555"/>
                    </a:lnTo>
                    <a:close/>
                  </a:path>
                </a:pathLst>
              </a:custGeom>
              <a:solidFill>
                <a:srgbClr val="96E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14">
                <a:extLst>
                  <a:ext uri="{FF2B5EF4-FFF2-40B4-BE49-F238E27FC236}">
                    <a16:creationId xmlns:a16="http://schemas.microsoft.com/office/drawing/2014/main" id="{690B8935-B411-FDE5-BF88-31CDE9F4C6EF}"/>
                  </a:ext>
                </a:extLst>
              </p:cNvPr>
              <p:cNvSpPr>
                <a:spLocks/>
              </p:cNvSpPr>
              <p:nvPr/>
            </p:nvSpPr>
            <p:spPr bwMode="auto">
              <a:xfrm>
                <a:off x="3458" y="3035"/>
                <a:ext cx="132" cy="143"/>
              </a:xfrm>
              <a:custGeom>
                <a:avLst/>
                <a:gdLst>
                  <a:gd name="T0" fmla="*/ 407 w 416"/>
                  <a:gd name="T1" fmla="*/ 118 h 451"/>
                  <a:gd name="T2" fmla="*/ 384 w 416"/>
                  <a:gd name="T3" fmla="*/ 108 h 451"/>
                  <a:gd name="T4" fmla="*/ 362 w 416"/>
                  <a:gd name="T5" fmla="*/ 104 h 451"/>
                  <a:gd name="T6" fmla="*/ 201 w 416"/>
                  <a:gd name="T7" fmla="*/ 25 h 451"/>
                  <a:gd name="T8" fmla="*/ 66 w 416"/>
                  <a:gd name="T9" fmla="*/ 0 h 451"/>
                  <a:gd name="T10" fmla="*/ 50 w 416"/>
                  <a:gd name="T11" fmla="*/ 80 h 451"/>
                  <a:gd name="T12" fmla="*/ 48 w 416"/>
                  <a:gd name="T13" fmla="*/ 114 h 451"/>
                  <a:gd name="T14" fmla="*/ 23 w 416"/>
                  <a:gd name="T15" fmla="*/ 109 h 451"/>
                  <a:gd name="T16" fmla="*/ 22 w 416"/>
                  <a:gd name="T17" fmla="*/ 110 h 451"/>
                  <a:gd name="T18" fmla="*/ 8 w 416"/>
                  <a:gd name="T19" fmla="*/ 160 h 451"/>
                  <a:gd name="T20" fmla="*/ 47 w 416"/>
                  <a:gd name="T21" fmla="*/ 190 h 451"/>
                  <a:gd name="T22" fmla="*/ 143 w 416"/>
                  <a:gd name="T23" fmla="*/ 350 h 451"/>
                  <a:gd name="T24" fmla="*/ 143 w 416"/>
                  <a:gd name="T25" fmla="*/ 440 h 451"/>
                  <a:gd name="T26" fmla="*/ 207 w 416"/>
                  <a:gd name="T27" fmla="*/ 450 h 451"/>
                  <a:gd name="T28" fmla="*/ 278 w 416"/>
                  <a:gd name="T29" fmla="*/ 435 h 451"/>
                  <a:gd name="T30" fmla="*/ 278 w 416"/>
                  <a:gd name="T31" fmla="*/ 339 h 451"/>
                  <a:gd name="T32" fmla="*/ 374 w 416"/>
                  <a:gd name="T33" fmla="*/ 193 h 451"/>
                  <a:gd name="T34" fmla="*/ 377 w 416"/>
                  <a:gd name="T35" fmla="*/ 190 h 451"/>
                  <a:gd name="T36" fmla="*/ 411 w 416"/>
                  <a:gd name="T37" fmla="*/ 160 h 451"/>
                  <a:gd name="T38" fmla="*/ 407 w 416"/>
                  <a:gd name="T39" fmla="*/ 11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6" h="451">
                    <a:moveTo>
                      <a:pt x="407" y="118"/>
                    </a:moveTo>
                    <a:cubicBezTo>
                      <a:pt x="403" y="111"/>
                      <a:pt x="396" y="106"/>
                      <a:pt x="384" y="108"/>
                    </a:cubicBezTo>
                    <a:cubicBezTo>
                      <a:pt x="374" y="109"/>
                      <a:pt x="367" y="95"/>
                      <a:pt x="362" y="104"/>
                    </a:cubicBezTo>
                    <a:cubicBezTo>
                      <a:pt x="361" y="103"/>
                      <a:pt x="262" y="47"/>
                      <a:pt x="201" y="25"/>
                    </a:cubicBezTo>
                    <a:cubicBezTo>
                      <a:pt x="158" y="9"/>
                      <a:pt x="108" y="15"/>
                      <a:pt x="66" y="0"/>
                    </a:cubicBezTo>
                    <a:cubicBezTo>
                      <a:pt x="55" y="25"/>
                      <a:pt x="51" y="53"/>
                      <a:pt x="50" y="80"/>
                    </a:cubicBezTo>
                    <a:cubicBezTo>
                      <a:pt x="49" y="90"/>
                      <a:pt x="49" y="102"/>
                      <a:pt x="48" y="114"/>
                    </a:cubicBezTo>
                    <a:cubicBezTo>
                      <a:pt x="40" y="108"/>
                      <a:pt x="31" y="106"/>
                      <a:pt x="23" y="109"/>
                    </a:cubicBezTo>
                    <a:cubicBezTo>
                      <a:pt x="22" y="109"/>
                      <a:pt x="22" y="110"/>
                      <a:pt x="22" y="110"/>
                    </a:cubicBezTo>
                    <a:cubicBezTo>
                      <a:pt x="6" y="116"/>
                      <a:pt x="0" y="139"/>
                      <a:pt x="8" y="160"/>
                    </a:cubicBezTo>
                    <a:cubicBezTo>
                      <a:pt x="15" y="180"/>
                      <a:pt x="32" y="192"/>
                      <a:pt x="47" y="190"/>
                    </a:cubicBezTo>
                    <a:cubicBezTo>
                      <a:pt x="50" y="260"/>
                      <a:pt x="68" y="330"/>
                      <a:pt x="143" y="350"/>
                    </a:cubicBezTo>
                    <a:cubicBezTo>
                      <a:pt x="143" y="440"/>
                      <a:pt x="143" y="440"/>
                      <a:pt x="143" y="440"/>
                    </a:cubicBezTo>
                    <a:cubicBezTo>
                      <a:pt x="163" y="447"/>
                      <a:pt x="184" y="451"/>
                      <a:pt x="207" y="450"/>
                    </a:cubicBezTo>
                    <a:cubicBezTo>
                      <a:pt x="226" y="449"/>
                      <a:pt x="255" y="444"/>
                      <a:pt x="278" y="435"/>
                    </a:cubicBezTo>
                    <a:cubicBezTo>
                      <a:pt x="278" y="339"/>
                      <a:pt x="278" y="339"/>
                      <a:pt x="278" y="339"/>
                    </a:cubicBezTo>
                    <a:cubicBezTo>
                      <a:pt x="340" y="312"/>
                      <a:pt x="356" y="254"/>
                      <a:pt x="374" y="193"/>
                    </a:cubicBezTo>
                    <a:cubicBezTo>
                      <a:pt x="375" y="192"/>
                      <a:pt x="376" y="191"/>
                      <a:pt x="377" y="190"/>
                    </a:cubicBezTo>
                    <a:cubicBezTo>
                      <a:pt x="390" y="189"/>
                      <a:pt x="404" y="178"/>
                      <a:pt x="411" y="160"/>
                    </a:cubicBezTo>
                    <a:cubicBezTo>
                      <a:pt x="416" y="144"/>
                      <a:pt x="415" y="128"/>
                      <a:pt x="407" y="118"/>
                    </a:cubicBezTo>
                    <a:close/>
                  </a:path>
                </a:pathLst>
              </a:custGeom>
              <a:solidFill>
                <a:srgbClr val="FBD1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15">
                <a:extLst>
                  <a:ext uri="{FF2B5EF4-FFF2-40B4-BE49-F238E27FC236}">
                    <a16:creationId xmlns:a16="http://schemas.microsoft.com/office/drawing/2014/main" id="{83B21BF1-5225-1836-B2B2-916FA626B861}"/>
                  </a:ext>
                </a:extLst>
              </p:cNvPr>
              <p:cNvSpPr>
                <a:spLocks/>
              </p:cNvSpPr>
              <p:nvPr/>
            </p:nvSpPr>
            <p:spPr bwMode="auto">
              <a:xfrm>
                <a:off x="3466" y="3093"/>
                <a:ext cx="120" cy="99"/>
              </a:xfrm>
              <a:custGeom>
                <a:avLst/>
                <a:gdLst>
                  <a:gd name="T0" fmla="*/ 348 w 379"/>
                  <a:gd name="T1" fmla="*/ 6 h 311"/>
                  <a:gd name="T2" fmla="*/ 182 w 379"/>
                  <a:gd name="T3" fmla="*/ 89 h 311"/>
                  <a:gd name="T4" fmla="*/ 18 w 379"/>
                  <a:gd name="T5" fmla="*/ 0 h 311"/>
                  <a:gd name="T6" fmla="*/ 178 w 379"/>
                  <a:gd name="T7" fmla="*/ 303 h 311"/>
                  <a:gd name="T8" fmla="*/ 348 w 379"/>
                  <a:gd name="T9" fmla="*/ 6 h 311"/>
                </a:gdLst>
                <a:ahLst/>
                <a:cxnLst>
                  <a:cxn ang="0">
                    <a:pos x="T0" y="T1"/>
                  </a:cxn>
                  <a:cxn ang="0">
                    <a:pos x="T2" y="T3"/>
                  </a:cxn>
                  <a:cxn ang="0">
                    <a:pos x="T4" y="T5"/>
                  </a:cxn>
                  <a:cxn ang="0">
                    <a:pos x="T6" y="T7"/>
                  </a:cxn>
                  <a:cxn ang="0">
                    <a:pos x="T8" y="T9"/>
                  </a:cxn>
                </a:cxnLst>
                <a:rect l="0" t="0" r="r" b="b"/>
                <a:pathLst>
                  <a:path w="379" h="311">
                    <a:moveTo>
                      <a:pt x="348" y="6"/>
                    </a:moveTo>
                    <a:cubicBezTo>
                      <a:pt x="348" y="6"/>
                      <a:pt x="283" y="95"/>
                      <a:pt x="182" y="89"/>
                    </a:cubicBezTo>
                    <a:cubicBezTo>
                      <a:pt x="81" y="83"/>
                      <a:pt x="18" y="0"/>
                      <a:pt x="18" y="0"/>
                    </a:cubicBezTo>
                    <a:cubicBezTo>
                      <a:pt x="21" y="126"/>
                      <a:pt x="0" y="296"/>
                      <a:pt x="178" y="303"/>
                    </a:cubicBezTo>
                    <a:cubicBezTo>
                      <a:pt x="379" y="311"/>
                      <a:pt x="349" y="73"/>
                      <a:pt x="348" y="6"/>
                    </a:cubicBezTo>
                    <a:close/>
                  </a:path>
                </a:pathLst>
              </a:custGeom>
              <a:solidFill>
                <a:srgbClr val="7037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Freeform 16">
                <a:extLst>
                  <a:ext uri="{FF2B5EF4-FFF2-40B4-BE49-F238E27FC236}">
                    <a16:creationId xmlns:a16="http://schemas.microsoft.com/office/drawing/2014/main" id="{A9C997B2-8638-7E23-963D-5E7220B4C7A0}"/>
                  </a:ext>
                </a:extLst>
              </p:cNvPr>
              <p:cNvSpPr>
                <a:spLocks/>
              </p:cNvSpPr>
              <p:nvPr/>
            </p:nvSpPr>
            <p:spPr bwMode="auto">
              <a:xfrm>
                <a:off x="3459" y="2978"/>
                <a:ext cx="152" cy="98"/>
              </a:xfrm>
              <a:custGeom>
                <a:avLst/>
                <a:gdLst>
                  <a:gd name="T0" fmla="*/ 133 w 480"/>
                  <a:gd name="T1" fmla="*/ 42 h 309"/>
                  <a:gd name="T2" fmla="*/ 7 w 480"/>
                  <a:gd name="T3" fmla="*/ 43 h 309"/>
                  <a:gd name="T4" fmla="*/ 49 w 480"/>
                  <a:gd name="T5" fmla="*/ 91 h 309"/>
                  <a:gd name="T6" fmla="*/ 4 w 480"/>
                  <a:gd name="T7" fmla="*/ 214 h 309"/>
                  <a:gd name="T8" fmla="*/ 20 w 480"/>
                  <a:gd name="T9" fmla="*/ 291 h 309"/>
                  <a:gd name="T10" fmla="*/ 21 w 480"/>
                  <a:gd name="T11" fmla="*/ 290 h 309"/>
                  <a:gd name="T12" fmla="*/ 48 w 480"/>
                  <a:gd name="T13" fmla="*/ 296 h 309"/>
                  <a:gd name="T14" fmla="*/ 48 w 480"/>
                  <a:gd name="T15" fmla="*/ 261 h 309"/>
                  <a:gd name="T16" fmla="*/ 64 w 480"/>
                  <a:gd name="T17" fmla="*/ 181 h 309"/>
                  <a:gd name="T18" fmla="*/ 360 w 480"/>
                  <a:gd name="T19" fmla="*/ 309 h 309"/>
                  <a:gd name="T20" fmla="*/ 382 w 480"/>
                  <a:gd name="T21" fmla="*/ 289 h 309"/>
                  <a:gd name="T22" fmla="*/ 384 w 480"/>
                  <a:gd name="T23" fmla="*/ 288 h 309"/>
                  <a:gd name="T24" fmla="*/ 385 w 480"/>
                  <a:gd name="T25" fmla="*/ 285 h 309"/>
                  <a:gd name="T26" fmla="*/ 387 w 480"/>
                  <a:gd name="T27" fmla="*/ 283 h 309"/>
                  <a:gd name="T28" fmla="*/ 133 w 480"/>
                  <a:gd name="T29" fmla="*/ 4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0" h="309">
                    <a:moveTo>
                      <a:pt x="133" y="42"/>
                    </a:moveTo>
                    <a:cubicBezTo>
                      <a:pt x="97" y="12"/>
                      <a:pt x="43" y="11"/>
                      <a:pt x="7" y="43"/>
                    </a:cubicBezTo>
                    <a:cubicBezTo>
                      <a:pt x="49" y="91"/>
                      <a:pt x="49" y="91"/>
                      <a:pt x="49" y="91"/>
                    </a:cubicBezTo>
                    <a:cubicBezTo>
                      <a:pt x="17" y="123"/>
                      <a:pt x="0" y="166"/>
                      <a:pt x="4" y="214"/>
                    </a:cubicBezTo>
                    <a:cubicBezTo>
                      <a:pt x="7" y="241"/>
                      <a:pt x="11" y="266"/>
                      <a:pt x="20" y="291"/>
                    </a:cubicBezTo>
                    <a:cubicBezTo>
                      <a:pt x="20" y="291"/>
                      <a:pt x="20" y="290"/>
                      <a:pt x="21" y="290"/>
                    </a:cubicBezTo>
                    <a:cubicBezTo>
                      <a:pt x="30" y="287"/>
                      <a:pt x="40" y="290"/>
                      <a:pt x="48" y="296"/>
                    </a:cubicBezTo>
                    <a:cubicBezTo>
                      <a:pt x="48" y="284"/>
                      <a:pt x="48" y="272"/>
                      <a:pt x="48" y="261"/>
                    </a:cubicBezTo>
                    <a:cubicBezTo>
                      <a:pt x="49" y="234"/>
                      <a:pt x="53" y="206"/>
                      <a:pt x="64" y="181"/>
                    </a:cubicBezTo>
                    <a:cubicBezTo>
                      <a:pt x="180" y="309"/>
                      <a:pt x="359" y="308"/>
                      <a:pt x="360" y="309"/>
                    </a:cubicBezTo>
                    <a:cubicBezTo>
                      <a:pt x="365" y="300"/>
                      <a:pt x="372" y="290"/>
                      <a:pt x="382" y="289"/>
                    </a:cubicBezTo>
                    <a:cubicBezTo>
                      <a:pt x="383" y="288"/>
                      <a:pt x="383" y="288"/>
                      <a:pt x="384" y="288"/>
                    </a:cubicBezTo>
                    <a:cubicBezTo>
                      <a:pt x="384" y="287"/>
                      <a:pt x="385" y="286"/>
                      <a:pt x="385" y="285"/>
                    </a:cubicBezTo>
                    <a:cubicBezTo>
                      <a:pt x="386" y="285"/>
                      <a:pt x="386" y="284"/>
                      <a:pt x="387" y="283"/>
                    </a:cubicBezTo>
                    <a:cubicBezTo>
                      <a:pt x="480" y="115"/>
                      <a:pt x="279" y="0"/>
                      <a:pt x="133" y="42"/>
                    </a:cubicBezTo>
                    <a:close/>
                  </a:path>
                </a:pathLst>
              </a:custGeom>
              <a:solidFill>
                <a:srgbClr val="7037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Line 17">
                <a:extLst>
                  <a:ext uri="{FF2B5EF4-FFF2-40B4-BE49-F238E27FC236}">
                    <a16:creationId xmlns:a16="http://schemas.microsoft.com/office/drawing/2014/main" id="{DBCA73A5-B382-5A49-E020-D47C68B3044E}"/>
                  </a:ext>
                </a:extLst>
              </p:cNvPr>
              <p:cNvSpPr>
                <a:spLocks noChangeShapeType="1"/>
              </p:cNvSpPr>
              <p:nvPr/>
            </p:nvSpPr>
            <p:spPr bwMode="auto">
              <a:xfrm>
                <a:off x="3590" y="327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Line 18">
                <a:extLst>
                  <a:ext uri="{FF2B5EF4-FFF2-40B4-BE49-F238E27FC236}">
                    <a16:creationId xmlns:a16="http://schemas.microsoft.com/office/drawing/2014/main" id="{B1FAA5E7-D3C8-B04F-94D9-36D9D9E33D61}"/>
                  </a:ext>
                </a:extLst>
              </p:cNvPr>
              <p:cNvSpPr>
                <a:spLocks noChangeShapeType="1"/>
              </p:cNvSpPr>
              <p:nvPr/>
            </p:nvSpPr>
            <p:spPr bwMode="auto">
              <a:xfrm>
                <a:off x="3590" y="327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Freeform 19">
                <a:extLst>
                  <a:ext uri="{FF2B5EF4-FFF2-40B4-BE49-F238E27FC236}">
                    <a16:creationId xmlns:a16="http://schemas.microsoft.com/office/drawing/2014/main" id="{8B7025FE-6552-42CA-EBBD-CE0C7BA0BDFB}"/>
                  </a:ext>
                </a:extLst>
              </p:cNvPr>
              <p:cNvSpPr>
                <a:spLocks/>
              </p:cNvSpPr>
              <p:nvPr/>
            </p:nvSpPr>
            <p:spPr bwMode="auto">
              <a:xfrm>
                <a:off x="3597" y="3160"/>
                <a:ext cx="82" cy="161"/>
              </a:xfrm>
              <a:custGeom>
                <a:avLst/>
                <a:gdLst>
                  <a:gd name="T0" fmla="*/ 0 w 261"/>
                  <a:gd name="T1" fmla="*/ 510 h 510"/>
                  <a:gd name="T2" fmla="*/ 261 w 261"/>
                  <a:gd name="T3" fmla="*/ 510 h 510"/>
                  <a:gd name="T4" fmla="*/ 261 w 261"/>
                  <a:gd name="T5" fmla="*/ 0 h 510"/>
                  <a:gd name="T6" fmla="*/ 0 w 261"/>
                  <a:gd name="T7" fmla="*/ 510 h 510"/>
                </a:gdLst>
                <a:ahLst/>
                <a:cxnLst>
                  <a:cxn ang="0">
                    <a:pos x="T0" y="T1"/>
                  </a:cxn>
                  <a:cxn ang="0">
                    <a:pos x="T2" y="T3"/>
                  </a:cxn>
                  <a:cxn ang="0">
                    <a:pos x="T4" y="T5"/>
                  </a:cxn>
                  <a:cxn ang="0">
                    <a:pos x="T6" y="T7"/>
                  </a:cxn>
                </a:cxnLst>
                <a:rect l="0" t="0" r="r" b="b"/>
                <a:pathLst>
                  <a:path w="261" h="510">
                    <a:moveTo>
                      <a:pt x="0" y="510"/>
                    </a:moveTo>
                    <a:cubicBezTo>
                      <a:pt x="261" y="510"/>
                      <a:pt x="261" y="510"/>
                      <a:pt x="261" y="510"/>
                    </a:cubicBezTo>
                    <a:cubicBezTo>
                      <a:pt x="261" y="0"/>
                      <a:pt x="261" y="0"/>
                      <a:pt x="261" y="0"/>
                    </a:cubicBezTo>
                    <a:cubicBezTo>
                      <a:pt x="39" y="75"/>
                      <a:pt x="0" y="311"/>
                      <a:pt x="0" y="510"/>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20">
                <a:extLst>
                  <a:ext uri="{FF2B5EF4-FFF2-40B4-BE49-F238E27FC236}">
                    <a16:creationId xmlns:a16="http://schemas.microsoft.com/office/drawing/2014/main" id="{697D216C-541A-FB94-01CD-4C92B145C840}"/>
                  </a:ext>
                </a:extLst>
              </p:cNvPr>
              <p:cNvSpPr>
                <a:spLocks/>
              </p:cNvSpPr>
              <p:nvPr/>
            </p:nvSpPr>
            <p:spPr bwMode="auto">
              <a:xfrm>
                <a:off x="3792" y="3165"/>
                <a:ext cx="70" cy="156"/>
              </a:xfrm>
              <a:custGeom>
                <a:avLst/>
                <a:gdLst>
                  <a:gd name="T0" fmla="*/ 0 w 222"/>
                  <a:gd name="T1" fmla="*/ 0 h 494"/>
                  <a:gd name="T2" fmla="*/ 0 w 222"/>
                  <a:gd name="T3" fmla="*/ 494 h 494"/>
                  <a:gd name="T4" fmla="*/ 161 w 222"/>
                  <a:gd name="T5" fmla="*/ 494 h 494"/>
                  <a:gd name="T6" fmla="*/ 221 w 222"/>
                  <a:gd name="T7" fmla="*/ 432 h 494"/>
                  <a:gd name="T8" fmla="*/ 0 w 222"/>
                  <a:gd name="T9" fmla="*/ 0 h 494"/>
                </a:gdLst>
                <a:ahLst/>
                <a:cxnLst>
                  <a:cxn ang="0">
                    <a:pos x="T0" y="T1"/>
                  </a:cxn>
                  <a:cxn ang="0">
                    <a:pos x="T2" y="T3"/>
                  </a:cxn>
                  <a:cxn ang="0">
                    <a:pos x="T4" y="T5"/>
                  </a:cxn>
                  <a:cxn ang="0">
                    <a:pos x="T6" y="T7"/>
                  </a:cxn>
                  <a:cxn ang="0">
                    <a:pos x="T8" y="T9"/>
                  </a:cxn>
                </a:cxnLst>
                <a:rect l="0" t="0" r="r" b="b"/>
                <a:pathLst>
                  <a:path w="222" h="494">
                    <a:moveTo>
                      <a:pt x="0" y="0"/>
                    </a:moveTo>
                    <a:cubicBezTo>
                      <a:pt x="0" y="494"/>
                      <a:pt x="0" y="494"/>
                      <a:pt x="0" y="494"/>
                    </a:cubicBezTo>
                    <a:cubicBezTo>
                      <a:pt x="161" y="494"/>
                      <a:pt x="161" y="494"/>
                      <a:pt x="161" y="494"/>
                    </a:cubicBezTo>
                    <a:cubicBezTo>
                      <a:pt x="196" y="494"/>
                      <a:pt x="222" y="466"/>
                      <a:pt x="221" y="432"/>
                    </a:cubicBezTo>
                    <a:cubicBezTo>
                      <a:pt x="213" y="260"/>
                      <a:pt x="167" y="78"/>
                      <a:pt x="0" y="0"/>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Freeform 21">
                <a:extLst>
                  <a:ext uri="{FF2B5EF4-FFF2-40B4-BE49-F238E27FC236}">
                    <a16:creationId xmlns:a16="http://schemas.microsoft.com/office/drawing/2014/main" id="{342A8745-28E2-1968-7C98-D3F7B59A79DC}"/>
                  </a:ext>
                </a:extLst>
              </p:cNvPr>
              <p:cNvSpPr>
                <a:spLocks/>
              </p:cNvSpPr>
              <p:nvPr/>
            </p:nvSpPr>
            <p:spPr bwMode="auto">
              <a:xfrm>
                <a:off x="3679" y="3152"/>
                <a:ext cx="113" cy="169"/>
              </a:xfrm>
              <a:custGeom>
                <a:avLst/>
                <a:gdLst>
                  <a:gd name="T0" fmla="*/ 159 w 356"/>
                  <a:gd name="T1" fmla="*/ 0 h 533"/>
                  <a:gd name="T2" fmla="*/ 0 w 356"/>
                  <a:gd name="T3" fmla="*/ 23 h 533"/>
                  <a:gd name="T4" fmla="*/ 0 w 356"/>
                  <a:gd name="T5" fmla="*/ 533 h 533"/>
                  <a:gd name="T6" fmla="*/ 356 w 356"/>
                  <a:gd name="T7" fmla="*/ 533 h 533"/>
                  <a:gd name="T8" fmla="*/ 356 w 356"/>
                  <a:gd name="T9" fmla="*/ 39 h 533"/>
                  <a:gd name="T10" fmla="*/ 159 w 356"/>
                  <a:gd name="T11" fmla="*/ 0 h 533"/>
                </a:gdLst>
                <a:ahLst/>
                <a:cxnLst>
                  <a:cxn ang="0">
                    <a:pos x="T0" y="T1"/>
                  </a:cxn>
                  <a:cxn ang="0">
                    <a:pos x="T2" y="T3"/>
                  </a:cxn>
                  <a:cxn ang="0">
                    <a:pos x="T4" y="T5"/>
                  </a:cxn>
                  <a:cxn ang="0">
                    <a:pos x="T6" y="T7"/>
                  </a:cxn>
                  <a:cxn ang="0">
                    <a:pos x="T8" y="T9"/>
                  </a:cxn>
                  <a:cxn ang="0">
                    <a:pos x="T10" y="T11"/>
                  </a:cxn>
                </a:cxnLst>
                <a:rect l="0" t="0" r="r" b="b"/>
                <a:pathLst>
                  <a:path w="356" h="533">
                    <a:moveTo>
                      <a:pt x="159" y="0"/>
                    </a:moveTo>
                    <a:cubicBezTo>
                      <a:pt x="97" y="0"/>
                      <a:pt x="45" y="8"/>
                      <a:pt x="0" y="23"/>
                    </a:cubicBezTo>
                    <a:cubicBezTo>
                      <a:pt x="0" y="533"/>
                      <a:pt x="0" y="533"/>
                      <a:pt x="0" y="533"/>
                    </a:cubicBezTo>
                    <a:cubicBezTo>
                      <a:pt x="356" y="533"/>
                      <a:pt x="356" y="533"/>
                      <a:pt x="356" y="533"/>
                    </a:cubicBezTo>
                    <a:cubicBezTo>
                      <a:pt x="356" y="39"/>
                      <a:pt x="356" y="39"/>
                      <a:pt x="356" y="39"/>
                    </a:cubicBezTo>
                    <a:cubicBezTo>
                      <a:pt x="303" y="14"/>
                      <a:pt x="238" y="0"/>
                      <a:pt x="159" y="0"/>
                    </a:cubicBezTo>
                    <a:close/>
                  </a:path>
                </a:pathLst>
              </a:custGeom>
              <a:solidFill>
                <a:srgbClr val="C3C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Freeform 22">
                <a:extLst>
                  <a:ext uri="{FF2B5EF4-FFF2-40B4-BE49-F238E27FC236}">
                    <a16:creationId xmlns:a16="http://schemas.microsoft.com/office/drawing/2014/main" id="{88AE5B13-8D5A-37DA-1918-7369FFB14680}"/>
                  </a:ext>
                </a:extLst>
              </p:cNvPr>
              <p:cNvSpPr>
                <a:spLocks/>
              </p:cNvSpPr>
              <p:nvPr/>
            </p:nvSpPr>
            <p:spPr bwMode="auto">
              <a:xfrm>
                <a:off x="3681" y="3041"/>
                <a:ext cx="105" cy="155"/>
              </a:xfrm>
              <a:custGeom>
                <a:avLst/>
                <a:gdLst>
                  <a:gd name="T0" fmla="*/ 0 w 334"/>
                  <a:gd name="T1" fmla="*/ 143 h 489"/>
                  <a:gd name="T2" fmla="*/ 7 w 334"/>
                  <a:gd name="T3" fmla="*/ 188 h 489"/>
                  <a:gd name="T4" fmla="*/ 83 w 334"/>
                  <a:gd name="T5" fmla="*/ 322 h 489"/>
                  <a:gd name="T6" fmla="*/ 83 w 334"/>
                  <a:gd name="T7" fmla="*/ 437 h 489"/>
                  <a:gd name="T8" fmla="*/ 84 w 334"/>
                  <a:gd name="T9" fmla="*/ 439 h 489"/>
                  <a:gd name="T10" fmla="*/ 251 w 334"/>
                  <a:gd name="T11" fmla="*/ 437 h 489"/>
                  <a:gd name="T12" fmla="*/ 251 w 334"/>
                  <a:gd name="T13" fmla="*/ 437 h 489"/>
                  <a:gd name="T14" fmla="*/ 251 w 334"/>
                  <a:gd name="T15" fmla="*/ 317 h 489"/>
                  <a:gd name="T16" fmla="*/ 334 w 334"/>
                  <a:gd name="T17" fmla="*/ 90 h 489"/>
                  <a:gd name="T18" fmla="*/ 327 w 334"/>
                  <a:gd name="T19" fmla="*/ 0 h 489"/>
                  <a:gd name="T20" fmla="*/ 0 w 334"/>
                  <a:gd name="T21" fmla="*/ 143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489">
                    <a:moveTo>
                      <a:pt x="0" y="143"/>
                    </a:moveTo>
                    <a:cubicBezTo>
                      <a:pt x="3" y="165"/>
                      <a:pt x="7" y="184"/>
                      <a:pt x="7" y="188"/>
                    </a:cubicBezTo>
                    <a:cubicBezTo>
                      <a:pt x="21" y="240"/>
                      <a:pt x="44" y="293"/>
                      <a:pt x="83" y="322"/>
                    </a:cubicBezTo>
                    <a:cubicBezTo>
                      <a:pt x="83" y="437"/>
                      <a:pt x="83" y="437"/>
                      <a:pt x="83" y="437"/>
                    </a:cubicBezTo>
                    <a:cubicBezTo>
                      <a:pt x="84" y="439"/>
                      <a:pt x="84" y="439"/>
                      <a:pt x="84" y="439"/>
                    </a:cubicBezTo>
                    <a:cubicBezTo>
                      <a:pt x="125" y="489"/>
                      <a:pt x="211" y="488"/>
                      <a:pt x="251" y="437"/>
                    </a:cubicBezTo>
                    <a:cubicBezTo>
                      <a:pt x="251" y="437"/>
                      <a:pt x="251" y="437"/>
                      <a:pt x="251" y="437"/>
                    </a:cubicBezTo>
                    <a:cubicBezTo>
                      <a:pt x="251" y="317"/>
                      <a:pt x="251" y="317"/>
                      <a:pt x="251" y="317"/>
                    </a:cubicBezTo>
                    <a:cubicBezTo>
                      <a:pt x="310" y="267"/>
                      <a:pt x="329" y="160"/>
                      <a:pt x="334" y="90"/>
                    </a:cubicBezTo>
                    <a:cubicBezTo>
                      <a:pt x="334" y="82"/>
                      <a:pt x="333" y="6"/>
                      <a:pt x="327" y="0"/>
                    </a:cubicBezTo>
                    <a:cubicBezTo>
                      <a:pt x="269" y="96"/>
                      <a:pt x="90" y="64"/>
                      <a:pt x="0" y="143"/>
                    </a:cubicBezTo>
                    <a:close/>
                  </a:path>
                </a:pathLst>
              </a:custGeom>
              <a:solidFill>
                <a:srgbClr val="8256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cxnSp>
          <p:nvCxnSpPr>
            <p:cNvPr id="14" name="Straight Connector 13">
              <a:extLst>
                <a:ext uri="{FF2B5EF4-FFF2-40B4-BE49-F238E27FC236}">
                  <a16:creationId xmlns:a16="http://schemas.microsoft.com/office/drawing/2014/main" id="{47E0C9FE-F294-47C9-FFE7-B61A796B5C6A}"/>
                </a:ext>
              </a:extLst>
            </p:cNvPr>
            <p:cNvCxnSpPr>
              <a:cxnSpLocks/>
            </p:cNvCxnSpPr>
            <p:nvPr/>
          </p:nvCxnSpPr>
          <p:spPr>
            <a:xfrm flipH="1" flipV="1">
              <a:off x="2857356" y="6299684"/>
              <a:ext cx="644228" cy="529297"/>
            </a:xfrm>
            <a:prstGeom prst="line">
              <a:avLst/>
            </a:prstGeom>
            <a:ln w="57150">
              <a:solidFill>
                <a:srgbClr val="00515F"/>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03E564B7-DA17-8EE9-3141-4E21BE45D45A}"/>
              </a:ext>
            </a:extLst>
          </p:cNvPr>
          <p:cNvGrpSpPr/>
          <p:nvPr/>
        </p:nvGrpSpPr>
        <p:grpSpPr>
          <a:xfrm>
            <a:off x="3496137" y="3564803"/>
            <a:ext cx="9594000" cy="1134000"/>
            <a:chOff x="3496137" y="2931308"/>
            <a:chExt cx="9594000" cy="1134000"/>
          </a:xfrm>
        </p:grpSpPr>
        <p:sp>
          <p:nvSpPr>
            <p:cNvPr id="35" name="Rectangle 34">
              <a:extLst>
                <a:ext uri="{FF2B5EF4-FFF2-40B4-BE49-F238E27FC236}">
                  <a16:creationId xmlns:a16="http://schemas.microsoft.com/office/drawing/2014/main" id="{B3872E81-7E28-25FE-7EAE-A621A504740C}"/>
                </a:ext>
              </a:extLst>
            </p:cNvPr>
            <p:cNvSpPr/>
            <p:nvPr/>
          </p:nvSpPr>
          <p:spPr>
            <a:xfrm>
              <a:off x="4914697" y="2931308"/>
              <a:ext cx="8172000" cy="1087094"/>
            </a:xfrm>
            <a:prstGeom prst="rect">
              <a:avLst/>
            </a:prstGeom>
            <a:solidFill>
              <a:srgbClr val="C3CDD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56000" tIns="180000" rIns="180000" bIns="180000" rtlCol="0" anchor="ctr"/>
            <a:lstStyle/>
            <a:p>
              <a:pPr marL="0" indent="0">
                <a:buNone/>
              </a:pPr>
              <a:r>
                <a:rPr lang="en-GB" sz="2100" dirty="0">
                  <a:solidFill>
                    <a:schemeClr val="tx1"/>
                  </a:solidFill>
                </a:rPr>
                <a:t>Nearly 22 million workers now saving into a pension</a:t>
              </a:r>
            </a:p>
          </p:txBody>
        </p:sp>
        <p:cxnSp>
          <p:nvCxnSpPr>
            <p:cNvPr id="36" name="Straight Connector 35">
              <a:extLst>
                <a:ext uri="{FF2B5EF4-FFF2-40B4-BE49-F238E27FC236}">
                  <a16:creationId xmlns:a16="http://schemas.microsoft.com/office/drawing/2014/main" id="{E406E8C6-538C-D2C1-3732-3FA638C01482}"/>
                </a:ext>
              </a:extLst>
            </p:cNvPr>
            <p:cNvCxnSpPr>
              <a:cxnSpLocks/>
            </p:cNvCxnSpPr>
            <p:nvPr/>
          </p:nvCxnSpPr>
          <p:spPr>
            <a:xfrm>
              <a:off x="3496137" y="4035576"/>
              <a:ext cx="9594000" cy="0"/>
            </a:xfrm>
            <a:prstGeom prst="line">
              <a:avLst/>
            </a:prstGeom>
            <a:ln w="57150">
              <a:solidFill>
                <a:srgbClr val="4EA63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B3C1816-5400-9C4B-320B-E864E327EB12}"/>
                </a:ext>
              </a:extLst>
            </p:cNvPr>
            <p:cNvCxnSpPr>
              <a:cxnSpLocks/>
            </p:cNvCxnSpPr>
            <p:nvPr/>
          </p:nvCxnSpPr>
          <p:spPr>
            <a:xfrm>
              <a:off x="13086697" y="2931308"/>
              <a:ext cx="0" cy="1134000"/>
            </a:xfrm>
            <a:prstGeom prst="line">
              <a:avLst/>
            </a:prstGeom>
            <a:ln w="57150">
              <a:solidFill>
                <a:srgbClr val="4EA630"/>
              </a:solidFill>
            </a:ln>
          </p:spPr>
          <p:style>
            <a:lnRef idx="1">
              <a:schemeClr val="accent1"/>
            </a:lnRef>
            <a:fillRef idx="0">
              <a:schemeClr val="accent1"/>
            </a:fillRef>
            <a:effectRef idx="0">
              <a:schemeClr val="accent1"/>
            </a:effectRef>
            <a:fontRef idx="minor">
              <a:schemeClr val="tx1"/>
            </a:fontRef>
          </p:style>
        </p:cxnSp>
        <p:grpSp>
          <p:nvGrpSpPr>
            <p:cNvPr id="38" name="Group 25">
              <a:extLst>
                <a:ext uri="{FF2B5EF4-FFF2-40B4-BE49-F238E27FC236}">
                  <a16:creationId xmlns:a16="http://schemas.microsoft.com/office/drawing/2014/main" id="{EF3042BB-59BB-BD9A-90EC-21206374847F}"/>
                </a:ext>
              </a:extLst>
            </p:cNvPr>
            <p:cNvGrpSpPr>
              <a:grpSpLocks noChangeAspect="1"/>
            </p:cNvGrpSpPr>
            <p:nvPr/>
          </p:nvGrpSpPr>
          <p:grpSpPr bwMode="auto">
            <a:xfrm>
              <a:off x="5172813" y="3029618"/>
              <a:ext cx="1054100" cy="900113"/>
              <a:chOff x="3330" y="1898"/>
              <a:chExt cx="664" cy="567"/>
            </a:xfrm>
          </p:grpSpPr>
          <p:sp>
            <p:nvSpPr>
              <p:cNvPr id="39" name="AutoShape 24">
                <a:extLst>
                  <a:ext uri="{FF2B5EF4-FFF2-40B4-BE49-F238E27FC236}">
                    <a16:creationId xmlns:a16="http://schemas.microsoft.com/office/drawing/2014/main" id="{D4E9BD0F-0CC1-F3F3-8692-205ED5462569}"/>
                  </a:ext>
                </a:extLst>
              </p:cNvPr>
              <p:cNvSpPr>
                <a:spLocks noChangeAspect="1" noChangeArrowheads="1" noTextEdit="1"/>
              </p:cNvSpPr>
              <p:nvPr/>
            </p:nvSpPr>
            <p:spPr bwMode="auto">
              <a:xfrm>
                <a:off x="3330" y="1898"/>
                <a:ext cx="664"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 name="Oval 26">
                <a:extLst>
                  <a:ext uri="{FF2B5EF4-FFF2-40B4-BE49-F238E27FC236}">
                    <a16:creationId xmlns:a16="http://schemas.microsoft.com/office/drawing/2014/main" id="{A3E0A483-CE2E-83CC-4E9C-F2D32D1D55C6}"/>
                  </a:ext>
                </a:extLst>
              </p:cNvPr>
              <p:cNvSpPr>
                <a:spLocks noChangeArrowheads="1"/>
              </p:cNvSpPr>
              <p:nvPr/>
            </p:nvSpPr>
            <p:spPr bwMode="auto">
              <a:xfrm>
                <a:off x="3330" y="1898"/>
                <a:ext cx="567" cy="56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 name="Freeform 27">
                <a:extLst>
                  <a:ext uri="{FF2B5EF4-FFF2-40B4-BE49-F238E27FC236}">
                    <a16:creationId xmlns:a16="http://schemas.microsoft.com/office/drawing/2014/main" id="{5E270BB7-2F40-1BFA-6B00-5C7B76A0BEA5}"/>
                  </a:ext>
                </a:extLst>
              </p:cNvPr>
              <p:cNvSpPr>
                <a:spLocks noEditPoints="1"/>
              </p:cNvSpPr>
              <p:nvPr/>
            </p:nvSpPr>
            <p:spPr bwMode="auto">
              <a:xfrm>
                <a:off x="3649" y="2092"/>
                <a:ext cx="349" cy="318"/>
              </a:xfrm>
              <a:custGeom>
                <a:avLst/>
                <a:gdLst>
                  <a:gd name="T0" fmla="*/ 1055 w 1103"/>
                  <a:gd name="T1" fmla="*/ 531 h 1004"/>
                  <a:gd name="T2" fmla="*/ 791 w 1103"/>
                  <a:gd name="T3" fmla="*/ 447 h 1004"/>
                  <a:gd name="T4" fmla="*/ 721 w 1103"/>
                  <a:gd name="T5" fmla="*/ 455 h 1004"/>
                  <a:gd name="T6" fmla="*/ 693 w 1103"/>
                  <a:gd name="T7" fmla="*/ 425 h 1004"/>
                  <a:gd name="T8" fmla="*/ 619 w 1103"/>
                  <a:gd name="T9" fmla="*/ 374 h 1004"/>
                  <a:gd name="T10" fmla="*/ 544 w 1103"/>
                  <a:gd name="T11" fmla="*/ 370 h 1004"/>
                  <a:gd name="T12" fmla="*/ 522 w 1103"/>
                  <a:gd name="T13" fmla="*/ 356 h 1004"/>
                  <a:gd name="T14" fmla="*/ 513 w 1103"/>
                  <a:gd name="T15" fmla="*/ 283 h 1004"/>
                  <a:gd name="T16" fmla="*/ 499 w 1103"/>
                  <a:gd name="T17" fmla="*/ 195 h 1004"/>
                  <a:gd name="T18" fmla="*/ 259 w 1103"/>
                  <a:gd name="T19" fmla="*/ 4 h 1004"/>
                  <a:gd name="T20" fmla="*/ 52 w 1103"/>
                  <a:gd name="T21" fmla="*/ 106 h 1004"/>
                  <a:gd name="T22" fmla="*/ 7 w 1103"/>
                  <a:gd name="T23" fmla="*/ 260 h 1004"/>
                  <a:gd name="T24" fmla="*/ 187 w 1103"/>
                  <a:gd name="T25" fmla="*/ 612 h 1004"/>
                  <a:gd name="T26" fmla="*/ 286 w 1103"/>
                  <a:gd name="T27" fmla="*/ 645 h 1004"/>
                  <a:gd name="T28" fmla="*/ 391 w 1103"/>
                  <a:gd name="T29" fmla="*/ 712 h 1004"/>
                  <a:gd name="T30" fmla="*/ 449 w 1103"/>
                  <a:gd name="T31" fmla="*/ 829 h 1004"/>
                  <a:gd name="T32" fmla="*/ 467 w 1103"/>
                  <a:gd name="T33" fmla="*/ 872 h 1004"/>
                  <a:gd name="T34" fmla="*/ 476 w 1103"/>
                  <a:gd name="T35" fmla="*/ 943 h 1004"/>
                  <a:gd name="T36" fmla="*/ 710 w 1103"/>
                  <a:gd name="T37" fmla="*/ 964 h 1004"/>
                  <a:gd name="T38" fmla="*/ 800 w 1103"/>
                  <a:gd name="T39" fmla="*/ 891 h 1004"/>
                  <a:gd name="T40" fmla="*/ 823 w 1103"/>
                  <a:gd name="T41" fmla="*/ 863 h 1004"/>
                  <a:gd name="T42" fmla="*/ 847 w 1103"/>
                  <a:gd name="T43" fmla="*/ 869 h 1004"/>
                  <a:gd name="T44" fmla="*/ 856 w 1103"/>
                  <a:gd name="T45" fmla="*/ 872 h 1004"/>
                  <a:gd name="T46" fmla="*/ 1062 w 1103"/>
                  <a:gd name="T47" fmla="*/ 773 h 1004"/>
                  <a:gd name="T48" fmla="*/ 1055 w 1103"/>
                  <a:gd name="T49" fmla="*/ 531 h 1004"/>
                  <a:gd name="T50" fmla="*/ 159 w 1103"/>
                  <a:gd name="T51" fmla="*/ 457 h 1004"/>
                  <a:gd name="T52" fmla="*/ 159 w 1103"/>
                  <a:gd name="T53" fmla="*/ 458 h 1004"/>
                  <a:gd name="T54" fmla="*/ 154 w 1103"/>
                  <a:gd name="T55" fmla="*/ 453 h 1004"/>
                  <a:gd name="T56" fmla="*/ 160 w 1103"/>
                  <a:gd name="T57" fmla="*/ 454 h 1004"/>
                  <a:gd name="T58" fmla="*/ 159 w 1103"/>
                  <a:gd name="T59" fmla="*/ 457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03" h="1004">
                    <a:moveTo>
                      <a:pt x="1055" y="531"/>
                    </a:moveTo>
                    <a:cubicBezTo>
                      <a:pt x="981" y="419"/>
                      <a:pt x="817" y="442"/>
                      <a:pt x="791" y="447"/>
                    </a:cubicBezTo>
                    <a:cubicBezTo>
                      <a:pt x="768" y="452"/>
                      <a:pt x="741" y="460"/>
                      <a:pt x="721" y="455"/>
                    </a:cubicBezTo>
                    <a:cubicBezTo>
                      <a:pt x="706" y="451"/>
                      <a:pt x="704" y="440"/>
                      <a:pt x="693" y="425"/>
                    </a:cubicBezTo>
                    <a:cubicBezTo>
                      <a:pt x="675" y="399"/>
                      <a:pt x="650" y="381"/>
                      <a:pt x="619" y="374"/>
                    </a:cubicBezTo>
                    <a:cubicBezTo>
                      <a:pt x="594" y="369"/>
                      <a:pt x="569" y="372"/>
                      <a:pt x="544" y="370"/>
                    </a:cubicBezTo>
                    <a:cubicBezTo>
                      <a:pt x="533" y="369"/>
                      <a:pt x="528" y="368"/>
                      <a:pt x="522" y="356"/>
                    </a:cubicBezTo>
                    <a:cubicBezTo>
                      <a:pt x="511" y="335"/>
                      <a:pt x="514" y="306"/>
                      <a:pt x="513" y="283"/>
                    </a:cubicBezTo>
                    <a:cubicBezTo>
                      <a:pt x="512" y="253"/>
                      <a:pt x="509" y="223"/>
                      <a:pt x="499" y="195"/>
                    </a:cubicBezTo>
                    <a:cubicBezTo>
                      <a:pt x="458" y="83"/>
                      <a:pt x="377" y="10"/>
                      <a:pt x="259" y="4"/>
                    </a:cubicBezTo>
                    <a:cubicBezTo>
                      <a:pt x="169" y="0"/>
                      <a:pt x="91" y="46"/>
                      <a:pt x="52" y="106"/>
                    </a:cubicBezTo>
                    <a:cubicBezTo>
                      <a:pt x="22" y="152"/>
                      <a:pt x="12" y="206"/>
                      <a:pt x="7" y="260"/>
                    </a:cubicBezTo>
                    <a:cubicBezTo>
                      <a:pt x="0" y="530"/>
                      <a:pt x="142" y="587"/>
                      <a:pt x="187" y="612"/>
                    </a:cubicBezTo>
                    <a:cubicBezTo>
                      <a:pt x="239" y="642"/>
                      <a:pt x="230" y="634"/>
                      <a:pt x="286" y="645"/>
                    </a:cubicBezTo>
                    <a:cubicBezTo>
                      <a:pt x="330" y="654"/>
                      <a:pt x="364" y="677"/>
                      <a:pt x="391" y="712"/>
                    </a:cubicBezTo>
                    <a:cubicBezTo>
                      <a:pt x="417" y="747"/>
                      <a:pt x="435" y="788"/>
                      <a:pt x="449" y="829"/>
                    </a:cubicBezTo>
                    <a:cubicBezTo>
                      <a:pt x="454" y="844"/>
                      <a:pt x="460" y="859"/>
                      <a:pt x="467" y="872"/>
                    </a:cubicBezTo>
                    <a:cubicBezTo>
                      <a:pt x="455" y="895"/>
                      <a:pt x="456" y="926"/>
                      <a:pt x="476" y="943"/>
                    </a:cubicBezTo>
                    <a:cubicBezTo>
                      <a:pt x="543" y="1001"/>
                      <a:pt x="633" y="1004"/>
                      <a:pt x="710" y="964"/>
                    </a:cubicBezTo>
                    <a:cubicBezTo>
                      <a:pt x="744" y="947"/>
                      <a:pt x="775" y="920"/>
                      <a:pt x="800" y="891"/>
                    </a:cubicBezTo>
                    <a:cubicBezTo>
                      <a:pt x="801" y="889"/>
                      <a:pt x="813" y="875"/>
                      <a:pt x="823" y="863"/>
                    </a:cubicBezTo>
                    <a:cubicBezTo>
                      <a:pt x="831" y="866"/>
                      <a:pt x="839" y="868"/>
                      <a:pt x="847" y="869"/>
                    </a:cubicBezTo>
                    <a:cubicBezTo>
                      <a:pt x="850" y="871"/>
                      <a:pt x="853" y="871"/>
                      <a:pt x="856" y="872"/>
                    </a:cubicBezTo>
                    <a:cubicBezTo>
                      <a:pt x="938" y="896"/>
                      <a:pt x="1022" y="842"/>
                      <a:pt x="1062" y="773"/>
                    </a:cubicBezTo>
                    <a:cubicBezTo>
                      <a:pt x="1103" y="703"/>
                      <a:pt x="1100" y="599"/>
                      <a:pt x="1055" y="531"/>
                    </a:cubicBezTo>
                    <a:close/>
                    <a:moveTo>
                      <a:pt x="159" y="457"/>
                    </a:moveTo>
                    <a:cubicBezTo>
                      <a:pt x="159" y="457"/>
                      <a:pt x="159" y="458"/>
                      <a:pt x="159" y="458"/>
                    </a:cubicBezTo>
                    <a:cubicBezTo>
                      <a:pt x="158" y="459"/>
                      <a:pt x="157" y="456"/>
                      <a:pt x="154" y="453"/>
                    </a:cubicBezTo>
                    <a:cubicBezTo>
                      <a:pt x="157" y="453"/>
                      <a:pt x="159" y="453"/>
                      <a:pt x="160" y="454"/>
                    </a:cubicBezTo>
                    <a:cubicBezTo>
                      <a:pt x="159" y="455"/>
                      <a:pt x="159" y="456"/>
                      <a:pt x="159" y="457"/>
                    </a:cubicBezTo>
                    <a:close/>
                  </a:path>
                </a:pathLst>
              </a:custGeom>
              <a:solidFill>
                <a:srgbClr val="FF7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Freeform 28">
                <a:extLst>
                  <a:ext uri="{FF2B5EF4-FFF2-40B4-BE49-F238E27FC236}">
                    <a16:creationId xmlns:a16="http://schemas.microsoft.com/office/drawing/2014/main" id="{A4EEA279-1A64-8F9F-FA3F-0FCA7D1BFD7C}"/>
                  </a:ext>
                </a:extLst>
              </p:cNvPr>
              <p:cNvSpPr>
                <a:spLocks/>
              </p:cNvSpPr>
              <p:nvPr/>
            </p:nvSpPr>
            <p:spPr bwMode="auto">
              <a:xfrm>
                <a:off x="3387" y="2257"/>
                <a:ext cx="265" cy="176"/>
              </a:xfrm>
              <a:custGeom>
                <a:avLst/>
                <a:gdLst>
                  <a:gd name="T0" fmla="*/ 839 w 839"/>
                  <a:gd name="T1" fmla="*/ 555 h 555"/>
                  <a:gd name="T2" fmla="*/ 839 w 839"/>
                  <a:gd name="T3" fmla="*/ 555 h 555"/>
                  <a:gd name="T4" fmla="*/ 420 w 839"/>
                  <a:gd name="T5" fmla="*/ 0 h 555"/>
                  <a:gd name="T6" fmla="*/ 1 w 839"/>
                  <a:gd name="T7" fmla="*/ 493 h 555"/>
                  <a:gd name="T8" fmla="*/ 61 w 839"/>
                  <a:gd name="T9" fmla="*/ 555 h 555"/>
                  <a:gd name="T10" fmla="*/ 839 w 839"/>
                  <a:gd name="T11" fmla="*/ 555 h 555"/>
                </a:gdLst>
                <a:ahLst/>
                <a:cxnLst>
                  <a:cxn ang="0">
                    <a:pos x="T0" y="T1"/>
                  </a:cxn>
                  <a:cxn ang="0">
                    <a:pos x="T2" y="T3"/>
                  </a:cxn>
                  <a:cxn ang="0">
                    <a:pos x="T4" y="T5"/>
                  </a:cxn>
                  <a:cxn ang="0">
                    <a:pos x="T6" y="T7"/>
                  </a:cxn>
                  <a:cxn ang="0">
                    <a:pos x="T8" y="T9"/>
                  </a:cxn>
                  <a:cxn ang="0">
                    <a:pos x="T10" y="T11"/>
                  </a:cxn>
                </a:cxnLst>
                <a:rect l="0" t="0" r="r" b="b"/>
                <a:pathLst>
                  <a:path w="839" h="555">
                    <a:moveTo>
                      <a:pt x="839" y="555"/>
                    </a:moveTo>
                    <a:cubicBezTo>
                      <a:pt x="839" y="555"/>
                      <a:pt x="839" y="555"/>
                      <a:pt x="839" y="555"/>
                    </a:cubicBezTo>
                    <a:cubicBezTo>
                      <a:pt x="839" y="306"/>
                      <a:pt x="782" y="0"/>
                      <a:pt x="420" y="0"/>
                    </a:cubicBezTo>
                    <a:cubicBezTo>
                      <a:pt x="87" y="0"/>
                      <a:pt x="12" y="258"/>
                      <a:pt x="1" y="493"/>
                    </a:cubicBezTo>
                    <a:cubicBezTo>
                      <a:pt x="0" y="527"/>
                      <a:pt x="27" y="555"/>
                      <a:pt x="61" y="555"/>
                    </a:cubicBezTo>
                    <a:lnTo>
                      <a:pt x="839" y="555"/>
                    </a:lnTo>
                    <a:close/>
                  </a:path>
                </a:pathLst>
              </a:custGeom>
              <a:solidFill>
                <a:srgbClr val="96E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Freeform 29">
                <a:extLst>
                  <a:ext uri="{FF2B5EF4-FFF2-40B4-BE49-F238E27FC236}">
                    <a16:creationId xmlns:a16="http://schemas.microsoft.com/office/drawing/2014/main" id="{C34949E1-C2A3-CAA2-8DD4-CA2F0C317417}"/>
                  </a:ext>
                </a:extLst>
              </p:cNvPr>
              <p:cNvSpPr>
                <a:spLocks/>
              </p:cNvSpPr>
              <p:nvPr/>
            </p:nvSpPr>
            <p:spPr bwMode="auto">
              <a:xfrm>
                <a:off x="3458" y="2147"/>
                <a:ext cx="132" cy="143"/>
              </a:xfrm>
              <a:custGeom>
                <a:avLst/>
                <a:gdLst>
                  <a:gd name="T0" fmla="*/ 407 w 416"/>
                  <a:gd name="T1" fmla="*/ 118 h 451"/>
                  <a:gd name="T2" fmla="*/ 384 w 416"/>
                  <a:gd name="T3" fmla="*/ 108 h 451"/>
                  <a:gd name="T4" fmla="*/ 362 w 416"/>
                  <a:gd name="T5" fmla="*/ 104 h 451"/>
                  <a:gd name="T6" fmla="*/ 201 w 416"/>
                  <a:gd name="T7" fmla="*/ 25 h 451"/>
                  <a:gd name="T8" fmla="*/ 66 w 416"/>
                  <a:gd name="T9" fmla="*/ 0 h 451"/>
                  <a:gd name="T10" fmla="*/ 50 w 416"/>
                  <a:gd name="T11" fmla="*/ 80 h 451"/>
                  <a:gd name="T12" fmla="*/ 48 w 416"/>
                  <a:gd name="T13" fmla="*/ 114 h 451"/>
                  <a:gd name="T14" fmla="*/ 23 w 416"/>
                  <a:gd name="T15" fmla="*/ 109 h 451"/>
                  <a:gd name="T16" fmla="*/ 22 w 416"/>
                  <a:gd name="T17" fmla="*/ 110 h 451"/>
                  <a:gd name="T18" fmla="*/ 8 w 416"/>
                  <a:gd name="T19" fmla="*/ 160 h 451"/>
                  <a:gd name="T20" fmla="*/ 47 w 416"/>
                  <a:gd name="T21" fmla="*/ 190 h 451"/>
                  <a:gd name="T22" fmla="*/ 143 w 416"/>
                  <a:gd name="T23" fmla="*/ 350 h 451"/>
                  <a:gd name="T24" fmla="*/ 143 w 416"/>
                  <a:gd name="T25" fmla="*/ 440 h 451"/>
                  <a:gd name="T26" fmla="*/ 207 w 416"/>
                  <a:gd name="T27" fmla="*/ 450 h 451"/>
                  <a:gd name="T28" fmla="*/ 278 w 416"/>
                  <a:gd name="T29" fmla="*/ 435 h 451"/>
                  <a:gd name="T30" fmla="*/ 278 w 416"/>
                  <a:gd name="T31" fmla="*/ 339 h 451"/>
                  <a:gd name="T32" fmla="*/ 374 w 416"/>
                  <a:gd name="T33" fmla="*/ 193 h 451"/>
                  <a:gd name="T34" fmla="*/ 377 w 416"/>
                  <a:gd name="T35" fmla="*/ 190 h 451"/>
                  <a:gd name="T36" fmla="*/ 411 w 416"/>
                  <a:gd name="T37" fmla="*/ 160 h 451"/>
                  <a:gd name="T38" fmla="*/ 407 w 416"/>
                  <a:gd name="T39" fmla="*/ 11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6" h="451">
                    <a:moveTo>
                      <a:pt x="407" y="118"/>
                    </a:moveTo>
                    <a:cubicBezTo>
                      <a:pt x="403" y="111"/>
                      <a:pt x="396" y="106"/>
                      <a:pt x="384" y="108"/>
                    </a:cubicBezTo>
                    <a:cubicBezTo>
                      <a:pt x="374" y="109"/>
                      <a:pt x="367" y="95"/>
                      <a:pt x="362" y="104"/>
                    </a:cubicBezTo>
                    <a:cubicBezTo>
                      <a:pt x="361" y="103"/>
                      <a:pt x="262" y="47"/>
                      <a:pt x="201" y="25"/>
                    </a:cubicBezTo>
                    <a:cubicBezTo>
                      <a:pt x="158" y="9"/>
                      <a:pt x="108" y="15"/>
                      <a:pt x="66" y="0"/>
                    </a:cubicBezTo>
                    <a:cubicBezTo>
                      <a:pt x="55" y="25"/>
                      <a:pt x="51" y="53"/>
                      <a:pt x="50" y="80"/>
                    </a:cubicBezTo>
                    <a:cubicBezTo>
                      <a:pt x="49" y="90"/>
                      <a:pt x="49" y="102"/>
                      <a:pt x="48" y="114"/>
                    </a:cubicBezTo>
                    <a:cubicBezTo>
                      <a:pt x="40" y="108"/>
                      <a:pt x="31" y="106"/>
                      <a:pt x="23" y="109"/>
                    </a:cubicBezTo>
                    <a:cubicBezTo>
                      <a:pt x="22" y="109"/>
                      <a:pt x="22" y="110"/>
                      <a:pt x="22" y="110"/>
                    </a:cubicBezTo>
                    <a:cubicBezTo>
                      <a:pt x="6" y="116"/>
                      <a:pt x="0" y="139"/>
                      <a:pt x="8" y="160"/>
                    </a:cubicBezTo>
                    <a:cubicBezTo>
                      <a:pt x="15" y="180"/>
                      <a:pt x="32" y="192"/>
                      <a:pt x="47" y="190"/>
                    </a:cubicBezTo>
                    <a:cubicBezTo>
                      <a:pt x="50" y="260"/>
                      <a:pt x="68" y="330"/>
                      <a:pt x="143" y="350"/>
                    </a:cubicBezTo>
                    <a:cubicBezTo>
                      <a:pt x="143" y="440"/>
                      <a:pt x="143" y="440"/>
                      <a:pt x="143" y="440"/>
                    </a:cubicBezTo>
                    <a:cubicBezTo>
                      <a:pt x="163" y="447"/>
                      <a:pt x="184" y="451"/>
                      <a:pt x="207" y="450"/>
                    </a:cubicBezTo>
                    <a:cubicBezTo>
                      <a:pt x="226" y="449"/>
                      <a:pt x="255" y="444"/>
                      <a:pt x="278" y="435"/>
                    </a:cubicBezTo>
                    <a:cubicBezTo>
                      <a:pt x="278" y="339"/>
                      <a:pt x="278" y="339"/>
                      <a:pt x="278" y="339"/>
                    </a:cubicBezTo>
                    <a:cubicBezTo>
                      <a:pt x="340" y="312"/>
                      <a:pt x="356" y="254"/>
                      <a:pt x="374" y="193"/>
                    </a:cubicBezTo>
                    <a:cubicBezTo>
                      <a:pt x="375" y="192"/>
                      <a:pt x="376" y="191"/>
                      <a:pt x="377" y="190"/>
                    </a:cubicBezTo>
                    <a:cubicBezTo>
                      <a:pt x="390" y="189"/>
                      <a:pt x="404" y="178"/>
                      <a:pt x="411" y="160"/>
                    </a:cubicBezTo>
                    <a:cubicBezTo>
                      <a:pt x="416" y="144"/>
                      <a:pt x="415" y="128"/>
                      <a:pt x="407" y="118"/>
                    </a:cubicBezTo>
                    <a:close/>
                  </a:path>
                </a:pathLst>
              </a:custGeom>
              <a:solidFill>
                <a:srgbClr val="FBD1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30">
                <a:extLst>
                  <a:ext uri="{FF2B5EF4-FFF2-40B4-BE49-F238E27FC236}">
                    <a16:creationId xmlns:a16="http://schemas.microsoft.com/office/drawing/2014/main" id="{6C648D98-80B8-B75F-6105-2234ABE8B857}"/>
                  </a:ext>
                </a:extLst>
              </p:cNvPr>
              <p:cNvSpPr>
                <a:spLocks/>
              </p:cNvSpPr>
              <p:nvPr/>
            </p:nvSpPr>
            <p:spPr bwMode="auto">
              <a:xfrm>
                <a:off x="3466" y="2205"/>
                <a:ext cx="120" cy="98"/>
              </a:xfrm>
              <a:custGeom>
                <a:avLst/>
                <a:gdLst>
                  <a:gd name="T0" fmla="*/ 348 w 379"/>
                  <a:gd name="T1" fmla="*/ 6 h 311"/>
                  <a:gd name="T2" fmla="*/ 182 w 379"/>
                  <a:gd name="T3" fmla="*/ 89 h 311"/>
                  <a:gd name="T4" fmla="*/ 18 w 379"/>
                  <a:gd name="T5" fmla="*/ 0 h 311"/>
                  <a:gd name="T6" fmla="*/ 178 w 379"/>
                  <a:gd name="T7" fmla="*/ 303 h 311"/>
                  <a:gd name="T8" fmla="*/ 348 w 379"/>
                  <a:gd name="T9" fmla="*/ 6 h 311"/>
                </a:gdLst>
                <a:ahLst/>
                <a:cxnLst>
                  <a:cxn ang="0">
                    <a:pos x="T0" y="T1"/>
                  </a:cxn>
                  <a:cxn ang="0">
                    <a:pos x="T2" y="T3"/>
                  </a:cxn>
                  <a:cxn ang="0">
                    <a:pos x="T4" y="T5"/>
                  </a:cxn>
                  <a:cxn ang="0">
                    <a:pos x="T6" y="T7"/>
                  </a:cxn>
                  <a:cxn ang="0">
                    <a:pos x="T8" y="T9"/>
                  </a:cxn>
                </a:cxnLst>
                <a:rect l="0" t="0" r="r" b="b"/>
                <a:pathLst>
                  <a:path w="379" h="311">
                    <a:moveTo>
                      <a:pt x="348" y="6"/>
                    </a:moveTo>
                    <a:cubicBezTo>
                      <a:pt x="348" y="6"/>
                      <a:pt x="283" y="95"/>
                      <a:pt x="182" y="89"/>
                    </a:cubicBezTo>
                    <a:cubicBezTo>
                      <a:pt x="81" y="83"/>
                      <a:pt x="18" y="0"/>
                      <a:pt x="18" y="0"/>
                    </a:cubicBezTo>
                    <a:cubicBezTo>
                      <a:pt x="21" y="126"/>
                      <a:pt x="0" y="296"/>
                      <a:pt x="178" y="303"/>
                    </a:cubicBezTo>
                    <a:cubicBezTo>
                      <a:pt x="379" y="311"/>
                      <a:pt x="349" y="73"/>
                      <a:pt x="348" y="6"/>
                    </a:cubicBezTo>
                    <a:close/>
                  </a:path>
                </a:pathLst>
              </a:custGeom>
              <a:solidFill>
                <a:srgbClr val="7037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31">
                <a:extLst>
                  <a:ext uri="{FF2B5EF4-FFF2-40B4-BE49-F238E27FC236}">
                    <a16:creationId xmlns:a16="http://schemas.microsoft.com/office/drawing/2014/main" id="{4F1FEF33-3F73-63C5-BB6B-BBE557467399}"/>
                  </a:ext>
                </a:extLst>
              </p:cNvPr>
              <p:cNvSpPr>
                <a:spLocks/>
              </p:cNvSpPr>
              <p:nvPr/>
            </p:nvSpPr>
            <p:spPr bwMode="auto">
              <a:xfrm>
                <a:off x="3459" y="2090"/>
                <a:ext cx="152" cy="98"/>
              </a:xfrm>
              <a:custGeom>
                <a:avLst/>
                <a:gdLst>
                  <a:gd name="T0" fmla="*/ 133 w 480"/>
                  <a:gd name="T1" fmla="*/ 42 h 309"/>
                  <a:gd name="T2" fmla="*/ 7 w 480"/>
                  <a:gd name="T3" fmla="*/ 43 h 309"/>
                  <a:gd name="T4" fmla="*/ 49 w 480"/>
                  <a:gd name="T5" fmla="*/ 91 h 309"/>
                  <a:gd name="T6" fmla="*/ 4 w 480"/>
                  <a:gd name="T7" fmla="*/ 215 h 309"/>
                  <a:gd name="T8" fmla="*/ 20 w 480"/>
                  <a:gd name="T9" fmla="*/ 291 h 309"/>
                  <a:gd name="T10" fmla="*/ 21 w 480"/>
                  <a:gd name="T11" fmla="*/ 290 h 309"/>
                  <a:gd name="T12" fmla="*/ 48 w 480"/>
                  <a:gd name="T13" fmla="*/ 296 h 309"/>
                  <a:gd name="T14" fmla="*/ 48 w 480"/>
                  <a:gd name="T15" fmla="*/ 261 h 309"/>
                  <a:gd name="T16" fmla="*/ 64 w 480"/>
                  <a:gd name="T17" fmla="*/ 181 h 309"/>
                  <a:gd name="T18" fmla="*/ 360 w 480"/>
                  <a:gd name="T19" fmla="*/ 309 h 309"/>
                  <a:gd name="T20" fmla="*/ 382 w 480"/>
                  <a:gd name="T21" fmla="*/ 289 h 309"/>
                  <a:gd name="T22" fmla="*/ 384 w 480"/>
                  <a:gd name="T23" fmla="*/ 288 h 309"/>
                  <a:gd name="T24" fmla="*/ 385 w 480"/>
                  <a:gd name="T25" fmla="*/ 285 h 309"/>
                  <a:gd name="T26" fmla="*/ 387 w 480"/>
                  <a:gd name="T27" fmla="*/ 283 h 309"/>
                  <a:gd name="T28" fmla="*/ 133 w 480"/>
                  <a:gd name="T29" fmla="*/ 4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0" h="309">
                    <a:moveTo>
                      <a:pt x="133" y="42"/>
                    </a:moveTo>
                    <a:cubicBezTo>
                      <a:pt x="97" y="12"/>
                      <a:pt x="43" y="11"/>
                      <a:pt x="7" y="43"/>
                    </a:cubicBezTo>
                    <a:cubicBezTo>
                      <a:pt x="49" y="91"/>
                      <a:pt x="49" y="91"/>
                      <a:pt x="49" y="91"/>
                    </a:cubicBezTo>
                    <a:cubicBezTo>
                      <a:pt x="17" y="123"/>
                      <a:pt x="0" y="166"/>
                      <a:pt x="4" y="215"/>
                    </a:cubicBezTo>
                    <a:cubicBezTo>
                      <a:pt x="7" y="241"/>
                      <a:pt x="11" y="266"/>
                      <a:pt x="20" y="291"/>
                    </a:cubicBezTo>
                    <a:cubicBezTo>
                      <a:pt x="20" y="291"/>
                      <a:pt x="20" y="290"/>
                      <a:pt x="21" y="290"/>
                    </a:cubicBezTo>
                    <a:cubicBezTo>
                      <a:pt x="30" y="287"/>
                      <a:pt x="40" y="290"/>
                      <a:pt x="48" y="296"/>
                    </a:cubicBezTo>
                    <a:cubicBezTo>
                      <a:pt x="48" y="284"/>
                      <a:pt x="48" y="272"/>
                      <a:pt x="48" y="261"/>
                    </a:cubicBezTo>
                    <a:cubicBezTo>
                      <a:pt x="49" y="234"/>
                      <a:pt x="53" y="206"/>
                      <a:pt x="64" y="181"/>
                    </a:cubicBezTo>
                    <a:cubicBezTo>
                      <a:pt x="180" y="309"/>
                      <a:pt x="359" y="308"/>
                      <a:pt x="360" y="309"/>
                    </a:cubicBezTo>
                    <a:cubicBezTo>
                      <a:pt x="365" y="300"/>
                      <a:pt x="372" y="290"/>
                      <a:pt x="382" y="289"/>
                    </a:cubicBezTo>
                    <a:cubicBezTo>
                      <a:pt x="383" y="288"/>
                      <a:pt x="383" y="288"/>
                      <a:pt x="384" y="288"/>
                    </a:cubicBezTo>
                    <a:cubicBezTo>
                      <a:pt x="384" y="287"/>
                      <a:pt x="385" y="286"/>
                      <a:pt x="385" y="285"/>
                    </a:cubicBezTo>
                    <a:cubicBezTo>
                      <a:pt x="386" y="285"/>
                      <a:pt x="386" y="284"/>
                      <a:pt x="387" y="283"/>
                    </a:cubicBezTo>
                    <a:cubicBezTo>
                      <a:pt x="480" y="115"/>
                      <a:pt x="279" y="0"/>
                      <a:pt x="133" y="42"/>
                    </a:cubicBezTo>
                    <a:close/>
                  </a:path>
                </a:pathLst>
              </a:custGeom>
              <a:solidFill>
                <a:srgbClr val="7037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Line 32">
                <a:extLst>
                  <a:ext uri="{FF2B5EF4-FFF2-40B4-BE49-F238E27FC236}">
                    <a16:creationId xmlns:a16="http://schemas.microsoft.com/office/drawing/2014/main" id="{38983FB0-8358-E728-558E-418935B3B09A}"/>
                  </a:ext>
                </a:extLst>
              </p:cNvPr>
              <p:cNvSpPr>
                <a:spLocks noChangeShapeType="1"/>
              </p:cNvSpPr>
              <p:nvPr/>
            </p:nvSpPr>
            <p:spPr bwMode="auto">
              <a:xfrm>
                <a:off x="3590" y="2386"/>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 name="Line 33">
                <a:extLst>
                  <a:ext uri="{FF2B5EF4-FFF2-40B4-BE49-F238E27FC236}">
                    <a16:creationId xmlns:a16="http://schemas.microsoft.com/office/drawing/2014/main" id="{488E25A5-82D5-5CBB-3C44-947A7D83A139}"/>
                  </a:ext>
                </a:extLst>
              </p:cNvPr>
              <p:cNvSpPr>
                <a:spLocks noChangeShapeType="1"/>
              </p:cNvSpPr>
              <p:nvPr/>
            </p:nvSpPr>
            <p:spPr bwMode="auto">
              <a:xfrm>
                <a:off x="3590" y="2386"/>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Freeform 34">
                <a:extLst>
                  <a:ext uri="{FF2B5EF4-FFF2-40B4-BE49-F238E27FC236}">
                    <a16:creationId xmlns:a16="http://schemas.microsoft.com/office/drawing/2014/main" id="{9D8FEB6C-99B0-F646-3778-25FAC35ADE17}"/>
                  </a:ext>
                </a:extLst>
              </p:cNvPr>
              <p:cNvSpPr>
                <a:spLocks/>
              </p:cNvSpPr>
              <p:nvPr/>
            </p:nvSpPr>
            <p:spPr bwMode="auto">
              <a:xfrm>
                <a:off x="3597" y="2272"/>
                <a:ext cx="82" cy="161"/>
              </a:xfrm>
              <a:custGeom>
                <a:avLst/>
                <a:gdLst>
                  <a:gd name="T0" fmla="*/ 0 w 261"/>
                  <a:gd name="T1" fmla="*/ 510 h 510"/>
                  <a:gd name="T2" fmla="*/ 261 w 261"/>
                  <a:gd name="T3" fmla="*/ 510 h 510"/>
                  <a:gd name="T4" fmla="*/ 261 w 261"/>
                  <a:gd name="T5" fmla="*/ 0 h 510"/>
                  <a:gd name="T6" fmla="*/ 0 w 261"/>
                  <a:gd name="T7" fmla="*/ 510 h 510"/>
                </a:gdLst>
                <a:ahLst/>
                <a:cxnLst>
                  <a:cxn ang="0">
                    <a:pos x="T0" y="T1"/>
                  </a:cxn>
                  <a:cxn ang="0">
                    <a:pos x="T2" y="T3"/>
                  </a:cxn>
                  <a:cxn ang="0">
                    <a:pos x="T4" y="T5"/>
                  </a:cxn>
                  <a:cxn ang="0">
                    <a:pos x="T6" y="T7"/>
                  </a:cxn>
                </a:cxnLst>
                <a:rect l="0" t="0" r="r" b="b"/>
                <a:pathLst>
                  <a:path w="261" h="510">
                    <a:moveTo>
                      <a:pt x="0" y="510"/>
                    </a:moveTo>
                    <a:cubicBezTo>
                      <a:pt x="261" y="510"/>
                      <a:pt x="261" y="510"/>
                      <a:pt x="261" y="510"/>
                    </a:cubicBezTo>
                    <a:cubicBezTo>
                      <a:pt x="261" y="0"/>
                      <a:pt x="261" y="0"/>
                      <a:pt x="261" y="0"/>
                    </a:cubicBezTo>
                    <a:cubicBezTo>
                      <a:pt x="39" y="75"/>
                      <a:pt x="0" y="311"/>
                      <a:pt x="0" y="510"/>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 name="Freeform 35">
                <a:extLst>
                  <a:ext uri="{FF2B5EF4-FFF2-40B4-BE49-F238E27FC236}">
                    <a16:creationId xmlns:a16="http://schemas.microsoft.com/office/drawing/2014/main" id="{489B9F05-9437-3876-749E-180A64D383CC}"/>
                  </a:ext>
                </a:extLst>
              </p:cNvPr>
              <p:cNvSpPr>
                <a:spLocks/>
              </p:cNvSpPr>
              <p:nvPr/>
            </p:nvSpPr>
            <p:spPr bwMode="auto">
              <a:xfrm>
                <a:off x="3792" y="2277"/>
                <a:ext cx="70" cy="156"/>
              </a:xfrm>
              <a:custGeom>
                <a:avLst/>
                <a:gdLst>
                  <a:gd name="T0" fmla="*/ 0 w 222"/>
                  <a:gd name="T1" fmla="*/ 0 h 494"/>
                  <a:gd name="T2" fmla="*/ 0 w 222"/>
                  <a:gd name="T3" fmla="*/ 494 h 494"/>
                  <a:gd name="T4" fmla="*/ 161 w 222"/>
                  <a:gd name="T5" fmla="*/ 494 h 494"/>
                  <a:gd name="T6" fmla="*/ 221 w 222"/>
                  <a:gd name="T7" fmla="*/ 432 h 494"/>
                  <a:gd name="T8" fmla="*/ 0 w 222"/>
                  <a:gd name="T9" fmla="*/ 0 h 494"/>
                </a:gdLst>
                <a:ahLst/>
                <a:cxnLst>
                  <a:cxn ang="0">
                    <a:pos x="T0" y="T1"/>
                  </a:cxn>
                  <a:cxn ang="0">
                    <a:pos x="T2" y="T3"/>
                  </a:cxn>
                  <a:cxn ang="0">
                    <a:pos x="T4" y="T5"/>
                  </a:cxn>
                  <a:cxn ang="0">
                    <a:pos x="T6" y="T7"/>
                  </a:cxn>
                  <a:cxn ang="0">
                    <a:pos x="T8" y="T9"/>
                  </a:cxn>
                </a:cxnLst>
                <a:rect l="0" t="0" r="r" b="b"/>
                <a:pathLst>
                  <a:path w="222" h="494">
                    <a:moveTo>
                      <a:pt x="0" y="0"/>
                    </a:moveTo>
                    <a:cubicBezTo>
                      <a:pt x="0" y="494"/>
                      <a:pt x="0" y="494"/>
                      <a:pt x="0" y="494"/>
                    </a:cubicBezTo>
                    <a:cubicBezTo>
                      <a:pt x="161" y="494"/>
                      <a:pt x="161" y="494"/>
                      <a:pt x="161" y="494"/>
                    </a:cubicBezTo>
                    <a:cubicBezTo>
                      <a:pt x="196" y="494"/>
                      <a:pt x="222" y="466"/>
                      <a:pt x="221" y="432"/>
                    </a:cubicBezTo>
                    <a:cubicBezTo>
                      <a:pt x="213" y="260"/>
                      <a:pt x="167" y="78"/>
                      <a:pt x="0" y="0"/>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Freeform 36">
                <a:extLst>
                  <a:ext uri="{FF2B5EF4-FFF2-40B4-BE49-F238E27FC236}">
                    <a16:creationId xmlns:a16="http://schemas.microsoft.com/office/drawing/2014/main" id="{B8CCE59E-AF6E-8915-5907-571AE27D660B}"/>
                  </a:ext>
                </a:extLst>
              </p:cNvPr>
              <p:cNvSpPr>
                <a:spLocks/>
              </p:cNvSpPr>
              <p:nvPr/>
            </p:nvSpPr>
            <p:spPr bwMode="auto">
              <a:xfrm>
                <a:off x="3679" y="2264"/>
                <a:ext cx="113" cy="169"/>
              </a:xfrm>
              <a:custGeom>
                <a:avLst/>
                <a:gdLst>
                  <a:gd name="T0" fmla="*/ 159 w 356"/>
                  <a:gd name="T1" fmla="*/ 0 h 533"/>
                  <a:gd name="T2" fmla="*/ 0 w 356"/>
                  <a:gd name="T3" fmla="*/ 23 h 533"/>
                  <a:gd name="T4" fmla="*/ 0 w 356"/>
                  <a:gd name="T5" fmla="*/ 533 h 533"/>
                  <a:gd name="T6" fmla="*/ 356 w 356"/>
                  <a:gd name="T7" fmla="*/ 533 h 533"/>
                  <a:gd name="T8" fmla="*/ 356 w 356"/>
                  <a:gd name="T9" fmla="*/ 39 h 533"/>
                  <a:gd name="T10" fmla="*/ 159 w 356"/>
                  <a:gd name="T11" fmla="*/ 0 h 533"/>
                </a:gdLst>
                <a:ahLst/>
                <a:cxnLst>
                  <a:cxn ang="0">
                    <a:pos x="T0" y="T1"/>
                  </a:cxn>
                  <a:cxn ang="0">
                    <a:pos x="T2" y="T3"/>
                  </a:cxn>
                  <a:cxn ang="0">
                    <a:pos x="T4" y="T5"/>
                  </a:cxn>
                  <a:cxn ang="0">
                    <a:pos x="T6" y="T7"/>
                  </a:cxn>
                  <a:cxn ang="0">
                    <a:pos x="T8" y="T9"/>
                  </a:cxn>
                  <a:cxn ang="0">
                    <a:pos x="T10" y="T11"/>
                  </a:cxn>
                </a:cxnLst>
                <a:rect l="0" t="0" r="r" b="b"/>
                <a:pathLst>
                  <a:path w="356" h="533">
                    <a:moveTo>
                      <a:pt x="159" y="0"/>
                    </a:moveTo>
                    <a:cubicBezTo>
                      <a:pt x="97" y="0"/>
                      <a:pt x="45" y="8"/>
                      <a:pt x="0" y="23"/>
                    </a:cubicBezTo>
                    <a:cubicBezTo>
                      <a:pt x="0" y="533"/>
                      <a:pt x="0" y="533"/>
                      <a:pt x="0" y="533"/>
                    </a:cubicBezTo>
                    <a:cubicBezTo>
                      <a:pt x="356" y="533"/>
                      <a:pt x="356" y="533"/>
                      <a:pt x="356" y="533"/>
                    </a:cubicBezTo>
                    <a:cubicBezTo>
                      <a:pt x="356" y="39"/>
                      <a:pt x="356" y="39"/>
                      <a:pt x="356" y="39"/>
                    </a:cubicBezTo>
                    <a:cubicBezTo>
                      <a:pt x="303" y="14"/>
                      <a:pt x="238" y="0"/>
                      <a:pt x="159" y="0"/>
                    </a:cubicBezTo>
                    <a:close/>
                  </a:path>
                </a:pathLst>
              </a:custGeom>
              <a:solidFill>
                <a:srgbClr val="C3C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 name="Freeform 37">
                <a:extLst>
                  <a:ext uri="{FF2B5EF4-FFF2-40B4-BE49-F238E27FC236}">
                    <a16:creationId xmlns:a16="http://schemas.microsoft.com/office/drawing/2014/main" id="{0099335F-19B5-0525-3855-C8BDBE7ABA1F}"/>
                  </a:ext>
                </a:extLst>
              </p:cNvPr>
              <p:cNvSpPr>
                <a:spLocks/>
              </p:cNvSpPr>
              <p:nvPr/>
            </p:nvSpPr>
            <p:spPr bwMode="auto">
              <a:xfrm>
                <a:off x="3681" y="2153"/>
                <a:ext cx="105" cy="155"/>
              </a:xfrm>
              <a:custGeom>
                <a:avLst/>
                <a:gdLst>
                  <a:gd name="T0" fmla="*/ 0 w 334"/>
                  <a:gd name="T1" fmla="*/ 143 h 489"/>
                  <a:gd name="T2" fmla="*/ 7 w 334"/>
                  <a:gd name="T3" fmla="*/ 188 h 489"/>
                  <a:gd name="T4" fmla="*/ 83 w 334"/>
                  <a:gd name="T5" fmla="*/ 322 h 489"/>
                  <a:gd name="T6" fmla="*/ 83 w 334"/>
                  <a:gd name="T7" fmla="*/ 437 h 489"/>
                  <a:gd name="T8" fmla="*/ 84 w 334"/>
                  <a:gd name="T9" fmla="*/ 439 h 489"/>
                  <a:gd name="T10" fmla="*/ 251 w 334"/>
                  <a:gd name="T11" fmla="*/ 437 h 489"/>
                  <a:gd name="T12" fmla="*/ 251 w 334"/>
                  <a:gd name="T13" fmla="*/ 437 h 489"/>
                  <a:gd name="T14" fmla="*/ 251 w 334"/>
                  <a:gd name="T15" fmla="*/ 317 h 489"/>
                  <a:gd name="T16" fmla="*/ 334 w 334"/>
                  <a:gd name="T17" fmla="*/ 90 h 489"/>
                  <a:gd name="T18" fmla="*/ 327 w 334"/>
                  <a:gd name="T19" fmla="*/ 0 h 489"/>
                  <a:gd name="T20" fmla="*/ 0 w 334"/>
                  <a:gd name="T21" fmla="*/ 143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489">
                    <a:moveTo>
                      <a:pt x="0" y="143"/>
                    </a:moveTo>
                    <a:cubicBezTo>
                      <a:pt x="3" y="165"/>
                      <a:pt x="7" y="184"/>
                      <a:pt x="7" y="188"/>
                    </a:cubicBezTo>
                    <a:cubicBezTo>
                      <a:pt x="21" y="240"/>
                      <a:pt x="44" y="293"/>
                      <a:pt x="83" y="322"/>
                    </a:cubicBezTo>
                    <a:cubicBezTo>
                      <a:pt x="83" y="437"/>
                      <a:pt x="83" y="437"/>
                      <a:pt x="83" y="437"/>
                    </a:cubicBezTo>
                    <a:cubicBezTo>
                      <a:pt x="84" y="439"/>
                      <a:pt x="84" y="439"/>
                      <a:pt x="84" y="439"/>
                    </a:cubicBezTo>
                    <a:cubicBezTo>
                      <a:pt x="125" y="489"/>
                      <a:pt x="211" y="488"/>
                      <a:pt x="251" y="437"/>
                    </a:cubicBezTo>
                    <a:cubicBezTo>
                      <a:pt x="251" y="437"/>
                      <a:pt x="251" y="437"/>
                      <a:pt x="251" y="437"/>
                    </a:cubicBezTo>
                    <a:cubicBezTo>
                      <a:pt x="251" y="317"/>
                      <a:pt x="251" y="317"/>
                      <a:pt x="251" y="317"/>
                    </a:cubicBezTo>
                    <a:cubicBezTo>
                      <a:pt x="310" y="267"/>
                      <a:pt x="329" y="160"/>
                      <a:pt x="334" y="90"/>
                    </a:cubicBezTo>
                    <a:cubicBezTo>
                      <a:pt x="334" y="82"/>
                      <a:pt x="333" y="6"/>
                      <a:pt x="327" y="0"/>
                    </a:cubicBezTo>
                    <a:cubicBezTo>
                      <a:pt x="269" y="96"/>
                      <a:pt x="90" y="64"/>
                      <a:pt x="0" y="143"/>
                    </a:cubicBezTo>
                    <a:close/>
                  </a:path>
                </a:pathLst>
              </a:custGeom>
              <a:solidFill>
                <a:srgbClr val="8256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grpSp>
        <p:nvGrpSpPr>
          <p:cNvPr id="52" name="Group 51">
            <a:extLst>
              <a:ext uri="{FF2B5EF4-FFF2-40B4-BE49-F238E27FC236}">
                <a16:creationId xmlns:a16="http://schemas.microsoft.com/office/drawing/2014/main" id="{2CBBAB2C-0FA6-8634-8C76-3635A6A32D0C}"/>
              </a:ext>
            </a:extLst>
          </p:cNvPr>
          <p:cNvGrpSpPr/>
          <p:nvPr/>
        </p:nvGrpSpPr>
        <p:grpSpPr>
          <a:xfrm>
            <a:off x="2757001" y="1512213"/>
            <a:ext cx="9469917" cy="1608001"/>
            <a:chOff x="2757001" y="1512213"/>
            <a:chExt cx="9469917" cy="1608001"/>
          </a:xfrm>
        </p:grpSpPr>
        <p:sp>
          <p:nvSpPr>
            <p:cNvPr id="53" name="Rectangle 52">
              <a:extLst>
                <a:ext uri="{FF2B5EF4-FFF2-40B4-BE49-F238E27FC236}">
                  <a16:creationId xmlns:a16="http://schemas.microsoft.com/office/drawing/2014/main" id="{361F870B-98A0-158B-2A47-CF077C21A2B1}"/>
                </a:ext>
              </a:extLst>
            </p:cNvPr>
            <p:cNvSpPr/>
            <p:nvPr/>
          </p:nvSpPr>
          <p:spPr>
            <a:xfrm>
              <a:off x="4086568" y="1521738"/>
              <a:ext cx="8100000" cy="1087095"/>
            </a:xfrm>
            <a:prstGeom prst="rect">
              <a:avLst/>
            </a:prstGeom>
            <a:solidFill>
              <a:srgbClr val="E1E6ED"/>
            </a:solidFill>
            <a:ln>
              <a:noFill/>
            </a:ln>
          </p:spPr>
          <p:style>
            <a:lnRef idx="2">
              <a:schemeClr val="accent1">
                <a:shade val="50000"/>
              </a:schemeClr>
            </a:lnRef>
            <a:fillRef idx="1">
              <a:schemeClr val="accent1"/>
            </a:fillRef>
            <a:effectRef idx="0">
              <a:schemeClr val="accent1"/>
            </a:effectRef>
            <a:fontRef idx="minor">
              <a:schemeClr val="lt1"/>
            </a:fontRef>
          </p:style>
          <p:txBody>
            <a:bodyPr lIns="1908000" tIns="180000" rIns="0" bIns="180000" rtlCol="0" anchor="ctr"/>
            <a:lstStyle/>
            <a:p>
              <a:pPr marL="0" indent="0">
                <a:buNone/>
              </a:pPr>
              <a:r>
                <a:rPr lang="en-GB" sz="2100" dirty="0">
                  <a:solidFill>
                    <a:schemeClr val="tx1"/>
                  </a:solidFill>
                </a:rPr>
                <a:t>Set up to help you save for your future</a:t>
              </a:r>
            </a:p>
          </p:txBody>
        </p:sp>
        <p:cxnSp>
          <p:nvCxnSpPr>
            <p:cNvPr id="54" name="Straight Connector 53">
              <a:extLst>
                <a:ext uri="{FF2B5EF4-FFF2-40B4-BE49-F238E27FC236}">
                  <a16:creationId xmlns:a16="http://schemas.microsoft.com/office/drawing/2014/main" id="{77CB76C5-4274-E74F-0F17-30D03DC231AE}"/>
                </a:ext>
              </a:extLst>
            </p:cNvPr>
            <p:cNvCxnSpPr>
              <a:cxnSpLocks/>
            </p:cNvCxnSpPr>
            <p:nvPr/>
          </p:nvCxnSpPr>
          <p:spPr>
            <a:xfrm flipV="1">
              <a:off x="2757001" y="2624848"/>
              <a:ext cx="1349454" cy="495366"/>
            </a:xfrm>
            <a:prstGeom prst="line">
              <a:avLst/>
            </a:prstGeom>
            <a:ln w="57150">
              <a:solidFill>
                <a:srgbClr val="96E4D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BFF01A6-A5D4-4311-6C0D-61762ABD24F3}"/>
                </a:ext>
              </a:extLst>
            </p:cNvPr>
            <p:cNvCxnSpPr>
              <a:cxnSpLocks/>
            </p:cNvCxnSpPr>
            <p:nvPr/>
          </p:nvCxnSpPr>
          <p:spPr>
            <a:xfrm>
              <a:off x="4072918" y="2630130"/>
              <a:ext cx="8154000" cy="0"/>
            </a:xfrm>
            <a:prstGeom prst="line">
              <a:avLst/>
            </a:prstGeom>
            <a:ln w="57150">
              <a:solidFill>
                <a:srgbClr val="96E4D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B69A42ED-1042-8EA6-A665-EFCCD8C3626E}"/>
                </a:ext>
              </a:extLst>
            </p:cNvPr>
            <p:cNvCxnSpPr>
              <a:cxnSpLocks/>
            </p:cNvCxnSpPr>
            <p:nvPr/>
          </p:nvCxnSpPr>
          <p:spPr>
            <a:xfrm>
              <a:off x="12208918" y="1512213"/>
              <a:ext cx="0" cy="1123200"/>
            </a:xfrm>
            <a:prstGeom prst="line">
              <a:avLst/>
            </a:prstGeom>
            <a:ln w="57150">
              <a:solidFill>
                <a:srgbClr val="96E4D2"/>
              </a:solidFill>
            </a:ln>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FCF65CB5-7C25-F05A-BD2A-C244ABA89467}"/>
                </a:ext>
              </a:extLst>
            </p:cNvPr>
            <p:cNvGrpSpPr>
              <a:grpSpLocks noChangeAspect="1"/>
            </p:cNvGrpSpPr>
            <p:nvPr/>
          </p:nvGrpSpPr>
          <p:grpSpPr>
            <a:xfrm>
              <a:off x="4374380" y="1604048"/>
              <a:ext cx="898525" cy="928757"/>
              <a:chOff x="7233886" y="1898995"/>
              <a:chExt cx="898525" cy="928757"/>
            </a:xfrm>
          </p:grpSpPr>
          <p:sp>
            <p:nvSpPr>
              <p:cNvPr id="58" name="Oval 273">
                <a:extLst>
                  <a:ext uri="{FF2B5EF4-FFF2-40B4-BE49-F238E27FC236}">
                    <a16:creationId xmlns:a16="http://schemas.microsoft.com/office/drawing/2014/main" id="{F752BFD7-E584-9820-C86E-12EF9DC0EDB2}"/>
                  </a:ext>
                </a:extLst>
              </p:cNvPr>
              <p:cNvSpPr>
                <a:spLocks noChangeArrowheads="1"/>
              </p:cNvSpPr>
              <p:nvPr/>
            </p:nvSpPr>
            <p:spPr bwMode="auto">
              <a:xfrm>
                <a:off x="7233886" y="1898995"/>
                <a:ext cx="898525" cy="9001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59" name="Group 58">
                <a:extLst>
                  <a:ext uri="{FF2B5EF4-FFF2-40B4-BE49-F238E27FC236}">
                    <a16:creationId xmlns:a16="http://schemas.microsoft.com/office/drawing/2014/main" id="{9FA1CE22-97D4-71A4-D4C2-C78AEE47BADB}"/>
                  </a:ext>
                </a:extLst>
              </p:cNvPr>
              <p:cNvGrpSpPr/>
              <p:nvPr/>
            </p:nvGrpSpPr>
            <p:grpSpPr>
              <a:xfrm>
                <a:off x="7398347" y="2020347"/>
                <a:ext cx="569603" cy="807405"/>
                <a:chOff x="7390798" y="2020347"/>
                <a:chExt cx="569603" cy="807405"/>
              </a:xfrm>
            </p:grpSpPr>
            <p:sp>
              <p:nvSpPr>
                <p:cNvPr id="60" name="Freeform 230">
                  <a:extLst>
                    <a:ext uri="{FF2B5EF4-FFF2-40B4-BE49-F238E27FC236}">
                      <a16:creationId xmlns:a16="http://schemas.microsoft.com/office/drawing/2014/main" id="{7992DE5C-6552-28A8-F047-7F08710C0210}"/>
                    </a:ext>
                  </a:extLst>
                </p:cNvPr>
                <p:cNvSpPr>
                  <a:spLocks/>
                </p:cNvSpPr>
                <p:nvPr/>
              </p:nvSpPr>
              <p:spPr bwMode="auto">
                <a:xfrm>
                  <a:off x="7540214" y="2020347"/>
                  <a:ext cx="267264" cy="267966"/>
                </a:xfrm>
                <a:custGeom>
                  <a:avLst/>
                  <a:gdLst>
                    <a:gd name="T0" fmla="*/ 500 w 590"/>
                    <a:gd name="T1" fmla="*/ 132 h 590"/>
                    <a:gd name="T2" fmla="*/ 458 w 590"/>
                    <a:gd name="T3" fmla="*/ 500 h 590"/>
                    <a:gd name="T4" fmla="*/ 90 w 590"/>
                    <a:gd name="T5" fmla="*/ 458 h 590"/>
                    <a:gd name="T6" fmla="*/ 132 w 590"/>
                    <a:gd name="T7" fmla="*/ 90 h 590"/>
                    <a:gd name="T8" fmla="*/ 500 w 590"/>
                    <a:gd name="T9" fmla="*/ 132 h 590"/>
                  </a:gdLst>
                  <a:ahLst/>
                  <a:cxnLst>
                    <a:cxn ang="0">
                      <a:pos x="T0" y="T1"/>
                    </a:cxn>
                    <a:cxn ang="0">
                      <a:pos x="T2" y="T3"/>
                    </a:cxn>
                    <a:cxn ang="0">
                      <a:pos x="T4" y="T5"/>
                    </a:cxn>
                    <a:cxn ang="0">
                      <a:pos x="T6" y="T7"/>
                    </a:cxn>
                    <a:cxn ang="0">
                      <a:pos x="T8" y="T9"/>
                    </a:cxn>
                  </a:cxnLst>
                  <a:rect l="0" t="0" r="r" b="b"/>
                  <a:pathLst>
                    <a:path w="590" h="590">
                      <a:moveTo>
                        <a:pt x="500" y="132"/>
                      </a:moveTo>
                      <a:cubicBezTo>
                        <a:pt x="590" y="245"/>
                        <a:pt x="571" y="410"/>
                        <a:pt x="458" y="500"/>
                      </a:cubicBezTo>
                      <a:cubicBezTo>
                        <a:pt x="344" y="590"/>
                        <a:pt x="180" y="571"/>
                        <a:pt x="90" y="458"/>
                      </a:cubicBezTo>
                      <a:cubicBezTo>
                        <a:pt x="0" y="344"/>
                        <a:pt x="19" y="180"/>
                        <a:pt x="132" y="90"/>
                      </a:cubicBezTo>
                      <a:cubicBezTo>
                        <a:pt x="245" y="0"/>
                        <a:pt x="410" y="19"/>
                        <a:pt x="500" y="132"/>
                      </a:cubicBezTo>
                      <a:close/>
                    </a:path>
                  </a:pathLst>
                </a:cu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1" name="Freeform 231">
                  <a:extLst>
                    <a:ext uri="{FF2B5EF4-FFF2-40B4-BE49-F238E27FC236}">
                      <a16:creationId xmlns:a16="http://schemas.microsoft.com/office/drawing/2014/main" id="{01820682-97CF-C871-B43F-EB71AAFA39F8}"/>
                    </a:ext>
                  </a:extLst>
                </p:cNvPr>
                <p:cNvSpPr>
                  <a:spLocks/>
                </p:cNvSpPr>
                <p:nvPr/>
              </p:nvSpPr>
              <p:spPr bwMode="auto">
                <a:xfrm>
                  <a:off x="7613869" y="2072257"/>
                  <a:ext cx="131878" cy="164146"/>
                </a:xfrm>
                <a:custGeom>
                  <a:avLst/>
                  <a:gdLst>
                    <a:gd name="T0" fmla="*/ 138 w 290"/>
                    <a:gd name="T1" fmla="*/ 206 h 361"/>
                    <a:gd name="T2" fmla="*/ 186 w 290"/>
                    <a:gd name="T3" fmla="*/ 168 h 361"/>
                    <a:gd name="T4" fmla="*/ 152 w 290"/>
                    <a:gd name="T5" fmla="*/ 125 h 361"/>
                    <a:gd name="T6" fmla="*/ 104 w 290"/>
                    <a:gd name="T7" fmla="*/ 163 h 361"/>
                    <a:gd name="T8" fmla="*/ 74 w 290"/>
                    <a:gd name="T9" fmla="*/ 125 h 361"/>
                    <a:gd name="T10" fmla="*/ 80 w 290"/>
                    <a:gd name="T11" fmla="*/ 73 h 361"/>
                    <a:gd name="T12" fmla="*/ 132 w 290"/>
                    <a:gd name="T13" fmla="*/ 79 h 361"/>
                    <a:gd name="T14" fmla="*/ 174 w 290"/>
                    <a:gd name="T15" fmla="*/ 46 h 361"/>
                    <a:gd name="T16" fmla="*/ 46 w 290"/>
                    <a:gd name="T17" fmla="*/ 31 h 361"/>
                    <a:gd name="T18" fmla="*/ 31 w 290"/>
                    <a:gd name="T19" fmla="*/ 159 h 361"/>
                    <a:gd name="T20" fmla="*/ 61 w 290"/>
                    <a:gd name="T21" fmla="*/ 197 h 361"/>
                    <a:gd name="T22" fmla="*/ 25 w 290"/>
                    <a:gd name="T23" fmla="*/ 226 h 361"/>
                    <a:gd name="T24" fmla="*/ 59 w 290"/>
                    <a:gd name="T25" fmla="*/ 269 h 361"/>
                    <a:gd name="T26" fmla="*/ 95 w 290"/>
                    <a:gd name="T27" fmla="*/ 240 h 361"/>
                    <a:gd name="T28" fmla="*/ 135 w 290"/>
                    <a:gd name="T29" fmla="*/ 289 h 361"/>
                    <a:gd name="T30" fmla="*/ 98 w 290"/>
                    <a:gd name="T31" fmla="*/ 318 h 361"/>
                    <a:gd name="T32" fmla="*/ 132 w 290"/>
                    <a:gd name="T33" fmla="*/ 361 h 361"/>
                    <a:gd name="T34" fmla="*/ 290 w 290"/>
                    <a:gd name="T35" fmla="*/ 235 h 361"/>
                    <a:gd name="T36" fmla="*/ 257 w 290"/>
                    <a:gd name="T37" fmla="*/ 192 h 361"/>
                    <a:gd name="T38" fmla="*/ 177 w 290"/>
                    <a:gd name="T39" fmla="*/ 255 h 361"/>
                    <a:gd name="T40" fmla="*/ 138 w 290"/>
                    <a:gd name="T41" fmla="*/ 206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0" h="361">
                      <a:moveTo>
                        <a:pt x="138" y="206"/>
                      </a:moveTo>
                      <a:cubicBezTo>
                        <a:pt x="186" y="168"/>
                        <a:pt x="186" y="168"/>
                        <a:pt x="186" y="168"/>
                      </a:cubicBezTo>
                      <a:cubicBezTo>
                        <a:pt x="152" y="125"/>
                        <a:pt x="152" y="125"/>
                        <a:pt x="152" y="125"/>
                      </a:cubicBezTo>
                      <a:cubicBezTo>
                        <a:pt x="104" y="163"/>
                        <a:pt x="104" y="163"/>
                        <a:pt x="104" y="163"/>
                      </a:cubicBezTo>
                      <a:cubicBezTo>
                        <a:pt x="74" y="125"/>
                        <a:pt x="74" y="125"/>
                        <a:pt x="74" y="125"/>
                      </a:cubicBezTo>
                      <a:cubicBezTo>
                        <a:pt x="61" y="109"/>
                        <a:pt x="64" y="86"/>
                        <a:pt x="80" y="73"/>
                      </a:cubicBezTo>
                      <a:cubicBezTo>
                        <a:pt x="96" y="61"/>
                        <a:pt x="119" y="64"/>
                        <a:pt x="132" y="79"/>
                      </a:cubicBezTo>
                      <a:cubicBezTo>
                        <a:pt x="174" y="46"/>
                        <a:pt x="174" y="46"/>
                        <a:pt x="174" y="46"/>
                      </a:cubicBezTo>
                      <a:cubicBezTo>
                        <a:pt x="143" y="6"/>
                        <a:pt x="85" y="0"/>
                        <a:pt x="46" y="31"/>
                      </a:cubicBezTo>
                      <a:cubicBezTo>
                        <a:pt x="6" y="62"/>
                        <a:pt x="0" y="120"/>
                        <a:pt x="31" y="159"/>
                      </a:cubicBezTo>
                      <a:cubicBezTo>
                        <a:pt x="61" y="197"/>
                        <a:pt x="61" y="197"/>
                        <a:pt x="61" y="197"/>
                      </a:cubicBezTo>
                      <a:cubicBezTo>
                        <a:pt x="25" y="226"/>
                        <a:pt x="25" y="226"/>
                        <a:pt x="25" y="226"/>
                      </a:cubicBezTo>
                      <a:cubicBezTo>
                        <a:pt x="59" y="269"/>
                        <a:pt x="59" y="269"/>
                        <a:pt x="59" y="269"/>
                      </a:cubicBezTo>
                      <a:cubicBezTo>
                        <a:pt x="95" y="240"/>
                        <a:pt x="95" y="240"/>
                        <a:pt x="95" y="240"/>
                      </a:cubicBezTo>
                      <a:cubicBezTo>
                        <a:pt x="135" y="289"/>
                        <a:pt x="135" y="289"/>
                        <a:pt x="135" y="289"/>
                      </a:cubicBezTo>
                      <a:cubicBezTo>
                        <a:pt x="98" y="318"/>
                        <a:pt x="98" y="318"/>
                        <a:pt x="98" y="318"/>
                      </a:cubicBezTo>
                      <a:cubicBezTo>
                        <a:pt x="132" y="361"/>
                        <a:pt x="132" y="361"/>
                        <a:pt x="132" y="361"/>
                      </a:cubicBezTo>
                      <a:cubicBezTo>
                        <a:pt x="290" y="235"/>
                        <a:pt x="290" y="235"/>
                        <a:pt x="290" y="235"/>
                      </a:cubicBezTo>
                      <a:cubicBezTo>
                        <a:pt x="257" y="192"/>
                        <a:pt x="257" y="192"/>
                        <a:pt x="257" y="192"/>
                      </a:cubicBezTo>
                      <a:cubicBezTo>
                        <a:pt x="177" y="255"/>
                        <a:pt x="177" y="255"/>
                        <a:pt x="177" y="255"/>
                      </a:cubicBezTo>
                      <a:lnTo>
                        <a:pt x="138" y="2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 name="Freeform 232">
                  <a:extLst>
                    <a:ext uri="{FF2B5EF4-FFF2-40B4-BE49-F238E27FC236}">
                      <a16:creationId xmlns:a16="http://schemas.microsoft.com/office/drawing/2014/main" id="{0EE6EFB6-D20D-0653-1D2F-E2EFE1CFE5CE}"/>
                    </a:ext>
                  </a:extLst>
                </p:cNvPr>
                <p:cNvSpPr>
                  <a:spLocks/>
                </p:cNvSpPr>
                <p:nvPr/>
              </p:nvSpPr>
              <p:spPr bwMode="auto">
                <a:xfrm>
                  <a:off x="7633511" y="2139599"/>
                  <a:ext cx="265861" cy="265861"/>
                </a:xfrm>
                <a:custGeom>
                  <a:avLst/>
                  <a:gdLst>
                    <a:gd name="T0" fmla="*/ 493 w 586"/>
                    <a:gd name="T1" fmla="*/ 462 h 586"/>
                    <a:gd name="T2" fmla="*/ 124 w 586"/>
                    <a:gd name="T3" fmla="*/ 492 h 586"/>
                    <a:gd name="T4" fmla="*/ 93 w 586"/>
                    <a:gd name="T5" fmla="*/ 124 h 586"/>
                    <a:gd name="T6" fmla="*/ 462 w 586"/>
                    <a:gd name="T7" fmla="*/ 93 h 586"/>
                    <a:gd name="T8" fmla="*/ 493 w 586"/>
                    <a:gd name="T9" fmla="*/ 462 h 586"/>
                  </a:gdLst>
                  <a:ahLst/>
                  <a:cxnLst>
                    <a:cxn ang="0">
                      <a:pos x="T0" y="T1"/>
                    </a:cxn>
                    <a:cxn ang="0">
                      <a:pos x="T2" y="T3"/>
                    </a:cxn>
                    <a:cxn ang="0">
                      <a:pos x="T4" y="T5"/>
                    </a:cxn>
                    <a:cxn ang="0">
                      <a:pos x="T6" y="T7"/>
                    </a:cxn>
                    <a:cxn ang="0">
                      <a:pos x="T8" y="T9"/>
                    </a:cxn>
                  </a:cxnLst>
                  <a:rect l="0" t="0" r="r" b="b"/>
                  <a:pathLst>
                    <a:path w="586" h="586">
                      <a:moveTo>
                        <a:pt x="493" y="462"/>
                      </a:moveTo>
                      <a:cubicBezTo>
                        <a:pt x="399" y="572"/>
                        <a:pt x="234" y="586"/>
                        <a:pt x="124" y="492"/>
                      </a:cubicBezTo>
                      <a:cubicBezTo>
                        <a:pt x="13" y="399"/>
                        <a:pt x="0" y="234"/>
                        <a:pt x="93" y="124"/>
                      </a:cubicBezTo>
                      <a:cubicBezTo>
                        <a:pt x="187" y="13"/>
                        <a:pt x="352" y="0"/>
                        <a:pt x="462" y="93"/>
                      </a:cubicBezTo>
                      <a:cubicBezTo>
                        <a:pt x="572" y="187"/>
                        <a:pt x="586" y="352"/>
                        <a:pt x="493" y="462"/>
                      </a:cubicBezTo>
                      <a:close/>
                    </a:path>
                  </a:pathLst>
                </a:cu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3" name="Freeform 233">
                  <a:extLst>
                    <a:ext uri="{FF2B5EF4-FFF2-40B4-BE49-F238E27FC236}">
                      <a16:creationId xmlns:a16="http://schemas.microsoft.com/office/drawing/2014/main" id="{F47FD436-F3A0-B656-51BE-E8D29656A61A}"/>
                    </a:ext>
                  </a:extLst>
                </p:cNvPr>
                <p:cNvSpPr>
                  <a:spLocks/>
                </p:cNvSpPr>
                <p:nvPr/>
              </p:nvSpPr>
              <p:spPr bwMode="auto">
                <a:xfrm>
                  <a:off x="7685421" y="2206240"/>
                  <a:ext cx="159236" cy="141699"/>
                </a:xfrm>
                <a:custGeom>
                  <a:avLst/>
                  <a:gdLst>
                    <a:gd name="T0" fmla="*/ 154 w 350"/>
                    <a:gd name="T1" fmla="*/ 157 h 312"/>
                    <a:gd name="T2" fmla="*/ 201 w 350"/>
                    <a:gd name="T3" fmla="*/ 197 h 312"/>
                    <a:gd name="T4" fmla="*/ 236 w 350"/>
                    <a:gd name="T5" fmla="*/ 155 h 312"/>
                    <a:gd name="T6" fmla="*/ 189 w 350"/>
                    <a:gd name="T7" fmla="*/ 115 h 312"/>
                    <a:gd name="T8" fmla="*/ 220 w 350"/>
                    <a:gd name="T9" fmla="*/ 78 h 312"/>
                    <a:gd name="T10" fmla="*/ 272 w 350"/>
                    <a:gd name="T11" fmla="*/ 74 h 312"/>
                    <a:gd name="T12" fmla="*/ 276 w 350"/>
                    <a:gd name="T13" fmla="*/ 126 h 312"/>
                    <a:gd name="T14" fmla="*/ 318 w 350"/>
                    <a:gd name="T15" fmla="*/ 161 h 312"/>
                    <a:gd name="T16" fmla="*/ 307 w 350"/>
                    <a:gd name="T17" fmla="*/ 32 h 312"/>
                    <a:gd name="T18" fmla="*/ 179 w 350"/>
                    <a:gd name="T19" fmla="*/ 43 h 312"/>
                    <a:gd name="T20" fmla="*/ 147 w 350"/>
                    <a:gd name="T21" fmla="*/ 80 h 312"/>
                    <a:gd name="T22" fmla="*/ 112 w 350"/>
                    <a:gd name="T23" fmla="*/ 50 h 312"/>
                    <a:gd name="T24" fmla="*/ 76 w 350"/>
                    <a:gd name="T25" fmla="*/ 91 h 312"/>
                    <a:gd name="T26" fmla="*/ 112 w 350"/>
                    <a:gd name="T27" fmla="*/ 122 h 312"/>
                    <a:gd name="T28" fmla="*/ 71 w 350"/>
                    <a:gd name="T29" fmla="*/ 170 h 312"/>
                    <a:gd name="T30" fmla="*/ 36 w 350"/>
                    <a:gd name="T31" fmla="*/ 140 h 312"/>
                    <a:gd name="T32" fmla="*/ 0 w 350"/>
                    <a:gd name="T33" fmla="*/ 181 h 312"/>
                    <a:gd name="T34" fmla="*/ 155 w 350"/>
                    <a:gd name="T35" fmla="*/ 312 h 312"/>
                    <a:gd name="T36" fmla="*/ 190 w 350"/>
                    <a:gd name="T37" fmla="*/ 271 h 312"/>
                    <a:gd name="T38" fmla="*/ 113 w 350"/>
                    <a:gd name="T39" fmla="*/ 205 h 312"/>
                    <a:gd name="T40" fmla="*/ 154 w 350"/>
                    <a:gd name="T41" fmla="*/ 157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0" h="312">
                      <a:moveTo>
                        <a:pt x="154" y="157"/>
                      </a:moveTo>
                      <a:cubicBezTo>
                        <a:pt x="201" y="197"/>
                        <a:pt x="201" y="197"/>
                        <a:pt x="201" y="197"/>
                      </a:cubicBezTo>
                      <a:cubicBezTo>
                        <a:pt x="236" y="155"/>
                        <a:pt x="236" y="155"/>
                        <a:pt x="236" y="155"/>
                      </a:cubicBezTo>
                      <a:cubicBezTo>
                        <a:pt x="189" y="115"/>
                        <a:pt x="189" y="115"/>
                        <a:pt x="189" y="115"/>
                      </a:cubicBezTo>
                      <a:cubicBezTo>
                        <a:pt x="220" y="78"/>
                        <a:pt x="220" y="78"/>
                        <a:pt x="220" y="78"/>
                      </a:cubicBezTo>
                      <a:cubicBezTo>
                        <a:pt x="233" y="63"/>
                        <a:pt x="257" y="61"/>
                        <a:pt x="272" y="74"/>
                      </a:cubicBezTo>
                      <a:cubicBezTo>
                        <a:pt x="288" y="87"/>
                        <a:pt x="289" y="110"/>
                        <a:pt x="276" y="126"/>
                      </a:cubicBezTo>
                      <a:cubicBezTo>
                        <a:pt x="318" y="161"/>
                        <a:pt x="318" y="161"/>
                        <a:pt x="318" y="161"/>
                      </a:cubicBezTo>
                      <a:cubicBezTo>
                        <a:pt x="350" y="123"/>
                        <a:pt x="346" y="65"/>
                        <a:pt x="307" y="32"/>
                      </a:cubicBezTo>
                      <a:cubicBezTo>
                        <a:pt x="269" y="0"/>
                        <a:pt x="211" y="5"/>
                        <a:pt x="179" y="43"/>
                      </a:cubicBezTo>
                      <a:cubicBezTo>
                        <a:pt x="147" y="80"/>
                        <a:pt x="147" y="80"/>
                        <a:pt x="147" y="80"/>
                      </a:cubicBezTo>
                      <a:cubicBezTo>
                        <a:pt x="112" y="50"/>
                        <a:pt x="112" y="50"/>
                        <a:pt x="112" y="50"/>
                      </a:cubicBezTo>
                      <a:cubicBezTo>
                        <a:pt x="76" y="91"/>
                        <a:pt x="76" y="91"/>
                        <a:pt x="76" y="91"/>
                      </a:cubicBezTo>
                      <a:cubicBezTo>
                        <a:pt x="112" y="122"/>
                        <a:pt x="112" y="122"/>
                        <a:pt x="112" y="122"/>
                      </a:cubicBezTo>
                      <a:cubicBezTo>
                        <a:pt x="71" y="170"/>
                        <a:pt x="71" y="170"/>
                        <a:pt x="71" y="170"/>
                      </a:cubicBezTo>
                      <a:cubicBezTo>
                        <a:pt x="36" y="140"/>
                        <a:pt x="36" y="140"/>
                        <a:pt x="36" y="140"/>
                      </a:cubicBezTo>
                      <a:cubicBezTo>
                        <a:pt x="0" y="181"/>
                        <a:pt x="0" y="181"/>
                        <a:pt x="0" y="181"/>
                      </a:cubicBezTo>
                      <a:cubicBezTo>
                        <a:pt x="155" y="312"/>
                        <a:pt x="155" y="312"/>
                        <a:pt x="155" y="312"/>
                      </a:cubicBezTo>
                      <a:cubicBezTo>
                        <a:pt x="190" y="271"/>
                        <a:pt x="190" y="271"/>
                        <a:pt x="190" y="271"/>
                      </a:cubicBezTo>
                      <a:cubicBezTo>
                        <a:pt x="113" y="205"/>
                        <a:pt x="113" y="205"/>
                        <a:pt x="113" y="205"/>
                      </a:cubicBezTo>
                      <a:lnTo>
                        <a:pt x="154" y="1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 name="Freeform 234">
                  <a:extLst>
                    <a:ext uri="{FF2B5EF4-FFF2-40B4-BE49-F238E27FC236}">
                      <a16:creationId xmlns:a16="http://schemas.microsoft.com/office/drawing/2014/main" id="{3B32C058-3705-FC8E-464F-127960EB8615}"/>
                    </a:ext>
                  </a:extLst>
                </p:cNvPr>
                <p:cNvSpPr>
                  <a:spLocks/>
                </p:cNvSpPr>
                <p:nvPr/>
              </p:nvSpPr>
              <p:spPr bwMode="auto">
                <a:xfrm>
                  <a:off x="7434992" y="2145211"/>
                  <a:ext cx="253936" cy="254638"/>
                </a:xfrm>
                <a:custGeom>
                  <a:avLst/>
                  <a:gdLst>
                    <a:gd name="T0" fmla="*/ 242 w 560"/>
                    <a:gd name="T1" fmla="*/ 21 h 560"/>
                    <a:gd name="T2" fmla="*/ 539 w 560"/>
                    <a:gd name="T3" fmla="*/ 242 h 560"/>
                    <a:gd name="T4" fmla="*/ 318 w 560"/>
                    <a:gd name="T5" fmla="*/ 539 h 560"/>
                    <a:gd name="T6" fmla="*/ 21 w 560"/>
                    <a:gd name="T7" fmla="*/ 318 h 560"/>
                    <a:gd name="T8" fmla="*/ 242 w 560"/>
                    <a:gd name="T9" fmla="*/ 21 h 560"/>
                  </a:gdLst>
                  <a:ahLst/>
                  <a:cxnLst>
                    <a:cxn ang="0">
                      <a:pos x="T0" y="T1"/>
                    </a:cxn>
                    <a:cxn ang="0">
                      <a:pos x="T2" y="T3"/>
                    </a:cxn>
                    <a:cxn ang="0">
                      <a:pos x="T4" y="T5"/>
                    </a:cxn>
                    <a:cxn ang="0">
                      <a:pos x="T6" y="T7"/>
                    </a:cxn>
                    <a:cxn ang="0">
                      <a:pos x="T8" y="T9"/>
                    </a:cxn>
                  </a:cxnLst>
                  <a:rect l="0" t="0" r="r" b="b"/>
                  <a:pathLst>
                    <a:path w="560" h="560">
                      <a:moveTo>
                        <a:pt x="242" y="21"/>
                      </a:moveTo>
                      <a:cubicBezTo>
                        <a:pt x="385" y="0"/>
                        <a:pt x="518" y="99"/>
                        <a:pt x="539" y="242"/>
                      </a:cubicBezTo>
                      <a:cubicBezTo>
                        <a:pt x="560" y="385"/>
                        <a:pt x="461" y="518"/>
                        <a:pt x="318" y="539"/>
                      </a:cubicBezTo>
                      <a:cubicBezTo>
                        <a:pt x="175" y="560"/>
                        <a:pt x="42" y="461"/>
                        <a:pt x="21" y="318"/>
                      </a:cubicBezTo>
                      <a:cubicBezTo>
                        <a:pt x="0" y="175"/>
                        <a:pt x="99" y="42"/>
                        <a:pt x="242" y="21"/>
                      </a:cubicBezTo>
                      <a:close/>
                    </a:path>
                  </a:pathLst>
                </a:custGeom>
                <a:solidFill>
                  <a:srgbClr val="F08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 name="Freeform 235">
                  <a:extLst>
                    <a:ext uri="{FF2B5EF4-FFF2-40B4-BE49-F238E27FC236}">
                      <a16:creationId xmlns:a16="http://schemas.microsoft.com/office/drawing/2014/main" id="{5285A5EE-D318-0FDA-E989-C19001BBB8A6}"/>
                    </a:ext>
                  </a:extLst>
                </p:cNvPr>
                <p:cNvSpPr>
                  <a:spLocks/>
                </p:cNvSpPr>
                <p:nvPr/>
              </p:nvSpPr>
              <p:spPr bwMode="auto">
                <a:xfrm>
                  <a:off x="7480588" y="2222374"/>
                  <a:ext cx="152222" cy="103118"/>
                </a:xfrm>
                <a:custGeom>
                  <a:avLst/>
                  <a:gdLst>
                    <a:gd name="T0" fmla="*/ 205 w 336"/>
                    <a:gd name="T1" fmla="*/ 118 h 226"/>
                    <a:gd name="T2" fmla="*/ 196 w 336"/>
                    <a:gd name="T3" fmla="*/ 57 h 226"/>
                    <a:gd name="T4" fmla="*/ 142 w 336"/>
                    <a:gd name="T5" fmla="*/ 65 h 226"/>
                    <a:gd name="T6" fmla="*/ 151 w 336"/>
                    <a:gd name="T7" fmla="*/ 126 h 226"/>
                    <a:gd name="T8" fmla="*/ 103 w 336"/>
                    <a:gd name="T9" fmla="*/ 133 h 226"/>
                    <a:gd name="T10" fmla="*/ 61 w 336"/>
                    <a:gd name="T11" fmla="*/ 102 h 226"/>
                    <a:gd name="T12" fmla="*/ 92 w 336"/>
                    <a:gd name="T13" fmla="*/ 60 h 226"/>
                    <a:gd name="T14" fmla="*/ 84 w 336"/>
                    <a:gd name="T15" fmla="*/ 6 h 226"/>
                    <a:gd name="T16" fmla="*/ 7 w 336"/>
                    <a:gd name="T17" fmla="*/ 110 h 226"/>
                    <a:gd name="T18" fmla="*/ 111 w 336"/>
                    <a:gd name="T19" fmla="*/ 187 h 226"/>
                    <a:gd name="T20" fmla="*/ 159 w 336"/>
                    <a:gd name="T21" fmla="*/ 179 h 226"/>
                    <a:gd name="T22" fmla="*/ 165 w 336"/>
                    <a:gd name="T23" fmla="*/ 226 h 226"/>
                    <a:gd name="T24" fmla="*/ 219 w 336"/>
                    <a:gd name="T25" fmla="*/ 218 h 226"/>
                    <a:gd name="T26" fmla="*/ 212 w 336"/>
                    <a:gd name="T27" fmla="*/ 172 h 226"/>
                    <a:gd name="T28" fmla="*/ 275 w 336"/>
                    <a:gd name="T29" fmla="*/ 162 h 226"/>
                    <a:gd name="T30" fmla="*/ 282 w 336"/>
                    <a:gd name="T31" fmla="*/ 209 h 226"/>
                    <a:gd name="T32" fmla="*/ 336 w 336"/>
                    <a:gd name="T33" fmla="*/ 201 h 226"/>
                    <a:gd name="T34" fmla="*/ 306 w 336"/>
                    <a:gd name="T35" fmla="*/ 0 h 226"/>
                    <a:gd name="T36" fmla="*/ 252 w 336"/>
                    <a:gd name="T37" fmla="*/ 8 h 226"/>
                    <a:gd name="T38" fmla="*/ 267 w 336"/>
                    <a:gd name="T39" fmla="*/ 108 h 226"/>
                    <a:gd name="T40" fmla="*/ 205 w 336"/>
                    <a:gd name="T41" fmla="*/ 1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6" h="226">
                      <a:moveTo>
                        <a:pt x="205" y="118"/>
                      </a:moveTo>
                      <a:cubicBezTo>
                        <a:pt x="196" y="57"/>
                        <a:pt x="196" y="57"/>
                        <a:pt x="196" y="57"/>
                      </a:cubicBezTo>
                      <a:cubicBezTo>
                        <a:pt x="142" y="65"/>
                        <a:pt x="142" y="65"/>
                        <a:pt x="142" y="65"/>
                      </a:cubicBezTo>
                      <a:cubicBezTo>
                        <a:pt x="151" y="126"/>
                        <a:pt x="151" y="126"/>
                        <a:pt x="151" y="126"/>
                      </a:cubicBezTo>
                      <a:cubicBezTo>
                        <a:pt x="103" y="133"/>
                        <a:pt x="103" y="133"/>
                        <a:pt x="103" y="133"/>
                      </a:cubicBezTo>
                      <a:cubicBezTo>
                        <a:pt x="83" y="136"/>
                        <a:pt x="64" y="122"/>
                        <a:pt x="61" y="102"/>
                      </a:cubicBezTo>
                      <a:cubicBezTo>
                        <a:pt x="58" y="82"/>
                        <a:pt x="72" y="63"/>
                        <a:pt x="92" y="60"/>
                      </a:cubicBezTo>
                      <a:cubicBezTo>
                        <a:pt x="84" y="6"/>
                        <a:pt x="84" y="6"/>
                        <a:pt x="84" y="6"/>
                      </a:cubicBezTo>
                      <a:cubicBezTo>
                        <a:pt x="34" y="13"/>
                        <a:pt x="0" y="60"/>
                        <a:pt x="7" y="110"/>
                      </a:cubicBezTo>
                      <a:cubicBezTo>
                        <a:pt x="14" y="159"/>
                        <a:pt x="61" y="194"/>
                        <a:pt x="111" y="187"/>
                      </a:cubicBezTo>
                      <a:cubicBezTo>
                        <a:pt x="159" y="179"/>
                        <a:pt x="159" y="179"/>
                        <a:pt x="159" y="179"/>
                      </a:cubicBezTo>
                      <a:cubicBezTo>
                        <a:pt x="165" y="226"/>
                        <a:pt x="165" y="226"/>
                        <a:pt x="165" y="226"/>
                      </a:cubicBezTo>
                      <a:cubicBezTo>
                        <a:pt x="219" y="218"/>
                        <a:pt x="219" y="218"/>
                        <a:pt x="219" y="218"/>
                      </a:cubicBezTo>
                      <a:cubicBezTo>
                        <a:pt x="212" y="172"/>
                        <a:pt x="212" y="172"/>
                        <a:pt x="212" y="172"/>
                      </a:cubicBezTo>
                      <a:cubicBezTo>
                        <a:pt x="275" y="162"/>
                        <a:pt x="275" y="162"/>
                        <a:pt x="275" y="162"/>
                      </a:cubicBezTo>
                      <a:cubicBezTo>
                        <a:pt x="282" y="209"/>
                        <a:pt x="282" y="209"/>
                        <a:pt x="282" y="209"/>
                      </a:cubicBezTo>
                      <a:cubicBezTo>
                        <a:pt x="336" y="201"/>
                        <a:pt x="336" y="201"/>
                        <a:pt x="336" y="201"/>
                      </a:cubicBezTo>
                      <a:cubicBezTo>
                        <a:pt x="306" y="0"/>
                        <a:pt x="306" y="0"/>
                        <a:pt x="306" y="0"/>
                      </a:cubicBezTo>
                      <a:cubicBezTo>
                        <a:pt x="252" y="8"/>
                        <a:pt x="252" y="8"/>
                        <a:pt x="252" y="8"/>
                      </a:cubicBezTo>
                      <a:cubicBezTo>
                        <a:pt x="267" y="108"/>
                        <a:pt x="267" y="108"/>
                        <a:pt x="267" y="108"/>
                      </a:cubicBezTo>
                      <a:lnTo>
                        <a:pt x="205" y="1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 name="Freeform 236">
                  <a:extLst>
                    <a:ext uri="{FF2B5EF4-FFF2-40B4-BE49-F238E27FC236}">
                      <a16:creationId xmlns:a16="http://schemas.microsoft.com/office/drawing/2014/main" id="{E5C8E29D-FFC7-197D-138A-42D3531FB6BD}"/>
                    </a:ext>
                  </a:extLst>
                </p:cNvPr>
                <p:cNvSpPr>
                  <a:spLocks/>
                </p:cNvSpPr>
                <p:nvPr/>
              </p:nvSpPr>
              <p:spPr bwMode="auto">
                <a:xfrm>
                  <a:off x="7432186" y="2343730"/>
                  <a:ext cx="486126" cy="484022"/>
                </a:xfrm>
                <a:custGeom>
                  <a:avLst/>
                  <a:gdLst>
                    <a:gd name="T0" fmla="*/ 900 w 1071"/>
                    <a:gd name="T1" fmla="*/ 1067 h 1067"/>
                    <a:gd name="T2" fmla="*/ 172 w 1071"/>
                    <a:gd name="T3" fmla="*/ 1067 h 1067"/>
                    <a:gd name="T4" fmla="*/ 119 w 1071"/>
                    <a:gd name="T5" fmla="*/ 1020 h 1067"/>
                    <a:gd name="T6" fmla="*/ 0 w 1071"/>
                    <a:gd name="T7" fmla="*/ 0 h 1067"/>
                    <a:gd name="T8" fmla="*/ 1071 w 1071"/>
                    <a:gd name="T9" fmla="*/ 0 h 1067"/>
                    <a:gd name="T10" fmla="*/ 952 w 1071"/>
                    <a:gd name="T11" fmla="*/ 1020 h 1067"/>
                    <a:gd name="T12" fmla="*/ 900 w 1071"/>
                    <a:gd name="T13" fmla="*/ 1067 h 1067"/>
                  </a:gdLst>
                  <a:ahLst/>
                  <a:cxnLst>
                    <a:cxn ang="0">
                      <a:pos x="T0" y="T1"/>
                    </a:cxn>
                    <a:cxn ang="0">
                      <a:pos x="T2" y="T3"/>
                    </a:cxn>
                    <a:cxn ang="0">
                      <a:pos x="T4" y="T5"/>
                    </a:cxn>
                    <a:cxn ang="0">
                      <a:pos x="T6" y="T7"/>
                    </a:cxn>
                    <a:cxn ang="0">
                      <a:pos x="T8" y="T9"/>
                    </a:cxn>
                    <a:cxn ang="0">
                      <a:pos x="T10" y="T11"/>
                    </a:cxn>
                    <a:cxn ang="0">
                      <a:pos x="T12" y="T13"/>
                    </a:cxn>
                  </a:cxnLst>
                  <a:rect l="0" t="0" r="r" b="b"/>
                  <a:pathLst>
                    <a:path w="1071" h="1067">
                      <a:moveTo>
                        <a:pt x="900" y="1067"/>
                      </a:moveTo>
                      <a:cubicBezTo>
                        <a:pt x="172" y="1067"/>
                        <a:pt x="172" y="1067"/>
                        <a:pt x="172" y="1067"/>
                      </a:cubicBezTo>
                      <a:cubicBezTo>
                        <a:pt x="145" y="1067"/>
                        <a:pt x="122" y="1047"/>
                        <a:pt x="119" y="1020"/>
                      </a:cubicBezTo>
                      <a:cubicBezTo>
                        <a:pt x="0" y="0"/>
                        <a:pt x="0" y="0"/>
                        <a:pt x="0" y="0"/>
                      </a:cubicBezTo>
                      <a:cubicBezTo>
                        <a:pt x="1071" y="0"/>
                        <a:pt x="1071" y="0"/>
                        <a:pt x="1071" y="0"/>
                      </a:cubicBezTo>
                      <a:cubicBezTo>
                        <a:pt x="952" y="1020"/>
                        <a:pt x="952" y="1020"/>
                        <a:pt x="952" y="1020"/>
                      </a:cubicBezTo>
                      <a:cubicBezTo>
                        <a:pt x="949" y="1047"/>
                        <a:pt x="927" y="1067"/>
                        <a:pt x="900" y="1067"/>
                      </a:cubicBezTo>
                    </a:path>
                  </a:pathLst>
                </a:custGeom>
                <a:solidFill>
                  <a:srgbClr val="96E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 name="Freeform 237">
                  <a:extLst>
                    <a:ext uri="{FF2B5EF4-FFF2-40B4-BE49-F238E27FC236}">
                      <a16:creationId xmlns:a16="http://schemas.microsoft.com/office/drawing/2014/main" id="{A8F42783-0791-63A7-916F-EA770A1DF6D6}"/>
                    </a:ext>
                  </a:extLst>
                </p:cNvPr>
                <p:cNvSpPr>
                  <a:spLocks/>
                </p:cNvSpPr>
                <p:nvPr/>
              </p:nvSpPr>
              <p:spPr bwMode="auto">
                <a:xfrm>
                  <a:off x="7390798" y="2272179"/>
                  <a:ext cx="569603" cy="123461"/>
                </a:xfrm>
                <a:custGeom>
                  <a:avLst/>
                  <a:gdLst>
                    <a:gd name="T0" fmla="*/ 1218 w 1254"/>
                    <a:gd name="T1" fmla="*/ 273 h 273"/>
                    <a:gd name="T2" fmla="*/ 36 w 1254"/>
                    <a:gd name="T3" fmla="*/ 273 h 273"/>
                    <a:gd name="T4" fmla="*/ 0 w 1254"/>
                    <a:gd name="T5" fmla="*/ 238 h 273"/>
                    <a:gd name="T6" fmla="*/ 0 w 1254"/>
                    <a:gd name="T7" fmla="*/ 36 h 273"/>
                    <a:gd name="T8" fmla="*/ 36 w 1254"/>
                    <a:gd name="T9" fmla="*/ 0 h 273"/>
                    <a:gd name="T10" fmla="*/ 1218 w 1254"/>
                    <a:gd name="T11" fmla="*/ 0 h 273"/>
                    <a:gd name="T12" fmla="*/ 1254 w 1254"/>
                    <a:gd name="T13" fmla="*/ 36 h 273"/>
                    <a:gd name="T14" fmla="*/ 1254 w 1254"/>
                    <a:gd name="T15" fmla="*/ 238 h 273"/>
                    <a:gd name="T16" fmla="*/ 1218 w 1254"/>
                    <a:gd name="T17" fmla="*/ 27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4" h="273">
                      <a:moveTo>
                        <a:pt x="1218" y="273"/>
                      </a:moveTo>
                      <a:cubicBezTo>
                        <a:pt x="36" y="273"/>
                        <a:pt x="36" y="273"/>
                        <a:pt x="36" y="273"/>
                      </a:cubicBezTo>
                      <a:cubicBezTo>
                        <a:pt x="16" y="273"/>
                        <a:pt x="0" y="257"/>
                        <a:pt x="0" y="238"/>
                      </a:cubicBezTo>
                      <a:cubicBezTo>
                        <a:pt x="0" y="36"/>
                        <a:pt x="0" y="36"/>
                        <a:pt x="0" y="36"/>
                      </a:cubicBezTo>
                      <a:cubicBezTo>
                        <a:pt x="0" y="17"/>
                        <a:pt x="16" y="0"/>
                        <a:pt x="36" y="0"/>
                      </a:cubicBezTo>
                      <a:cubicBezTo>
                        <a:pt x="1218" y="0"/>
                        <a:pt x="1218" y="0"/>
                        <a:pt x="1218" y="0"/>
                      </a:cubicBezTo>
                      <a:cubicBezTo>
                        <a:pt x="1238" y="0"/>
                        <a:pt x="1254" y="17"/>
                        <a:pt x="1254" y="36"/>
                      </a:cubicBezTo>
                      <a:cubicBezTo>
                        <a:pt x="1254" y="238"/>
                        <a:pt x="1254" y="238"/>
                        <a:pt x="1254" y="238"/>
                      </a:cubicBezTo>
                      <a:cubicBezTo>
                        <a:pt x="1254" y="257"/>
                        <a:pt x="1238" y="273"/>
                        <a:pt x="1218" y="273"/>
                      </a:cubicBezTo>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68" name="Freeform 238">
                  <a:extLst>
                    <a:ext uri="{FF2B5EF4-FFF2-40B4-BE49-F238E27FC236}">
                      <a16:creationId xmlns:a16="http://schemas.microsoft.com/office/drawing/2014/main" id="{5584FA08-6F2B-B971-36B6-1231567F9F86}"/>
                    </a:ext>
                  </a:extLst>
                </p:cNvPr>
                <p:cNvSpPr>
                  <a:spLocks/>
                </p:cNvSpPr>
                <p:nvPr/>
              </p:nvSpPr>
              <p:spPr bwMode="auto">
                <a:xfrm>
                  <a:off x="7580900" y="2469997"/>
                  <a:ext cx="184490" cy="251832"/>
                </a:xfrm>
                <a:custGeom>
                  <a:avLst/>
                  <a:gdLst>
                    <a:gd name="T0" fmla="*/ 177 w 407"/>
                    <a:gd name="T1" fmla="*/ 342 h 555"/>
                    <a:gd name="T2" fmla="*/ 293 w 407"/>
                    <a:gd name="T3" fmla="*/ 342 h 555"/>
                    <a:gd name="T4" fmla="*/ 293 w 407"/>
                    <a:gd name="T5" fmla="*/ 253 h 555"/>
                    <a:gd name="T6" fmla="*/ 177 w 407"/>
                    <a:gd name="T7" fmla="*/ 253 h 555"/>
                    <a:gd name="T8" fmla="*/ 177 w 407"/>
                    <a:gd name="T9" fmla="*/ 160 h 555"/>
                    <a:gd name="T10" fmla="*/ 248 w 407"/>
                    <a:gd name="T11" fmla="*/ 89 h 555"/>
                    <a:gd name="T12" fmla="*/ 318 w 407"/>
                    <a:gd name="T13" fmla="*/ 160 h 555"/>
                    <a:gd name="T14" fmla="*/ 407 w 407"/>
                    <a:gd name="T15" fmla="*/ 160 h 555"/>
                    <a:gd name="T16" fmla="*/ 248 w 407"/>
                    <a:gd name="T17" fmla="*/ 0 h 555"/>
                    <a:gd name="T18" fmla="*/ 89 w 407"/>
                    <a:gd name="T19" fmla="*/ 160 h 555"/>
                    <a:gd name="T20" fmla="*/ 89 w 407"/>
                    <a:gd name="T21" fmla="*/ 253 h 555"/>
                    <a:gd name="T22" fmla="*/ 0 w 407"/>
                    <a:gd name="T23" fmla="*/ 253 h 555"/>
                    <a:gd name="T24" fmla="*/ 0 w 407"/>
                    <a:gd name="T25" fmla="*/ 342 h 555"/>
                    <a:gd name="T26" fmla="*/ 89 w 407"/>
                    <a:gd name="T27" fmla="*/ 342 h 555"/>
                    <a:gd name="T28" fmla="*/ 89 w 407"/>
                    <a:gd name="T29" fmla="*/ 466 h 555"/>
                    <a:gd name="T30" fmla="*/ 0 w 407"/>
                    <a:gd name="T31" fmla="*/ 466 h 555"/>
                    <a:gd name="T32" fmla="*/ 0 w 407"/>
                    <a:gd name="T33" fmla="*/ 555 h 555"/>
                    <a:gd name="T34" fmla="*/ 364 w 407"/>
                    <a:gd name="T35" fmla="*/ 555 h 555"/>
                    <a:gd name="T36" fmla="*/ 364 w 407"/>
                    <a:gd name="T37" fmla="*/ 466 h 555"/>
                    <a:gd name="T38" fmla="*/ 177 w 407"/>
                    <a:gd name="T39" fmla="*/ 466 h 555"/>
                    <a:gd name="T40" fmla="*/ 177 w 407"/>
                    <a:gd name="T41" fmla="*/ 342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7" h="555">
                      <a:moveTo>
                        <a:pt x="177" y="342"/>
                      </a:moveTo>
                      <a:cubicBezTo>
                        <a:pt x="293" y="342"/>
                        <a:pt x="293" y="342"/>
                        <a:pt x="293" y="342"/>
                      </a:cubicBezTo>
                      <a:cubicBezTo>
                        <a:pt x="293" y="253"/>
                        <a:pt x="293" y="253"/>
                        <a:pt x="293" y="253"/>
                      </a:cubicBezTo>
                      <a:cubicBezTo>
                        <a:pt x="177" y="253"/>
                        <a:pt x="177" y="253"/>
                        <a:pt x="177" y="253"/>
                      </a:cubicBezTo>
                      <a:cubicBezTo>
                        <a:pt x="177" y="160"/>
                        <a:pt x="177" y="160"/>
                        <a:pt x="177" y="160"/>
                      </a:cubicBezTo>
                      <a:cubicBezTo>
                        <a:pt x="177" y="121"/>
                        <a:pt x="209" y="89"/>
                        <a:pt x="248" y="89"/>
                      </a:cubicBezTo>
                      <a:cubicBezTo>
                        <a:pt x="288" y="89"/>
                        <a:pt x="318" y="120"/>
                        <a:pt x="318" y="160"/>
                      </a:cubicBezTo>
                      <a:cubicBezTo>
                        <a:pt x="407" y="160"/>
                        <a:pt x="407" y="160"/>
                        <a:pt x="407" y="160"/>
                      </a:cubicBezTo>
                      <a:cubicBezTo>
                        <a:pt x="407" y="72"/>
                        <a:pt x="336" y="0"/>
                        <a:pt x="248" y="0"/>
                      </a:cubicBezTo>
                      <a:cubicBezTo>
                        <a:pt x="160" y="0"/>
                        <a:pt x="89" y="72"/>
                        <a:pt x="89" y="160"/>
                      </a:cubicBezTo>
                      <a:cubicBezTo>
                        <a:pt x="89" y="253"/>
                        <a:pt x="89" y="253"/>
                        <a:pt x="89" y="253"/>
                      </a:cubicBezTo>
                      <a:cubicBezTo>
                        <a:pt x="0" y="253"/>
                        <a:pt x="0" y="253"/>
                        <a:pt x="0" y="253"/>
                      </a:cubicBezTo>
                      <a:cubicBezTo>
                        <a:pt x="0" y="342"/>
                        <a:pt x="0" y="342"/>
                        <a:pt x="0" y="342"/>
                      </a:cubicBezTo>
                      <a:cubicBezTo>
                        <a:pt x="89" y="342"/>
                        <a:pt x="89" y="342"/>
                        <a:pt x="89" y="342"/>
                      </a:cubicBezTo>
                      <a:cubicBezTo>
                        <a:pt x="89" y="466"/>
                        <a:pt x="89" y="466"/>
                        <a:pt x="89" y="466"/>
                      </a:cubicBezTo>
                      <a:cubicBezTo>
                        <a:pt x="0" y="466"/>
                        <a:pt x="0" y="466"/>
                        <a:pt x="0" y="466"/>
                      </a:cubicBezTo>
                      <a:cubicBezTo>
                        <a:pt x="0" y="555"/>
                        <a:pt x="0" y="555"/>
                        <a:pt x="0" y="555"/>
                      </a:cubicBezTo>
                      <a:cubicBezTo>
                        <a:pt x="364" y="555"/>
                        <a:pt x="364" y="555"/>
                        <a:pt x="364" y="555"/>
                      </a:cubicBezTo>
                      <a:cubicBezTo>
                        <a:pt x="364" y="466"/>
                        <a:pt x="364" y="466"/>
                        <a:pt x="364" y="466"/>
                      </a:cubicBezTo>
                      <a:cubicBezTo>
                        <a:pt x="177" y="466"/>
                        <a:pt x="177" y="466"/>
                        <a:pt x="177" y="466"/>
                      </a:cubicBezTo>
                      <a:lnTo>
                        <a:pt x="177" y="342"/>
                      </a:ln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grpSp>
      <p:grpSp>
        <p:nvGrpSpPr>
          <p:cNvPr id="69" name="Group 68">
            <a:extLst>
              <a:ext uri="{FF2B5EF4-FFF2-40B4-BE49-F238E27FC236}">
                <a16:creationId xmlns:a16="http://schemas.microsoft.com/office/drawing/2014/main" id="{FF586E82-3EDC-7B72-0E1E-23EE316D680E}"/>
              </a:ext>
            </a:extLst>
          </p:cNvPr>
          <p:cNvGrpSpPr>
            <a:grpSpLocks noChangeAspect="1"/>
          </p:cNvGrpSpPr>
          <p:nvPr/>
        </p:nvGrpSpPr>
        <p:grpSpPr>
          <a:xfrm>
            <a:off x="1695595" y="2666454"/>
            <a:ext cx="2106486" cy="4032000"/>
            <a:chOff x="6442075" y="1470026"/>
            <a:chExt cx="2974975" cy="5694362"/>
          </a:xfrm>
        </p:grpSpPr>
        <p:sp>
          <p:nvSpPr>
            <p:cNvPr id="70" name="Freeform 5">
              <a:extLst>
                <a:ext uri="{FF2B5EF4-FFF2-40B4-BE49-F238E27FC236}">
                  <a16:creationId xmlns:a16="http://schemas.microsoft.com/office/drawing/2014/main" id="{0AD35320-F06E-B2A1-1F98-67A393B5F651}"/>
                </a:ext>
              </a:extLst>
            </p:cNvPr>
            <p:cNvSpPr>
              <a:spLocks/>
            </p:cNvSpPr>
            <p:nvPr/>
          </p:nvSpPr>
          <p:spPr bwMode="auto">
            <a:xfrm>
              <a:off x="6442075" y="1470026"/>
              <a:ext cx="2465388" cy="2846388"/>
            </a:xfrm>
            <a:custGeom>
              <a:avLst/>
              <a:gdLst>
                <a:gd name="T0" fmla="*/ 0 w 6471"/>
                <a:gd name="T1" fmla="*/ 0 h 7472"/>
                <a:gd name="T2" fmla="*/ 6471 w 6471"/>
                <a:gd name="T3" fmla="*/ 3736 h 7472"/>
                <a:gd name="T4" fmla="*/ 0 w 6471"/>
                <a:gd name="T5" fmla="*/ 7472 h 7472"/>
                <a:gd name="T6" fmla="*/ 0 w 6471"/>
                <a:gd name="T7" fmla="*/ 0 h 7472"/>
              </a:gdLst>
              <a:ahLst/>
              <a:cxnLst>
                <a:cxn ang="0">
                  <a:pos x="T0" y="T1"/>
                </a:cxn>
                <a:cxn ang="0">
                  <a:pos x="T2" y="T3"/>
                </a:cxn>
                <a:cxn ang="0">
                  <a:pos x="T4" y="T5"/>
                </a:cxn>
                <a:cxn ang="0">
                  <a:pos x="T6" y="T7"/>
                </a:cxn>
              </a:cxnLst>
              <a:rect l="0" t="0" r="r" b="b"/>
              <a:pathLst>
                <a:path w="6471" h="7472">
                  <a:moveTo>
                    <a:pt x="0" y="0"/>
                  </a:moveTo>
                  <a:cubicBezTo>
                    <a:pt x="2670" y="0"/>
                    <a:pt x="5136" y="1424"/>
                    <a:pt x="6471" y="3736"/>
                  </a:cubicBezTo>
                  <a:lnTo>
                    <a:pt x="0" y="7472"/>
                  </a:lnTo>
                  <a:lnTo>
                    <a:pt x="0" y="0"/>
                  </a:lnTo>
                  <a:close/>
                </a:path>
              </a:pathLst>
            </a:custGeom>
            <a:solidFill>
              <a:srgbClr val="96E4D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71" name="Freeform 6">
              <a:extLst>
                <a:ext uri="{FF2B5EF4-FFF2-40B4-BE49-F238E27FC236}">
                  <a16:creationId xmlns:a16="http://schemas.microsoft.com/office/drawing/2014/main" id="{C2CA0E97-4910-3CDF-AF35-2FABA02221D0}"/>
                </a:ext>
              </a:extLst>
            </p:cNvPr>
            <p:cNvSpPr>
              <a:spLocks/>
            </p:cNvSpPr>
            <p:nvPr/>
          </p:nvSpPr>
          <p:spPr bwMode="auto">
            <a:xfrm>
              <a:off x="6442075" y="2894013"/>
              <a:ext cx="2974975" cy="2846388"/>
            </a:xfrm>
            <a:custGeom>
              <a:avLst/>
              <a:gdLst>
                <a:gd name="T0" fmla="*/ 6471 w 7806"/>
                <a:gd name="T1" fmla="*/ 0 h 7472"/>
                <a:gd name="T2" fmla="*/ 6471 w 7806"/>
                <a:gd name="T3" fmla="*/ 7472 h 7472"/>
                <a:gd name="T4" fmla="*/ 0 w 7806"/>
                <a:gd name="T5" fmla="*/ 3736 h 7472"/>
                <a:gd name="T6" fmla="*/ 6471 w 7806"/>
                <a:gd name="T7" fmla="*/ 0 h 7472"/>
              </a:gdLst>
              <a:ahLst/>
              <a:cxnLst>
                <a:cxn ang="0">
                  <a:pos x="T0" y="T1"/>
                </a:cxn>
                <a:cxn ang="0">
                  <a:pos x="T2" y="T3"/>
                </a:cxn>
                <a:cxn ang="0">
                  <a:pos x="T4" y="T5"/>
                </a:cxn>
                <a:cxn ang="0">
                  <a:pos x="T6" y="T7"/>
                </a:cxn>
              </a:cxnLst>
              <a:rect l="0" t="0" r="r" b="b"/>
              <a:pathLst>
                <a:path w="7806" h="7472">
                  <a:moveTo>
                    <a:pt x="6471" y="0"/>
                  </a:moveTo>
                  <a:cubicBezTo>
                    <a:pt x="7806" y="2312"/>
                    <a:pt x="7806" y="5160"/>
                    <a:pt x="6471" y="7472"/>
                  </a:cubicBezTo>
                  <a:lnTo>
                    <a:pt x="0" y="3736"/>
                  </a:lnTo>
                  <a:lnTo>
                    <a:pt x="6471" y="0"/>
                  </a:lnTo>
                  <a:close/>
                </a:path>
              </a:pathLst>
            </a:custGeom>
            <a:solidFill>
              <a:srgbClr val="4EA63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72" name="Freeform 7">
              <a:extLst>
                <a:ext uri="{FF2B5EF4-FFF2-40B4-BE49-F238E27FC236}">
                  <a16:creationId xmlns:a16="http://schemas.microsoft.com/office/drawing/2014/main" id="{A96C8FF9-4A30-70F7-E826-9DA1A4EE45A2}"/>
                </a:ext>
              </a:extLst>
            </p:cNvPr>
            <p:cNvSpPr>
              <a:spLocks/>
            </p:cNvSpPr>
            <p:nvPr/>
          </p:nvSpPr>
          <p:spPr bwMode="auto">
            <a:xfrm>
              <a:off x="6442075" y="4316413"/>
              <a:ext cx="2465388" cy="2847975"/>
            </a:xfrm>
            <a:custGeom>
              <a:avLst/>
              <a:gdLst>
                <a:gd name="T0" fmla="*/ 6471 w 6471"/>
                <a:gd name="T1" fmla="*/ 3736 h 7473"/>
                <a:gd name="T2" fmla="*/ 0 w 6471"/>
                <a:gd name="T3" fmla="*/ 7473 h 7473"/>
                <a:gd name="T4" fmla="*/ 0 w 6471"/>
                <a:gd name="T5" fmla="*/ 0 h 7473"/>
                <a:gd name="T6" fmla="*/ 6471 w 6471"/>
                <a:gd name="T7" fmla="*/ 3736 h 7473"/>
              </a:gdLst>
              <a:ahLst/>
              <a:cxnLst>
                <a:cxn ang="0">
                  <a:pos x="T0" y="T1"/>
                </a:cxn>
                <a:cxn ang="0">
                  <a:pos x="T2" y="T3"/>
                </a:cxn>
                <a:cxn ang="0">
                  <a:pos x="T4" y="T5"/>
                </a:cxn>
                <a:cxn ang="0">
                  <a:pos x="T6" y="T7"/>
                </a:cxn>
              </a:cxnLst>
              <a:rect l="0" t="0" r="r" b="b"/>
              <a:pathLst>
                <a:path w="6471" h="7473">
                  <a:moveTo>
                    <a:pt x="6471" y="3736"/>
                  </a:moveTo>
                  <a:cubicBezTo>
                    <a:pt x="5136" y="6048"/>
                    <a:pt x="2670" y="7473"/>
                    <a:pt x="0" y="7473"/>
                  </a:cubicBezTo>
                  <a:lnTo>
                    <a:pt x="0" y="0"/>
                  </a:lnTo>
                  <a:lnTo>
                    <a:pt x="6471" y="3736"/>
                  </a:lnTo>
                  <a:close/>
                </a:path>
              </a:pathLst>
            </a:custGeom>
            <a:solidFill>
              <a:srgbClr val="00515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73" name="Oval 72">
            <a:extLst>
              <a:ext uri="{FF2B5EF4-FFF2-40B4-BE49-F238E27FC236}">
                <a16:creationId xmlns:a16="http://schemas.microsoft.com/office/drawing/2014/main" id="{9077D3EF-8082-F3DA-F189-E9CF6E294EC8}"/>
              </a:ext>
            </a:extLst>
          </p:cNvPr>
          <p:cNvSpPr>
            <a:spLocks noChangeAspect="1"/>
          </p:cNvSpPr>
          <p:nvPr/>
        </p:nvSpPr>
        <p:spPr>
          <a:xfrm>
            <a:off x="335346" y="3256572"/>
            <a:ext cx="2833893" cy="2833893"/>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marL="0" indent="0" algn="ctr">
              <a:buNone/>
            </a:pPr>
            <a:endParaRPr lang="en-GB" b="1" dirty="0">
              <a:solidFill>
                <a:schemeClr val="tx1"/>
              </a:solidFill>
            </a:endParaRPr>
          </a:p>
        </p:txBody>
      </p:sp>
      <p:grpSp>
        <p:nvGrpSpPr>
          <p:cNvPr id="74" name="Group 4">
            <a:extLst>
              <a:ext uri="{FF2B5EF4-FFF2-40B4-BE49-F238E27FC236}">
                <a16:creationId xmlns:a16="http://schemas.microsoft.com/office/drawing/2014/main" id="{B350D408-8F54-F1EC-4B7F-DAA76997509F}"/>
              </a:ext>
            </a:extLst>
          </p:cNvPr>
          <p:cNvGrpSpPr>
            <a:grpSpLocks noChangeAspect="1"/>
          </p:cNvGrpSpPr>
          <p:nvPr/>
        </p:nvGrpSpPr>
        <p:grpSpPr bwMode="auto">
          <a:xfrm>
            <a:off x="858838" y="3756027"/>
            <a:ext cx="1787524" cy="1846263"/>
            <a:chOff x="541" y="2366"/>
            <a:chExt cx="1126" cy="1163"/>
          </a:xfrm>
        </p:grpSpPr>
        <p:sp>
          <p:nvSpPr>
            <p:cNvPr id="75" name="AutoShape 3">
              <a:extLst>
                <a:ext uri="{FF2B5EF4-FFF2-40B4-BE49-F238E27FC236}">
                  <a16:creationId xmlns:a16="http://schemas.microsoft.com/office/drawing/2014/main" id="{B0932538-0F18-9C79-0F3D-D645682902F2}"/>
                </a:ext>
              </a:extLst>
            </p:cNvPr>
            <p:cNvSpPr>
              <a:spLocks noChangeAspect="1" noChangeArrowheads="1" noTextEdit="1"/>
            </p:cNvSpPr>
            <p:nvPr/>
          </p:nvSpPr>
          <p:spPr bwMode="auto">
            <a:xfrm>
              <a:off x="541" y="2371"/>
              <a:ext cx="1125" cy="1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 name="Freeform 5">
              <a:extLst>
                <a:ext uri="{FF2B5EF4-FFF2-40B4-BE49-F238E27FC236}">
                  <a16:creationId xmlns:a16="http://schemas.microsoft.com/office/drawing/2014/main" id="{6B083CC1-E39A-0249-5424-57B202118C2C}"/>
                </a:ext>
              </a:extLst>
            </p:cNvPr>
            <p:cNvSpPr>
              <a:spLocks/>
            </p:cNvSpPr>
            <p:nvPr/>
          </p:nvSpPr>
          <p:spPr bwMode="auto">
            <a:xfrm>
              <a:off x="1070" y="2367"/>
              <a:ext cx="249" cy="289"/>
            </a:xfrm>
            <a:custGeom>
              <a:avLst/>
              <a:gdLst>
                <a:gd name="T0" fmla="*/ 234 w 255"/>
                <a:gd name="T1" fmla="*/ 209 h 296"/>
                <a:gd name="T2" fmla="*/ 213 w 255"/>
                <a:gd name="T3" fmla="*/ 189 h 296"/>
                <a:gd name="T4" fmla="*/ 195 w 255"/>
                <a:gd name="T5" fmla="*/ 150 h 296"/>
                <a:gd name="T6" fmla="*/ 159 w 255"/>
                <a:gd name="T7" fmla="*/ 111 h 296"/>
                <a:gd name="T8" fmla="*/ 138 w 255"/>
                <a:gd name="T9" fmla="*/ 71 h 296"/>
                <a:gd name="T10" fmla="*/ 130 w 255"/>
                <a:gd name="T11" fmla="*/ 46 h 296"/>
                <a:gd name="T12" fmla="*/ 90 w 255"/>
                <a:gd name="T13" fmla="*/ 11 h 296"/>
                <a:gd name="T14" fmla="*/ 6 w 255"/>
                <a:gd name="T15" fmla="*/ 34 h 296"/>
                <a:gd name="T16" fmla="*/ 26 w 255"/>
                <a:gd name="T17" fmla="*/ 45 h 296"/>
                <a:gd name="T18" fmla="*/ 77 w 255"/>
                <a:gd name="T19" fmla="*/ 31 h 296"/>
                <a:gd name="T20" fmla="*/ 109 w 255"/>
                <a:gd name="T21" fmla="*/ 54 h 296"/>
                <a:gd name="T22" fmla="*/ 99 w 255"/>
                <a:gd name="T23" fmla="*/ 69 h 296"/>
                <a:gd name="T24" fmla="*/ 108 w 255"/>
                <a:gd name="T25" fmla="*/ 96 h 296"/>
                <a:gd name="T26" fmla="*/ 94 w 255"/>
                <a:gd name="T27" fmla="*/ 107 h 296"/>
                <a:gd name="T28" fmla="*/ 119 w 255"/>
                <a:gd name="T29" fmla="*/ 247 h 296"/>
                <a:gd name="T30" fmla="*/ 139 w 255"/>
                <a:gd name="T31" fmla="*/ 249 h 296"/>
                <a:gd name="T32" fmla="*/ 148 w 255"/>
                <a:gd name="T33" fmla="*/ 254 h 296"/>
                <a:gd name="T34" fmla="*/ 158 w 255"/>
                <a:gd name="T35" fmla="*/ 250 h 296"/>
                <a:gd name="T36" fmla="*/ 162 w 255"/>
                <a:gd name="T37" fmla="*/ 233 h 296"/>
                <a:gd name="T38" fmla="*/ 180 w 255"/>
                <a:gd name="T39" fmla="*/ 261 h 296"/>
                <a:gd name="T40" fmla="*/ 199 w 255"/>
                <a:gd name="T41" fmla="*/ 254 h 296"/>
                <a:gd name="T42" fmla="*/ 206 w 255"/>
                <a:gd name="T43" fmla="*/ 266 h 296"/>
                <a:gd name="T44" fmla="*/ 216 w 255"/>
                <a:gd name="T45" fmla="*/ 271 h 296"/>
                <a:gd name="T46" fmla="*/ 216 w 255"/>
                <a:gd name="T47" fmla="*/ 279 h 296"/>
                <a:gd name="T48" fmla="*/ 219 w 255"/>
                <a:gd name="T49" fmla="*/ 285 h 296"/>
                <a:gd name="T50" fmla="*/ 237 w 255"/>
                <a:gd name="T51" fmla="*/ 290 h 296"/>
                <a:gd name="T52" fmla="*/ 234 w 255"/>
                <a:gd name="T53" fmla="*/ 209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55" h="296">
                  <a:moveTo>
                    <a:pt x="234" y="209"/>
                  </a:moveTo>
                  <a:cubicBezTo>
                    <a:pt x="228" y="202"/>
                    <a:pt x="220" y="196"/>
                    <a:pt x="213" y="189"/>
                  </a:cubicBezTo>
                  <a:cubicBezTo>
                    <a:pt x="202" y="178"/>
                    <a:pt x="201" y="164"/>
                    <a:pt x="195" y="150"/>
                  </a:cubicBezTo>
                  <a:cubicBezTo>
                    <a:pt x="187" y="130"/>
                    <a:pt x="175" y="122"/>
                    <a:pt x="159" y="111"/>
                  </a:cubicBezTo>
                  <a:cubicBezTo>
                    <a:pt x="144" y="100"/>
                    <a:pt x="142" y="88"/>
                    <a:pt x="138" y="71"/>
                  </a:cubicBezTo>
                  <a:cubicBezTo>
                    <a:pt x="136" y="62"/>
                    <a:pt x="134" y="54"/>
                    <a:pt x="130" y="46"/>
                  </a:cubicBezTo>
                  <a:cubicBezTo>
                    <a:pt x="121" y="29"/>
                    <a:pt x="106" y="17"/>
                    <a:pt x="90" y="11"/>
                  </a:cubicBezTo>
                  <a:cubicBezTo>
                    <a:pt x="62" y="0"/>
                    <a:pt x="19" y="4"/>
                    <a:pt x="6" y="34"/>
                  </a:cubicBezTo>
                  <a:cubicBezTo>
                    <a:pt x="0" y="47"/>
                    <a:pt x="20" y="58"/>
                    <a:pt x="26" y="45"/>
                  </a:cubicBezTo>
                  <a:cubicBezTo>
                    <a:pt x="33" y="28"/>
                    <a:pt x="62" y="28"/>
                    <a:pt x="77" y="31"/>
                  </a:cubicBezTo>
                  <a:cubicBezTo>
                    <a:pt x="90" y="34"/>
                    <a:pt x="102" y="42"/>
                    <a:pt x="109" y="54"/>
                  </a:cubicBezTo>
                  <a:cubicBezTo>
                    <a:pt x="102" y="53"/>
                    <a:pt x="95" y="59"/>
                    <a:pt x="99" y="69"/>
                  </a:cubicBezTo>
                  <a:cubicBezTo>
                    <a:pt x="102" y="78"/>
                    <a:pt x="105" y="87"/>
                    <a:pt x="108" y="96"/>
                  </a:cubicBezTo>
                  <a:cubicBezTo>
                    <a:pt x="101" y="93"/>
                    <a:pt x="93" y="98"/>
                    <a:pt x="94" y="107"/>
                  </a:cubicBezTo>
                  <a:cubicBezTo>
                    <a:pt x="100" y="153"/>
                    <a:pt x="102" y="204"/>
                    <a:pt x="119" y="247"/>
                  </a:cubicBezTo>
                  <a:cubicBezTo>
                    <a:pt x="123" y="257"/>
                    <a:pt x="137" y="257"/>
                    <a:pt x="139" y="249"/>
                  </a:cubicBezTo>
                  <a:cubicBezTo>
                    <a:pt x="142" y="251"/>
                    <a:pt x="144" y="253"/>
                    <a:pt x="148" y="254"/>
                  </a:cubicBezTo>
                  <a:cubicBezTo>
                    <a:pt x="151" y="255"/>
                    <a:pt x="156" y="253"/>
                    <a:pt x="158" y="250"/>
                  </a:cubicBezTo>
                  <a:cubicBezTo>
                    <a:pt x="161" y="245"/>
                    <a:pt x="162" y="239"/>
                    <a:pt x="162" y="233"/>
                  </a:cubicBezTo>
                  <a:cubicBezTo>
                    <a:pt x="167" y="243"/>
                    <a:pt x="172" y="253"/>
                    <a:pt x="180" y="261"/>
                  </a:cubicBezTo>
                  <a:cubicBezTo>
                    <a:pt x="187" y="271"/>
                    <a:pt x="201" y="266"/>
                    <a:pt x="199" y="254"/>
                  </a:cubicBezTo>
                  <a:cubicBezTo>
                    <a:pt x="201" y="258"/>
                    <a:pt x="203" y="262"/>
                    <a:pt x="206" y="266"/>
                  </a:cubicBezTo>
                  <a:cubicBezTo>
                    <a:pt x="208" y="270"/>
                    <a:pt x="212" y="272"/>
                    <a:pt x="216" y="271"/>
                  </a:cubicBezTo>
                  <a:cubicBezTo>
                    <a:pt x="215" y="274"/>
                    <a:pt x="215" y="276"/>
                    <a:pt x="216" y="279"/>
                  </a:cubicBezTo>
                  <a:cubicBezTo>
                    <a:pt x="217" y="281"/>
                    <a:pt x="218" y="283"/>
                    <a:pt x="219" y="285"/>
                  </a:cubicBezTo>
                  <a:cubicBezTo>
                    <a:pt x="223" y="294"/>
                    <a:pt x="232" y="296"/>
                    <a:pt x="237" y="290"/>
                  </a:cubicBezTo>
                  <a:cubicBezTo>
                    <a:pt x="255" y="268"/>
                    <a:pt x="255" y="233"/>
                    <a:pt x="234" y="209"/>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 name="Freeform 6">
              <a:extLst>
                <a:ext uri="{FF2B5EF4-FFF2-40B4-BE49-F238E27FC236}">
                  <a16:creationId xmlns:a16="http://schemas.microsoft.com/office/drawing/2014/main" id="{12736786-AFA0-3E10-40B9-D9C409B0D7F2}"/>
                </a:ext>
              </a:extLst>
            </p:cNvPr>
            <p:cNvSpPr>
              <a:spLocks/>
            </p:cNvSpPr>
            <p:nvPr/>
          </p:nvSpPr>
          <p:spPr bwMode="auto">
            <a:xfrm>
              <a:off x="1227" y="2593"/>
              <a:ext cx="128" cy="260"/>
            </a:xfrm>
            <a:custGeom>
              <a:avLst/>
              <a:gdLst>
                <a:gd name="T0" fmla="*/ 90 w 132"/>
                <a:gd name="T1" fmla="*/ 132 h 266"/>
                <a:gd name="T2" fmla="*/ 32 w 132"/>
                <a:gd name="T3" fmla="*/ 9 h 266"/>
                <a:gd name="T4" fmla="*/ 17 w 132"/>
                <a:gd name="T5" fmla="*/ 24 h 266"/>
                <a:gd name="T6" fmla="*/ 36 w 132"/>
                <a:gd name="T7" fmla="*/ 48 h 266"/>
                <a:gd name="T8" fmla="*/ 31 w 132"/>
                <a:gd name="T9" fmla="*/ 56 h 266"/>
                <a:gd name="T10" fmla="*/ 15 w 132"/>
                <a:gd name="T11" fmla="*/ 59 h 266"/>
                <a:gd name="T12" fmla="*/ 0 w 132"/>
                <a:gd name="T13" fmla="*/ 68 h 266"/>
                <a:gd name="T14" fmla="*/ 16 w 132"/>
                <a:gd name="T15" fmla="*/ 225 h 266"/>
                <a:gd name="T16" fmla="*/ 48 w 132"/>
                <a:gd name="T17" fmla="*/ 263 h 266"/>
                <a:gd name="T18" fmla="*/ 96 w 132"/>
                <a:gd name="T19" fmla="*/ 251 h 266"/>
                <a:gd name="T20" fmla="*/ 90 w 132"/>
                <a:gd name="T21" fmla="*/ 132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266">
                  <a:moveTo>
                    <a:pt x="90" y="132"/>
                  </a:moveTo>
                  <a:cubicBezTo>
                    <a:pt x="77" y="89"/>
                    <a:pt x="66" y="42"/>
                    <a:pt x="32" y="9"/>
                  </a:cubicBezTo>
                  <a:cubicBezTo>
                    <a:pt x="23" y="0"/>
                    <a:pt x="8" y="15"/>
                    <a:pt x="17" y="24"/>
                  </a:cubicBezTo>
                  <a:cubicBezTo>
                    <a:pt x="25" y="32"/>
                    <a:pt x="31" y="40"/>
                    <a:pt x="36" y="48"/>
                  </a:cubicBezTo>
                  <a:cubicBezTo>
                    <a:pt x="33" y="50"/>
                    <a:pt x="31" y="53"/>
                    <a:pt x="31" y="56"/>
                  </a:cubicBezTo>
                  <a:cubicBezTo>
                    <a:pt x="26" y="52"/>
                    <a:pt x="18" y="54"/>
                    <a:pt x="15" y="59"/>
                  </a:cubicBezTo>
                  <a:cubicBezTo>
                    <a:pt x="9" y="55"/>
                    <a:pt x="0" y="58"/>
                    <a:pt x="0" y="68"/>
                  </a:cubicBezTo>
                  <a:cubicBezTo>
                    <a:pt x="0" y="119"/>
                    <a:pt x="3" y="174"/>
                    <a:pt x="16" y="225"/>
                  </a:cubicBezTo>
                  <a:cubicBezTo>
                    <a:pt x="20" y="242"/>
                    <a:pt x="30" y="260"/>
                    <a:pt x="48" y="263"/>
                  </a:cubicBezTo>
                  <a:cubicBezTo>
                    <a:pt x="64" y="266"/>
                    <a:pt x="84" y="260"/>
                    <a:pt x="96" y="251"/>
                  </a:cubicBezTo>
                  <a:cubicBezTo>
                    <a:pt x="132" y="223"/>
                    <a:pt x="101" y="164"/>
                    <a:pt x="90" y="132"/>
                  </a:cubicBezTo>
                  <a:close/>
                </a:path>
              </a:pathLst>
            </a:custGeom>
            <a:solidFill>
              <a:srgbClr val="96E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 name="Freeform 7">
              <a:extLst>
                <a:ext uri="{FF2B5EF4-FFF2-40B4-BE49-F238E27FC236}">
                  <a16:creationId xmlns:a16="http://schemas.microsoft.com/office/drawing/2014/main" id="{8F1FB742-2D4F-A791-8527-42F52F62B998}"/>
                </a:ext>
              </a:extLst>
            </p:cNvPr>
            <p:cNvSpPr>
              <a:spLocks/>
            </p:cNvSpPr>
            <p:nvPr/>
          </p:nvSpPr>
          <p:spPr bwMode="auto">
            <a:xfrm>
              <a:off x="979" y="3054"/>
              <a:ext cx="44" cy="440"/>
            </a:xfrm>
            <a:custGeom>
              <a:avLst/>
              <a:gdLst>
                <a:gd name="T0" fmla="*/ 43 w 46"/>
                <a:gd name="T1" fmla="*/ 262 h 450"/>
                <a:gd name="T2" fmla="*/ 46 w 46"/>
                <a:gd name="T3" fmla="*/ 5 h 450"/>
                <a:gd name="T4" fmla="*/ 37 w 46"/>
                <a:gd name="T5" fmla="*/ 5 h 450"/>
                <a:gd name="T6" fmla="*/ 35 w 46"/>
                <a:gd name="T7" fmla="*/ 229 h 450"/>
                <a:gd name="T8" fmla="*/ 34 w 46"/>
                <a:gd name="T9" fmla="*/ 337 h 450"/>
                <a:gd name="T10" fmla="*/ 33 w 46"/>
                <a:gd name="T11" fmla="*/ 395 h 450"/>
                <a:gd name="T12" fmla="*/ 33 w 46"/>
                <a:gd name="T13" fmla="*/ 419 h 450"/>
                <a:gd name="T14" fmla="*/ 21 w 46"/>
                <a:gd name="T15" fmla="*/ 437 h 450"/>
                <a:gd name="T16" fmla="*/ 13 w 46"/>
                <a:gd name="T17" fmla="*/ 440 h 450"/>
                <a:gd name="T18" fmla="*/ 11 w 46"/>
                <a:gd name="T19" fmla="*/ 238 h 450"/>
                <a:gd name="T20" fmla="*/ 9 w 46"/>
                <a:gd name="T21" fmla="*/ 25 h 450"/>
                <a:gd name="T22" fmla="*/ 1 w 46"/>
                <a:gd name="T23" fmla="*/ 25 h 450"/>
                <a:gd name="T24" fmla="*/ 3 w 46"/>
                <a:gd name="T25" fmla="*/ 238 h 450"/>
                <a:gd name="T26" fmla="*/ 5 w 46"/>
                <a:gd name="T27" fmla="*/ 445 h 450"/>
                <a:gd name="T28" fmla="*/ 10 w 46"/>
                <a:gd name="T29" fmla="*/ 449 h 450"/>
                <a:gd name="T30" fmla="*/ 40 w 46"/>
                <a:gd name="T31" fmla="*/ 434 h 450"/>
                <a:gd name="T32" fmla="*/ 41 w 46"/>
                <a:gd name="T33" fmla="*/ 386 h 450"/>
                <a:gd name="T34" fmla="*/ 43 w 46"/>
                <a:gd name="T35" fmla="*/ 262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450">
                  <a:moveTo>
                    <a:pt x="43" y="262"/>
                  </a:moveTo>
                  <a:cubicBezTo>
                    <a:pt x="44" y="176"/>
                    <a:pt x="45" y="91"/>
                    <a:pt x="46" y="5"/>
                  </a:cubicBezTo>
                  <a:cubicBezTo>
                    <a:pt x="46" y="0"/>
                    <a:pt x="37" y="0"/>
                    <a:pt x="37" y="5"/>
                  </a:cubicBezTo>
                  <a:cubicBezTo>
                    <a:pt x="36" y="80"/>
                    <a:pt x="36" y="154"/>
                    <a:pt x="35" y="229"/>
                  </a:cubicBezTo>
                  <a:cubicBezTo>
                    <a:pt x="34" y="265"/>
                    <a:pt x="34" y="301"/>
                    <a:pt x="34" y="337"/>
                  </a:cubicBezTo>
                  <a:cubicBezTo>
                    <a:pt x="33" y="356"/>
                    <a:pt x="33" y="375"/>
                    <a:pt x="33" y="395"/>
                  </a:cubicBezTo>
                  <a:cubicBezTo>
                    <a:pt x="33" y="402"/>
                    <a:pt x="34" y="412"/>
                    <a:pt x="33" y="419"/>
                  </a:cubicBezTo>
                  <a:cubicBezTo>
                    <a:pt x="35" y="428"/>
                    <a:pt x="31" y="434"/>
                    <a:pt x="21" y="437"/>
                  </a:cubicBezTo>
                  <a:cubicBezTo>
                    <a:pt x="18" y="438"/>
                    <a:pt x="16" y="439"/>
                    <a:pt x="13" y="440"/>
                  </a:cubicBezTo>
                  <a:cubicBezTo>
                    <a:pt x="9" y="373"/>
                    <a:pt x="11" y="305"/>
                    <a:pt x="11" y="238"/>
                  </a:cubicBezTo>
                  <a:cubicBezTo>
                    <a:pt x="12" y="167"/>
                    <a:pt x="11" y="96"/>
                    <a:pt x="9" y="25"/>
                  </a:cubicBezTo>
                  <a:cubicBezTo>
                    <a:pt x="9" y="20"/>
                    <a:pt x="1" y="20"/>
                    <a:pt x="1" y="25"/>
                  </a:cubicBezTo>
                  <a:cubicBezTo>
                    <a:pt x="2" y="96"/>
                    <a:pt x="3" y="167"/>
                    <a:pt x="3" y="238"/>
                  </a:cubicBezTo>
                  <a:cubicBezTo>
                    <a:pt x="2" y="307"/>
                    <a:pt x="0" y="376"/>
                    <a:pt x="5" y="445"/>
                  </a:cubicBezTo>
                  <a:cubicBezTo>
                    <a:pt x="5" y="448"/>
                    <a:pt x="7" y="450"/>
                    <a:pt x="10" y="449"/>
                  </a:cubicBezTo>
                  <a:cubicBezTo>
                    <a:pt x="20" y="446"/>
                    <a:pt x="35" y="444"/>
                    <a:pt x="40" y="434"/>
                  </a:cubicBezTo>
                  <a:cubicBezTo>
                    <a:pt x="46" y="422"/>
                    <a:pt x="41" y="399"/>
                    <a:pt x="41" y="386"/>
                  </a:cubicBezTo>
                  <a:cubicBezTo>
                    <a:pt x="42" y="345"/>
                    <a:pt x="42" y="303"/>
                    <a:pt x="43" y="262"/>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 name="Freeform 8">
              <a:extLst>
                <a:ext uri="{FF2B5EF4-FFF2-40B4-BE49-F238E27FC236}">
                  <a16:creationId xmlns:a16="http://schemas.microsoft.com/office/drawing/2014/main" id="{A93DDCFD-9736-244A-51B0-CA1DB188C2A5}"/>
                </a:ext>
              </a:extLst>
            </p:cNvPr>
            <p:cNvSpPr>
              <a:spLocks/>
            </p:cNvSpPr>
            <p:nvPr/>
          </p:nvSpPr>
          <p:spPr bwMode="auto">
            <a:xfrm>
              <a:off x="1218" y="3054"/>
              <a:ext cx="45" cy="440"/>
            </a:xfrm>
            <a:custGeom>
              <a:avLst/>
              <a:gdLst>
                <a:gd name="T0" fmla="*/ 43 w 46"/>
                <a:gd name="T1" fmla="*/ 262 h 450"/>
                <a:gd name="T2" fmla="*/ 46 w 46"/>
                <a:gd name="T3" fmla="*/ 5 h 450"/>
                <a:gd name="T4" fmla="*/ 38 w 46"/>
                <a:gd name="T5" fmla="*/ 5 h 450"/>
                <a:gd name="T6" fmla="*/ 35 w 46"/>
                <a:gd name="T7" fmla="*/ 229 h 450"/>
                <a:gd name="T8" fmla="*/ 34 w 46"/>
                <a:gd name="T9" fmla="*/ 337 h 450"/>
                <a:gd name="T10" fmla="*/ 33 w 46"/>
                <a:gd name="T11" fmla="*/ 395 h 450"/>
                <a:gd name="T12" fmla="*/ 33 w 46"/>
                <a:gd name="T13" fmla="*/ 419 h 450"/>
                <a:gd name="T14" fmla="*/ 22 w 46"/>
                <a:gd name="T15" fmla="*/ 437 h 450"/>
                <a:gd name="T16" fmla="*/ 13 w 46"/>
                <a:gd name="T17" fmla="*/ 440 h 450"/>
                <a:gd name="T18" fmla="*/ 12 w 46"/>
                <a:gd name="T19" fmla="*/ 238 h 450"/>
                <a:gd name="T20" fmla="*/ 10 w 46"/>
                <a:gd name="T21" fmla="*/ 25 h 450"/>
                <a:gd name="T22" fmla="*/ 1 w 46"/>
                <a:gd name="T23" fmla="*/ 25 h 450"/>
                <a:gd name="T24" fmla="*/ 3 w 46"/>
                <a:gd name="T25" fmla="*/ 238 h 450"/>
                <a:gd name="T26" fmla="*/ 5 w 46"/>
                <a:gd name="T27" fmla="*/ 445 h 450"/>
                <a:gd name="T28" fmla="*/ 10 w 46"/>
                <a:gd name="T29" fmla="*/ 449 h 450"/>
                <a:gd name="T30" fmla="*/ 40 w 46"/>
                <a:gd name="T31" fmla="*/ 434 h 450"/>
                <a:gd name="T32" fmla="*/ 42 w 46"/>
                <a:gd name="T33" fmla="*/ 386 h 450"/>
                <a:gd name="T34" fmla="*/ 43 w 46"/>
                <a:gd name="T35" fmla="*/ 262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450">
                  <a:moveTo>
                    <a:pt x="43" y="262"/>
                  </a:moveTo>
                  <a:cubicBezTo>
                    <a:pt x="44" y="176"/>
                    <a:pt x="45" y="91"/>
                    <a:pt x="46" y="5"/>
                  </a:cubicBezTo>
                  <a:cubicBezTo>
                    <a:pt x="46" y="0"/>
                    <a:pt x="38" y="0"/>
                    <a:pt x="38" y="5"/>
                  </a:cubicBezTo>
                  <a:cubicBezTo>
                    <a:pt x="37" y="80"/>
                    <a:pt x="36" y="154"/>
                    <a:pt x="35" y="229"/>
                  </a:cubicBezTo>
                  <a:cubicBezTo>
                    <a:pt x="35" y="265"/>
                    <a:pt x="34" y="301"/>
                    <a:pt x="34" y="337"/>
                  </a:cubicBezTo>
                  <a:cubicBezTo>
                    <a:pt x="34" y="356"/>
                    <a:pt x="33" y="375"/>
                    <a:pt x="33" y="395"/>
                  </a:cubicBezTo>
                  <a:cubicBezTo>
                    <a:pt x="33" y="402"/>
                    <a:pt x="34" y="412"/>
                    <a:pt x="33" y="419"/>
                  </a:cubicBezTo>
                  <a:cubicBezTo>
                    <a:pt x="35" y="428"/>
                    <a:pt x="31" y="434"/>
                    <a:pt x="22" y="437"/>
                  </a:cubicBezTo>
                  <a:cubicBezTo>
                    <a:pt x="19" y="438"/>
                    <a:pt x="16" y="439"/>
                    <a:pt x="13" y="440"/>
                  </a:cubicBezTo>
                  <a:cubicBezTo>
                    <a:pt x="9" y="373"/>
                    <a:pt x="11" y="305"/>
                    <a:pt x="12" y="238"/>
                  </a:cubicBezTo>
                  <a:cubicBezTo>
                    <a:pt x="12" y="167"/>
                    <a:pt x="11" y="96"/>
                    <a:pt x="10" y="25"/>
                  </a:cubicBezTo>
                  <a:cubicBezTo>
                    <a:pt x="10" y="20"/>
                    <a:pt x="1" y="20"/>
                    <a:pt x="1" y="25"/>
                  </a:cubicBezTo>
                  <a:cubicBezTo>
                    <a:pt x="3" y="96"/>
                    <a:pt x="3" y="167"/>
                    <a:pt x="3" y="238"/>
                  </a:cubicBezTo>
                  <a:cubicBezTo>
                    <a:pt x="3" y="307"/>
                    <a:pt x="0" y="376"/>
                    <a:pt x="5" y="445"/>
                  </a:cubicBezTo>
                  <a:cubicBezTo>
                    <a:pt x="5" y="448"/>
                    <a:pt x="8" y="450"/>
                    <a:pt x="10" y="449"/>
                  </a:cubicBezTo>
                  <a:cubicBezTo>
                    <a:pt x="21" y="446"/>
                    <a:pt x="35" y="444"/>
                    <a:pt x="40" y="434"/>
                  </a:cubicBezTo>
                  <a:cubicBezTo>
                    <a:pt x="46" y="422"/>
                    <a:pt x="42" y="399"/>
                    <a:pt x="42" y="386"/>
                  </a:cubicBezTo>
                  <a:cubicBezTo>
                    <a:pt x="42" y="345"/>
                    <a:pt x="43" y="303"/>
                    <a:pt x="43" y="262"/>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 name="Freeform 9">
              <a:extLst>
                <a:ext uri="{FF2B5EF4-FFF2-40B4-BE49-F238E27FC236}">
                  <a16:creationId xmlns:a16="http://schemas.microsoft.com/office/drawing/2014/main" id="{455F3C19-F868-31A5-EB03-94E3849BE3DD}"/>
                </a:ext>
              </a:extLst>
            </p:cNvPr>
            <p:cNvSpPr>
              <a:spLocks/>
            </p:cNvSpPr>
            <p:nvPr/>
          </p:nvSpPr>
          <p:spPr bwMode="auto">
            <a:xfrm>
              <a:off x="937" y="2919"/>
              <a:ext cx="393" cy="243"/>
            </a:xfrm>
            <a:custGeom>
              <a:avLst/>
              <a:gdLst>
                <a:gd name="T0" fmla="*/ 3 w 403"/>
                <a:gd name="T1" fmla="*/ 211 h 249"/>
                <a:gd name="T2" fmla="*/ 45 w 403"/>
                <a:gd name="T3" fmla="*/ 245 h 249"/>
                <a:gd name="T4" fmla="*/ 247 w 403"/>
                <a:gd name="T5" fmla="*/ 245 h 249"/>
                <a:gd name="T6" fmla="*/ 377 w 403"/>
                <a:gd name="T7" fmla="*/ 241 h 249"/>
                <a:gd name="T8" fmla="*/ 402 w 403"/>
                <a:gd name="T9" fmla="*/ 210 h 249"/>
                <a:gd name="T10" fmla="*/ 400 w 403"/>
                <a:gd name="T11" fmla="*/ 144 h 249"/>
                <a:gd name="T12" fmla="*/ 392 w 403"/>
                <a:gd name="T13" fmla="*/ 125 h 249"/>
                <a:gd name="T14" fmla="*/ 359 w 403"/>
                <a:gd name="T15" fmla="*/ 118 h 249"/>
                <a:gd name="T16" fmla="*/ 329 w 403"/>
                <a:gd name="T17" fmla="*/ 116 h 249"/>
                <a:gd name="T18" fmla="*/ 329 w 403"/>
                <a:gd name="T19" fmla="*/ 93 h 249"/>
                <a:gd name="T20" fmla="*/ 314 w 403"/>
                <a:gd name="T21" fmla="*/ 48 h 249"/>
                <a:gd name="T22" fmla="*/ 93 w 403"/>
                <a:gd name="T23" fmla="*/ 12 h 249"/>
                <a:gd name="T24" fmla="*/ 41 w 403"/>
                <a:gd name="T25" fmla="*/ 26 h 249"/>
                <a:gd name="T26" fmla="*/ 6 w 403"/>
                <a:gd name="T27" fmla="*/ 57 h 249"/>
                <a:gd name="T28" fmla="*/ 3 w 403"/>
                <a:gd name="T29" fmla="*/ 21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3" h="249">
                  <a:moveTo>
                    <a:pt x="3" y="211"/>
                  </a:moveTo>
                  <a:cubicBezTo>
                    <a:pt x="5" y="233"/>
                    <a:pt x="18" y="245"/>
                    <a:pt x="45" y="245"/>
                  </a:cubicBezTo>
                  <a:cubicBezTo>
                    <a:pt x="121" y="245"/>
                    <a:pt x="170" y="249"/>
                    <a:pt x="247" y="245"/>
                  </a:cubicBezTo>
                  <a:cubicBezTo>
                    <a:pt x="266" y="244"/>
                    <a:pt x="352" y="244"/>
                    <a:pt x="377" y="241"/>
                  </a:cubicBezTo>
                  <a:cubicBezTo>
                    <a:pt x="395" y="239"/>
                    <a:pt x="401" y="238"/>
                    <a:pt x="402" y="210"/>
                  </a:cubicBezTo>
                  <a:cubicBezTo>
                    <a:pt x="403" y="192"/>
                    <a:pt x="403" y="161"/>
                    <a:pt x="400" y="144"/>
                  </a:cubicBezTo>
                  <a:cubicBezTo>
                    <a:pt x="399" y="136"/>
                    <a:pt x="397" y="129"/>
                    <a:pt x="392" y="125"/>
                  </a:cubicBezTo>
                  <a:cubicBezTo>
                    <a:pt x="384" y="119"/>
                    <a:pt x="368" y="119"/>
                    <a:pt x="359" y="118"/>
                  </a:cubicBezTo>
                  <a:cubicBezTo>
                    <a:pt x="349" y="117"/>
                    <a:pt x="339" y="116"/>
                    <a:pt x="329" y="116"/>
                  </a:cubicBezTo>
                  <a:cubicBezTo>
                    <a:pt x="329" y="107"/>
                    <a:pt x="329" y="99"/>
                    <a:pt x="329" y="93"/>
                  </a:cubicBezTo>
                  <a:cubicBezTo>
                    <a:pt x="331" y="62"/>
                    <a:pt x="319" y="51"/>
                    <a:pt x="314" y="48"/>
                  </a:cubicBezTo>
                  <a:cubicBezTo>
                    <a:pt x="247" y="4"/>
                    <a:pt x="171" y="0"/>
                    <a:pt x="93" y="12"/>
                  </a:cubicBezTo>
                  <a:cubicBezTo>
                    <a:pt x="75" y="14"/>
                    <a:pt x="58" y="18"/>
                    <a:pt x="41" y="26"/>
                  </a:cubicBezTo>
                  <a:cubicBezTo>
                    <a:pt x="29" y="31"/>
                    <a:pt x="11" y="38"/>
                    <a:pt x="6" y="57"/>
                  </a:cubicBezTo>
                  <a:cubicBezTo>
                    <a:pt x="0" y="80"/>
                    <a:pt x="2" y="180"/>
                    <a:pt x="3" y="211"/>
                  </a:cubicBez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 name="Freeform 10">
              <a:extLst>
                <a:ext uri="{FF2B5EF4-FFF2-40B4-BE49-F238E27FC236}">
                  <a16:creationId xmlns:a16="http://schemas.microsoft.com/office/drawing/2014/main" id="{7E9FFCF8-1475-77DE-044E-498F0E9F6555}"/>
                </a:ext>
              </a:extLst>
            </p:cNvPr>
            <p:cNvSpPr>
              <a:spLocks/>
            </p:cNvSpPr>
            <p:nvPr/>
          </p:nvSpPr>
          <p:spPr bwMode="auto">
            <a:xfrm>
              <a:off x="1014" y="2964"/>
              <a:ext cx="375" cy="376"/>
            </a:xfrm>
            <a:custGeom>
              <a:avLst/>
              <a:gdLst>
                <a:gd name="T0" fmla="*/ 336 w 384"/>
                <a:gd name="T1" fmla="*/ 137 h 385"/>
                <a:gd name="T2" fmla="*/ 310 w 384"/>
                <a:gd name="T3" fmla="*/ 74 h 385"/>
                <a:gd name="T4" fmla="*/ 235 w 384"/>
                <a:gd name="T5" fmla="*/ 53 h 385"/>
                <a:gd name="T6" fmla="*/ 143 w 384"/>
                <a:gd name="T7" fmla="*/ 38 h 385"/>
                <a:gd name="T8" fmla="*/ 101 w 384"/>
                <a:gd name="T9" fmla="*/ 31 h 385"/>
                <a:gd name="T10" fmla="*/ 28 w 384"/>
                <a:gd name="T11" fmla="*/ 1 h 385"/>
                <a:gd name="T12" fmla="*/ 11 w 384"/>
                <a:gd name="T13" fmla="*/ 64 h 385"/>
                <a:gd name="T14" fmla="*/ 10 w 384"/>
                <a:gd name="T15" fmla="*/ 66 h 385"/>
                <a:gd name="T16" fmla="*/ 1 w 384"/>
                <a:gd name="T17" fmla="*/ 79 h 385"/>
                <a:gd name="T18" fmla="*/ 68 w 384"/>
                <a:gd name="T19" fmla="*/ 134 h 385"/>
                <a:gd name="T20" fmla="*/ 223 w 384"/>
                <a:gd name="T21" fmla="*/ 138 h 385"/>
                <a:gd name="T22" fmla="*/ 274 w 384"/>
                <a:gd name="T23" fmla="*/ 160 h 385"/>
                <a:gd name="T24" fmla="*/ 359 w 384"/>
                <a:gd name="T25" fmla="*/ 385 h 385"/>
                <a:gd name="T26" fmla="*/ 384 w 384"/>
                <a:gd name="T27" fmla="*/ 379 h 385"/>
                <a:gd name="T28" fmla="*/ 336 w 384"/>
                <a:gd name="T29" fmla="*/ 1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4" h="385">
                  <a:moveTo>
                    <a:pt x="336" y="137"/>
                  </a:moveTo>
                  <a:cubicBezTo>
                    <a:pt x="331" y="97"/>
                    <a:pt x="327" y="93"/>
                    <a:pt x="310" y="74"/>
                  </a:cubicBezTo>
                  <a:cubicBezTo>
                    <a:pt x="297" y="58"/>
                    <a:pt x="256" y="57"/>
                    <a:pt x="235" y="53"/>
                  </a:cubicBezTo>
                  <a:cubicBezTo>
                    <a:pt x="204" y="48"/>
                    <a:pt x="174" y="43"/>
                    <a:pt x="143" y="38"/>
                  </a:cubicBezTo>
                  <a:cubicBezTo>
                    <a:pt x="129" y="36"/>
                    <a:pt x="115" y="33"/>
                    <a:pt x="101" y="31"/>
                  </a:cubicBezTo>
                  <a:cubicBezTo>
                    <a:pt x="90" y="29"/>
                    <a:pt x="39" y="0"/>
                    <a:pt x="28" y="1"/>
                  </a:cubicBezTo>
                  <a:cubicBezTo>
                    <a:pt x="9" y="4"/>
                    <a:pt x="26" y="53"/>
                    <a:pt x="11" y="64"/>
                  </a:cubicBezTo>
                  <a:cubicBezTo>
                    <a:pt x="11" y="65"/>
                    <a:pt x="10" y="65"/>
                    <a:pt x="10" y="66"/>
                  </a:cubicBezTo>
                  <a:cubicBezTo>
                    <a:pt x="5" y="67"/>
                    <a:pt x="0" y="72"/>
                    <a:pt x="1" y="79"/>
                  </a:cubicBezTo>
                  <a:cubicBezTo>
                    <a:pt x="7" y="118"/>
                    <a:pt x="29" y="134"/>
                    <a:pt x="68" y="134"/>
                  </a:cubicBezTo>
                  <a:cubicBezTo>
                    <a:pt x="119" y="134"/>
                    <a:pt x="171" y="136"/>
                    <a:pt x="223" y="138"/>
                  </a:cubicBezTo>
                  <a:cubicBezTo>
                    <a:pt x="250" y="140"/>
                    <a:pt x="271" y="133"/>
                    <a:pt x="274" y="160"/>
                  </a:cubicBezTo>
                  <a:cubicBezTo>
                    <a:pt x="281" y="220"/>
                    <a:pt x="344" y="340"/>
                    <a:pt x="359" y="385"/>
                  </a:cubicBezTo>
                  <a:cubicBezTo>
                    <a:pt x="359" y="385"/>
                    <a:pt x="384" y="382"/>
                    <a:pt x="384" y="379"/>
                  </a:cubicBezTo>
                  <a:cubicBezTo>
                    <a:pt x="383" y="353"/>
                    <a:pt x="340" y="167"/>
                    <a:pt x="336" y="137"/>
                  </a:cubicBez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2" name="Freeform 11">
              <a:extLst>
                <a:ext uri="{FF2B5EF4-FFF2-40B4-BE49-F238E27FC236}">
                  <a16:creationId xmlns:a16="http://schemas.microsoft.com/office/drawing/2014/main" id="{ED6B7D4B-0BDE-F738-AF35-2707EB67DD65}"/>
                </a:ext>
              </a:extLst>
            </p:cNvPr>
            <p:cNvSpPr>
              <a:spLocks/>
            </p:cNvSpPr>
            <p:nvPr/>
          </p:nvSpPr>
          <p:spPr bwMode="auto">
            <a:xfrm>
              <a:off x="1080" y="3044"/>
              <a:ext cx="192" cy="406"/>
            </a:xfrm>
            <a:custGeom>
              <a:avLst/>
              <a:gdLst>
                <a:gd name="T0" fmla="*/ 192 w 197"/>
                <a:gd name="T1" fmla="*/ 21 h 415"/>
                <a:gd name="T2" fmla="*/ 193 w 197"/>
                <a:gd name="T3" fmla="*/ 12 h 415"/>
                <a:gd name="T4" fmla="*/ 176 w 197"/>
                <a:gd name="T5" fmla="*/ 9 h 415"/>
                <a:gd name="T6" fmla="*/ 170 w 197"/>
                <a:gd name="T7" fmla="*/ 33 h 415"/>
                <a:gd name="T8" fmla="*/ 167 w 197"/>
                <a:gd name="T9" fmla="*/ 27 h 415"/>
                <a:gd name="T10" fmla="*/ 152 w 197"/>
                <a:gd name="T11" fmla="*/ 28 h 415"/>
                <a:gd name="T12" fmla="*/ 149 w 197"/>
                <a:gd name="T13" fmla="*/ 24 h 415"/>
                <a:gd name="T14" fmla="*/ 136 w 197"/>
                <a:gd name="T15" fmla="*/ 26 h 415"/>
                <a:gd name="T16" fmla="*/ 10 w 197"/>
                <a:gd name="T17" fmla="*/ 52 h 415"/>
                <a:gd name="T18" fmla="*/ 119 w 197"/>
                <a:gd name="T19" fmla="*/ 87 h 415"/>
                <a:gd name="T20" fmla="*/ 118 w 197"/>
                <a:gd name="T21" fmla="*/ 216 h 415"/>
                <a:gd name="T22" fmla="*/ 122 w 197"/>
                <a:gd name="T23" fmla="*/ 404 h 415"/>
                <a:gd name="T24" fmla="*/ 139 w 197"/>
                <a:gd name="T25" fmla="*/ 404 h 415"/>
                <a:gd name="T26" fmla="*/ 140 w 197"/>
                <a:gd name="T27" fmla="*/ 390 h 415"/>
                <a:gd name="T28" fmla="*/ 140 w 197"/>
                <a:gd name="T29" fmla="*/ 395 h 415"/>
                <a:gd name="T30" fmla="*/ 157 w 197"/>
                <a:gd name="T31" fmla="*/ 395 h 415"/>
                <a:gd name="T32" fmla="*/ 197 w 197"/>
                <a:gd name="T33" fmla="*/ 29 h 415"/>
                <a:gd name="T34" fmla="*/ 192 w 197"/>
                <a:gd name="T35" fmla="*/ 2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415">
                  <a:moveTo>
                    <a:pt x="192" y="21"/>
                  </a:moveTo>
                  <a:cubicBezTo>
                    <a:pt x="192" y="18"/>
                    <a:pt x="192" y="15"/>
                    <a:pt x="193" y="12"/>
                  </a:cubicBezTo>
                  <a:cubicBezTo>
                    <a:pt x="194" y="2"/>
                    <a:pt x="178" y="0"/>
                    <a:pt x="176" y="9"/>
                  </a:cubicBezTo>
                  <a:cubicBezTo>
                    <a:pt x="174" y="17"/>
                    <a:pt x="172" y="25"/>
                    <a:pt x="170" y="33"/>
                  </a:cubicBezTo>
                  <a:cubicBezTo>
                    <a:pt x="169" y="31"/>
                    <a:pt x="168" y="29"/>
                    <a:pt x="167" y="27"/>
                  </a:cubicBezTo>
                  <a:cubicBezTo>
                    <a:pt x="164" y="20"/>
                    <a:pt x="154" y="22"/>
                    <a:pt x="152" y="28"/>
                  </a:cubicBezTo>
                  <a:cubicBezTo>
                    <a:pt x="151" y="27"/>
                    <a:pt x="150" y="26"/>
                    <a:pt x="149" y="24"/>
                  </a:cubicBezTo>
                  <a:cubicBezTo>
                    <a:pt x="145" y="20"/>
                    <a:pt x="139" y="22"/>
                    <a:pt x="136" y="26"/>
                  </a:cubicBezTo>
                  <a:cubicBezTo>
                    <a:pt x="134" y="17"/>
                    <a:pt x="0" y="51"/>
                    <a:pt x="10" y="52"/>
                  </a:cubicBezTo>
                  <a:cubicBezTo>
                    <a:pt x="112" y="66"/>
                    <a:pt x="119" y="67"/>
                    <a:pt x="119" y="87"/>
                  </a:cubicBezTo>
                  <a:cubicBezTo>
                    <a:pt x="119" y="130"/>
                    <a:pt x="119" y="173"/>
                    <a:pt x="118" y="216"/>
                  </a:cubicBezTo>
                  <a:cubicBezTo>
                    <a:pt x="117" y="278"/>
                    <a:pt x="127" y="342"/>
                    <a:pt x="122" y="404"/>
                  </a:cubicBezTo>
                  <a:cubicBezTo>
                    <a:pt x="121" y="415"/>
                    <a:pt x="138" y="415"/>
                    <a:pt x="139" y="404"/>
                  </a:cubicBezTo>
                  <a:cubicBezTo>
                    <a:pt x="139" y="400"/>
                    <a:pt x="139" y="395"/>
                    <a:pt x="140" y="390"/>
                  </a:cubicBezTo>
                  <a:cubicBezTo>
                    <a:pt x="140" y="392"/>
                    <a:pt x="140" y="393"/>
                    <a:pt x="140" y="395"/>
                  </a:cubicBezTo>
                  <a:cubicBezTo>
                    <a:pt x="141" y="406"/>
                    <a:pt x="156" y="406"/>
                    <a:pt x="157" y="395"/>
                  </a:cubicBezTo>
                  <a:cubicBezTo>
                    <a:pt x="170" y="273"/>
                    <a:pt x="183" y="151"/>
                    <a:pt x="197" y="29"/>
                  </a:cubicBezTo>
                  <a:cubicBezTo>
                    <a:pt x="197" y="25"/>
                    <a:pt x="195" y="22"/>
                    <a:pt x="192" y="21"/>
                  </a:cubicBez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3" name="Freeform 12">
              <a:extLst>
                <a:ext uri="{FF2B5EF4-FFF2-40B4-BE49-F238E27FC236}">
                  <a16:creationId xmlns:a16="http://schemas.microsoft.com/office/drawing/2014/main" id="{D9ED32B0-E005-5A72-1C3D-80718FED4601}"/>
                </a:ext>
              </a:extLst>
            </p:cNvPr>
            <p:cNvSpPr>
              <a:spLocks/>
            </p:cNvSpPr>
            <p:nvPr/>
          </p:nvSpPr>
          <p:spPr bwMode="auto">
            <a:xfrm>
              <a:off x="1359" y="3300"/>
              <a:ext cx="77" cy="67"/>
            </a:xfrm>
            <a:custGeom>
              <a:avLst/>
              <a:gdLst>
                <a:gd name="T0" fmla="*/ 74 w 78"/>
                <a:gd name="T1" fmla="*/ 60 h 69"/>
                <a:gd name="T2" fmla="*/ 34 w 78"/>
                <a:gd name="T3" fmla="*/ 37 h 69"/>
                <a:gd name="T4" fmla="*/ 33 w 78"/>
                <a:gd name="T5" fmla="*/ 32 h 69"/>
                <a:gd name="T6" fmla="*/ 24 w 78"/>
                <a:gd name="T7" fmla="*/ 0 h 69"/>
                <a:gd name="T8" fmla="*/ 0 w 78"/>
                <a:gd name="T9" fmla="*/ 29 h 69"/>
                <a:gd name="T10" fmla="*/ 12 w 78"/>
                <a:gd name="T11" fmla="*/ 62 h 69"/>
                <a:gd name="T12" fmla="*/ 17 w 78"/>
                <a:gd name="T13" fmla="*/ 60 h 69"/>
                <a:gd name="T14" fmla="*/ 52 w 78"/>
                <a:gd name="T15" fmla="*/ 69 h 69"/>
                <a:gd name="T16" fmla="*/ 57 w 78"/>
                <a:gd name="T17" fmla="*/ 66 h 69"/>
                <a:gd name="T18" fmla="*/ 62 w 78"/>
                <a:gd name="T19" fmla="*/ 67 h 69"/>
                <a:gd name="T20" fmla="*/ 67 w 78"/>
                <a:gd name="T21" fmla="*/ 65 h 69"/>
                <a:gd name="T22" fmla="*/ 72 w 78"/>
                <a:gd name="T23" fmla="*/ 67 h 69"/>
                <a:gd name="T24" fmla="*/ 74 w 78"/>
                <a:gd name="T25" fmla="*/ 6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9">
                  <a:moveTo>
                    <a:pt x="74" y="60"/>
                  </a:moveTo>
                  <a:cubicBezTo>
                    <a:pt x="58" y="54"/>
                    <a:pt x="41" y="56"/>
                    <a:pt x="34" y="37"/>
                  </a:cubicBezTo>
                  <a:cubicBezTo>
                    <a:pt x="34" y="35"/>
                    <a:pt x="33" y="34"/>
                    <a:pt x="33" y="32"/>
                  </a:cubicBezTo>
                  <a:cubicBezTo>
                    <a:pt x="33" y="32"/>
                    <a:pt x="25" y="3"/>
                    <a:pt x="24" y="0"/>
                  </a:cubicBezTo>
                  <a:cubicBezTo>
                    <a:pt x="17" y="9"/>
                    <a:pt x="12" y="36"/>
                    <a:pt x="0" y="29"/>
                  </a:cubicBezTo>
                  <a:cubicBezTo>
                    <a:pt x="6" y="45"/>
                    <a:pt x="10" y="58"/>
                    <a:pt x="12" y="62"/>
                  </a:cubicBezTo>
                  <a:cubicBezTo>
                    <a:pt x="12" y="62"/>
                    <a:pt x="14" y="61"/>
                    <a:pt x="17" y="60"/>
                  </a:cubicBezTo>
                  <a:cubicBezTo>
                    <a:pt x="27" y="67"/>
                    <a:pt x="42" y="68"/>
                    <a:pt x="52" y="69"/>
                  </a:cubicBezTo>
                  <a:cubicBezTo>
                    <a:pt x="54" y="69"/>
                    <a:pt x="56" y="67"/>
                    <a:pt x="57" y="66"/>
                  </a:cubicBezTo>
                  <a:cubicBezTo>
                    <a:pt x="58" y="66"/>
                    <a:pt x="60" y="66"/>
                    <a:pt x="62" y="67"/>
                  </a:cubicBezTo>
                  <a:cubicBezTo>
                    <a:pt x="64" y="68"/>
                    <a:pt x="65" y="67"/>
                    <a:pt x="67" y="65"/>
                  </a:cubicBezTo>
                  <a:cubicBezTo>
                    <a:pt x="69" y="66"/>
                    <a:pt x="70" y="66"/>
                    <a:pt x="72" y="67"/>
                  </a:cubicBezTo>
                  <a:cubicBezTo>
                    <a:pt x="77" y="68"/>
                    <a:pt x="78" y="61"/>
                    <a:pt x="74" y="60"/>
                  </a:cubicBez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4" name="Freeform 13">
              <a:extLst>
                <a:ext uri="{FF2B5EF4-FFF2-40B4-BE49-F238E27FC236}">
                  <a16:creationId xmlns:a16="http://schemas.microsoft.com/office/drawing/2014/main" id="{59AD1CAB-BCA5-A7B4-BE45-2C0F579B554B}"/>
                </a:ext>
              </a:extLst>
            </p:cNvPr>
            <p:cNvSpPr>
              <a:spLocks/>
            </p:cNvSpPr>
            <p:nvPr/>
          </p:nvSpPr>
          <p:spPr bwMode="auto">
            <a:xfrm>
              <a:off x="1364" y="3350"/>
              <a:ext cx="115" cy="56"/>
            </a:xfrm>
            <a:custGeom>
              <a:avLst/>
              <a:gdLst>
                <a:gd name="T0" fmla="*/ 115 w 117"/>
                <a:gd name="T1" fmla="*/ 17 h 57"/>
                <a:gd name="T2" fmla="*/ 66 w 117"/>
                <a:gd name="T3" fmla="*/ 6 h 57"/>
                <a:gd name="T4" fmla="*/ 43 w 117"/>
                <a:gd name="T5" fmla="*/ 11 h 57"/>
                <a:gd name="T6" fmla="*/ 4 w 117"/>
                <a:gd name="T7" fmla="*/ 0 h 57"/>
                <a:gd name="T8" fmla="*/ 0 w 117"/>
                <a:gd name="T9" fmla="*/ 4 h 57"/>
                <a:gd name="T10" fmla="*/ 12 w 117"/>
                <a:gd name="T11" fmla="*/ 40 h 57"/>
                <a:gd name="T12" fmla="*/ 15 w 117"/>
                <a:gd name="T13" fmla="*/ 42 h 57"/>
                <a:gd name="T14" fmla="*/ 20 w 117"/>
                <a:gd name="T15" fmla="*/ 56 h 57"/>
                <a:gd name="T16" fmla="*/ 23 w 117"/>
                <a:gd name="T17" fmla="*/ 57 h 57"/>
                <a:gd name="T18" fmla="*/ 26 w 117"/>
                <a:gd name="T19" fmla="*/ 56 h 57"/>
                <a:gd name="T20" fmla="*/ 28 w 117"/>
                <a:gd name="T21" fmla="*/ 53 h 57"/>
                <a:gd name="T22" fmla="*/ 24 w 117"/>
                <a:gd name="T23" fmla="*/ 41 h 57"/>
                <a:gd name="T24" fmla="*/ 49 w 117"/>
                <a:gd name="T25" fmla="*/ 35 h 57"/>
                <a:gd name="T26" fmla="*/ 72 w 117"/>
                <a:gd name="T27" fmla="*/ 39 h 57"/>
                <a:gd name="T28" fmla="*/ 94 w 117"/>
                <a:gd name="T29" fmla="*/ 35 h 57"/>
                <a:gd name="T30" fmla="*/ 116 w 117"/>
                <a:gd name="T31" fmla="*/ 21 h 57"/>
                <a:gd name="T32" fmla="*/ 115 w 117"/>
                <a:gd name="T33" fmla="*/ 1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57">
                  <a:moveTo>
                    <a:pt x="115" y="17"/>
                  </a:moveTo>
                  <a:cubicBezTo>
                    <a:pt x="98" y="14"/>
                    <a:pt x="78" y="8"/>
                    <a:pt x="66" y="6"/>
                  </a:cubicBezTo>
                  <a:cubicBezTo>
                    <a:pt x="56" y="4"/>
                    <a:pt x="52" y="10"/>
                    <a:pt x="43" y="11"/>
                  </a:cubicBezTo>
                  <a:cubicBezTo>
                    <a:pt x="27" y="13"/>
                    <a:pt x="17" y="5"/>
                    <a:pt x="4" y="0"/>
                  </a:cubicBezTo>
                  <a:cubicBezTo>
                    <a:pt x="3" y="0"/>
                    <a:pt x="0" y="1"/>
                    <a:pt x="0" y="4"/>
                  </a:cubicBezTo>
                  <a:cubicBezTo>
                    <a:pt x="1" y="14"/>
                    <a:pt x="2" y="34"/>
                    <a:pt x="12" y="40"/>
                  </a:cubicBezTo>
                  <a:cubicBezTo>
                    <a:pt x="13" y="41"/>
                    <a:pt x="14" y="41"/>
                    <a:pt x="15" y="42"/>
                  </a:cubicBezTo>
                  <a:cubicBezTo>
                    <a:pt x="18" y="46"/>
                    <a:pt x="19" y="52"/>
                    <a:pt x="20" y="56"/>
                  </a:cubicBezTo>
                  <a:cubicBezTo>
                    <a:pt x="20" y="57"/>
                    <a:pt x="22" y="57"/>
                    <a:pt x="23" y="57"/>
                  </a:cubicBezTo>
                  <a:cubicBezTo>
                    <a:pt x="24" y="56"/>
                    <a:pt x="25" y="56"/>
                    <a:pt x="26" y="56"/>
                  </a:cubicBezTo>
                  <a:cubicBezTo>
                    <a:pt x="27" y="55"/>
                    <a:pt x="28" y="54"/>
                    <a:pt x="28" y="53"/>
                  </a:cubicBezTo>
                  <a:cubicBezTo>
                    <a:pt x="26" y="49"/>
                    <a:pt x="25" y="45"/>
                    <a:pt x="24" y="41"/>
                  </a:cubicBezTo>
                  <a:cubicBezTo>
                    <a:pt x="33" y="39"/>
                    <a:pt x="42" y="36"/>
                    <a:pt x="49" y="35"/>
                  </a:cubicBezTo>
                  <a:cubicBezTo>
                    <a:pt x="59" y="35"/>
                    <a:pt x="63" y="38"/>
                    <a:pt x="72" y="39"/>
                  </a:cubicBezTo>
                  <a:cubicBezTo>
                    <a:pt x="78" y="40"/>
                    <a:pt x="88" y="37"/>
                    <a:pt x="94" y="35"/>
                  </a:cubicBezTo>
                  <a:cubicBezTo>
                    <a:pt x="101" y="32"/>
                    <a:pt x="116" y="29"/>
                    <a:pt x="116" y="21"/>
                  </a:cubicBezTo>
                  <a:cubicBezTo>
                    <a:pt x="117" y="19"/>
                    <a:pt x="116" y="17"/>
                    <a:pt x="115" y="17"/>
                  </a:cubicBezTo>
                  <a:close/>
                </a:path>
              </a:pathLst>
            </a:custGeom>
            <a:solidFill>
              <a:srgbClr val="4EA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5" name="Freeform 14">
              <a:extLst>
                <a:ext uri="{FF2B5EF4-FFF2-40B4-BE49-F238E27FC236}">
                  <a16:creationId xmlns:a16="http://schemas.microsoft.com/office/drawing/2014/main" id="{7CC4B256-15A0-6418-E71F-5FF3407036AC}"/>
                </a:ext>
              </a:extLst>
            </p:cNvPr>
            <p:cNvSpPr>
              <a:spLocks/>
            </p:cNvSpPr>
            <p:nvPr/>
          </p:nvSpPr>
          <p:spPr bwMode="auto">
            <a:xfrm>
              <a:off x="1185" y="3420"/>
              <a:ext cx="54" cy="109"/>
            </a:xfrm>
            <a:custGeom>
              <a:avLst/>
              <a:gdLst>
                <a:gd name="T0" fmla="*/ 49 w 56"/>
                <a:gd name="T1" fmla="*/ 3 h 111"/>
                <a:gd name="T2" fmla="*/ 21 w 56"/>
                <a:gd name="T3" fmla="*/ 8 h 111"/>
                <a:gd name="T4" fmla="*/ 16 w 56"/>
                <a:gd name="T5" fmla="*/ 9 h 111"/>
                <a:gd name="T6" fmla="*/ 3 w 56"/>
                <a:gd name="T7" fmla="*/ 58 h 111"/>
                <a:gd name="T8" fmla="*/ 9 w 56"/>
                <a:gd name="T9" fmla="*/ 92 h 111"/>
                <a:gd name="T10" fmla="*/ 51 w 56"/>
                <a:gd name="T11" fmla="*/ 68 h 111"/>
                <a:gd name="T12" fmla="*/ 53 w 56"/>
                <a:gd name="T13" fmla="*/ 53 h 111"/>
                <a:gd name="T14" fmla="*/ 54 w 56"/>
                <a:gd name="T15" fmla="*/ 21 h 111"/>
                <a:gd name="T16" fmla="*/ 49 w 56"/>
                <a:gd name="T17"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11">
                  <a:moveTo>
                    <a:pt x="49" y="3"/>
                  </a:moveTo>
                  <a:cubicBezTo>
                    <a:pt x="43" y="0"/>
                    <a:pt x="28" y="3"/>
                    <a:pt x="21" y="8"/>
                  </a:cubicBezTo>
                  <a:cubicBezTo>
                    <a:pt x="19" y="7"/>
                    <a:pt x="18" y="8"/>
                    <a:pt x="16" y="9"/>
                  </a:cubicBezTo>
                  <a:cubicBezTo>
                    <a:pt x="8" y="23"/>
                    <a:pt x="7" y="42"/>
                    <a:pt x="3" y="58"/>
                  </a:cubicBezTo>
                  <a:cubicBezTo>
                    <a:pt x="0" y="69"/>
                    <a:pt x="3" y="82"/>
                    <a:pt x="9" y="92"/>
                  </a:cubicBezTo>
                  <a:cubicBezTo>
                    <a:pt x="23" y="111"/>
                    <a:pt x="47" y="82"/>
                    <a:pt x="51" y="68"/>
                  </a:cubicBezTo>
                  <a:cubicBezTo>
                    <a:pt x="53" y="63"/>
                    <a:pt x="53" y="59"/>
                    <a:pt x="53" y="53"/>
                  </a:cubicBezTo>
                  <a:cubicBezTo>
                    <a:pt x="52" y="42"/>
                    <a:pt x="53" y="33"/>
                    <a:pt x="54" y="21"/>
                  </a:cubicBezTo>
                  <a:cubicBezTo>
                    <a:pt x="55" y="14"/>
                    <a:pt x="56" y="6"/>
                    <a:pt x="49" y="3"/>
                  </a:cubicBezTo>
                  <a:close/>
                </a:path>
              </a:pathLst>
            </a:custGeom>
            <a:solidFill>
              <a:srgbClr val="4EA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6" name="Freeform 15">
              <a:extLst>
                <a:ext uri="{FF2B5EF4-FFF2-40B4-BE49-F238E27FC236}">
                  <a16:creationId xmlns:a16="http://schemas.microsoft.com/office/drawing/2014/main" id="{B691D12F-8FAB-8499-3077-D60F214C3220}"/>
                </a:ext>
              </a:extLst>
            </p:cNvPr>
            <p:cNvSpPr>
              <a:spLocks/>
            </p:cNvSpPr>
            <p:nvPr/>
          </p:nvSpPr>
          <p:spPr bwMode="auto">
            <a:xfrm>
              <a:off x="1193" y="3404"/>
              <a:ext cx="43" cy="71"/>
            </a:xfrm>
            <a:custGeom>
              <a:avLst/>
              <a:gdLst>
                <a:gd name="T0" fmla="*/ 43 w 44"/>
                <a:gd name="T1" fmla="*/ 4 h 73"/>
                <a:gd name="T2" fmla="*/ 36 w 44"/>
                <a:gd name="T3" fmla="*/ 5 h 73"/>
                <a:gd name="T4" fmla="*/ 35 w 44"/>
                <a:gd name="T5" fmla="*/ 8 h 73"/>
                <a:gd name="T6" fmla="*/ 29 w 44"/>
                <a:gd name="T7" fmla="*/ 10 h 73"/>
                <a:gd name="T8" fmla="*/ 27 w 44"/>
                <a:gd name="T9" fmla="*/ 15 h 73"/>
                <a:gd name="T10" fmla="*/ 20 w 44"/>
                <a:gd name="T11" fmla="*/ 16 h 73"/>
                <a:gd name="T12" fmla="*/ 18 w 44"/>
                <a:gd name="T13" fmla="*/ 15 h 73"/>
                <a:gd name="T14" fmla="*/ 7 w 44"/>
                <a:gd name="T15" fmla="*/ 16 h 73"/>
                <a:gd name="T16" fmla="*/ 4 w 44"/>
                <a:gd name="T17" fmla="*/ 64 h 73"/>
                <a:gd name="T18" fmla="*/ 24 w 44"/>
                <a:gd name="T19" fmla="*/ 69 h 73"/>
                <a:gd name="T20" fmla="*/ 38 w 44"/>
                <a:gd name="T21" fmla="*/ 50 h 73"/>
                <a:gd name="T22" fmla="*/ 43 w 44"/>
                <a:gd name="T23"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73">
                  <a:moveTo>
                    <a:pt x="43" y="4"/>
                  </a:moveTo>
                  <a:cubicBezTo>
                    <a:pt x="44" y="0"/>
                    <a:pt x="36" y="0"/>
                    <a:pt x="36" y="5"/>
                  </a:cubicBezTo>
                  <a:cubicBezTo>
                    <a:pt x="36" y="6"/>
                    <a:pt x="35" y="7"/>
                    <a:pt x="35" y="8"/>
                  </a:cubicBezTo>
                  <a:cubicBezTo>
                    <a:pt x="33" y="6"/>
                    <a:pt x="30" y="7"/>
                    <a:pt x="29" y="10"/>
                  </a:cubicBezTo>
                  <a:cubicBezTo>
                    <a:pt x="28" y="12"/>
                    <a:pt x="27" y="13"/>
                    <a:pt x="27" y="15"/>
                  </a:cubicBezTo>
                  <a:cubicBezTo>
                    <a:pt x="25" y="13"/>
                    <a:pt x="21" y="14"/>
                    <a:pt x="20" y="16"/>
                  </a:cubicBezTo>
                  <a:cubicBezTo>
                    <a:pt x="19" y="16"/>
                    <a:pt x="19" y="15"/>
                    <a:pt x="18" y="15"/>
                  </a:cubicBezTo>
                  <a:cubicBezTo>
                    <a:pt x="16" y="12"/>
                    <a:pt x="7" y="12"/>
                    <a:pt x="7" y="16"/>
                  </a:cubicBezTo>
                  <a:cubicBezTo>
                    <a:pt x="5" y="31"/>
                    <a:pt x="0" y="49"/>
                    <a:pt x="4" y="64"/>
                  </a:cubicBezTo>
                  <a:cubicBezTo>
                    <a:pt x="6" y="73"/>
                    <a:pt x="16" y="70"/>
                    <a:pt x="24" y="69"/>
                  </a:cubicBezTo>
                  <a:cubicBezTo>
                    <a:pt x="37" y="68"/>
                    <a:pt x="36" y="62"/>
                    <a:pt x="38" y="50"/>
                  </a:cubicBezTo>
                  <a:cubicBezTo>
                    <a:pt x="40" y="34"/>
                    <a:pt x="41" y="32"/>
                    <a:pt x="43" y="4"/>
                  </a:cubicBez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7" name="Freeform 16">
              <a:extLst>
                <a:ext uri="{FF2B5EF4-FFF2-40B4-BE49-F238E27FC236}">
                  <a16:creationId xmlns:a16="http://schemas.microsoft.com/office/drawing/2014/main" id="{9E8EBC90-B950-85B9-0D9C-EA60E85A031B}"/>
                </a:ext>
              </a:extLst>
            </p:cNvPr>
            <p:cNvSpPr>
              <a:spLocks/>
            </p:cNvSpPr>
            <p:nvPr/>
          </p:nvSpPr>
          <p:spPr bwMode="auto">
            <a:xfrm>
              <a:off x="996" y="2843"/>
              <a:ext cx="398" cy="481"/>
            </a:xfrm>
            <a:custGeom>
              <a:avLst/>
              <a:gdLst>
                <a:gd name="T0" fmla="*/ 393 w 407"/>
                <a:gd name="T1" fmla="*/ 336 h 492"/>
                <a:gd name="T2" fmla="*/ 375 w 407"/>
                <a:gd name="T3" fmla="*/ 272 h 492"/>
                <a:gd name="T4" fmla="*/ 358 w 407"/>
                <a:gd name="T5" fmla="*/ 212 h 492"/>
                <a:gd name="T6" fmla="*/ 338 w 407"/>
                <a:gd name="T7" fmla="*/ 180 h 492"/>
                <a:gd name="T8" fmla="*/ 289 w 407"/>
                <a:gd name="T9" fmla="*/ 165 h 492"/>
                <a:gd name="T10" fmla="*/ 253 w 407"/>
                <a:gd name="T11" fmla="*/ 158 h 492"/>
                <a:gd name="T12" fmla="*/ 225 w 407"/>
                <a:gd name="T13" fmla="*/ 14 h 492"/>
                <a:gd name="T14" fmla="*/ 208 w 407"/>
                <a:gd name="T15" fmla="*/ 9 h 492"/>
                <a:gd name="T16" fmla="*/ 189 w 407"/>
                <a:gd name="T17" fmla="*/ 14 h 492"/>
                <a:gd name="T18" fmla="*/ 178 w 407"/>
                <a:gd name="T19" fmla="*/ 21 h 492"/>
                <a:gd name="T20" fmla="*/ 172 w 407"/>
                <a:gd name="T21" fmla="*/ 23 h 492"/>
                <a:gd name="T22" fmla="*/ 172 w 407"/>
                <a:gd name="T23" fmla="*/ 15 h 492"/>
                <a:gd name="T24" fmla="*/ 151 w 407"/>
                <a:gd name="T25" fmla="*/ 12 h 492"/>
                <a:gd name="T26" fmla="*/ 150 w 407"/>
                <a:gd name="T27" fmla="*/ 18 h 492"/>
                <a:gd name="T28" fmla="*/ 133 w 407"/>
                <a:gd name="T29" fmla="*/ 18 h 492"/>
                <a:gd name="T30" fmla="*/ 125 w 407"/>
                <a:gd name="T31" fmla="*/ 18 h 492"/>
                <a:gd name="T32" fmla="*/ 104 w 407"/>
                <a:gd name="T33" fmla="*/ 15 h 492"/>
                <a:gd name="T34" fmla="*/ 103 w 407"/>
                <a:gd name="T35" fmla="*/ 22 h 492"/>
                <a:gd name="T36" fmla="*/ 90 w 407"/>
                <a:gd name="T37" fmla="*/ 19 h 492"/>
                <a:gd name="T38" fmla="*/ 76 w 407"/>
                <a:gd name="T39" fmla="*/ 11 h 492"/>
                <a:gd name="T40" fmla="*/ 71 w 407"/>
                <a:gd name="T41" fmla="*/ 8 h 492"/>
                <a:gd name="T42" fmla="*/ 61 w 407"/>
                <a:gd name="T43" fmla="*/ 10 h 492"/>
                <a:gd name="T44" fmla="*/ 43 w 407"/>
                <a:gd name="T45" fmla="*/ 14 h 492"/>
                <a:gd name="T46" fmla="*/ 10 w 407"/>
                <a:gd name="T47" fmla="*/ 128 h 492"/>
                <a:gd name="T48" fmla="*/ 8 w 407"/>
                <a:gd name="T49" fmla="*/ 213 h 492"/>
                <a:gd name="T50" fmla="*/ 165 w 407"/>
                <a:gd name="T51" fmla="*/ 270 h 492"/>
                <a:gd name="T52" fmla="*/ 169 w 407"/>
                <a:gd name="T53" fmla="*/ 269 h 492"/>
                <a:gd name="T54" fmla="*/ 174 w 407"/>
                <a:gd name="T55" fmla="*/ 271 h 492"/>
                <a:gd name="T56" fmla="*/ 184 w 407"/>
                <a:gd name="T57" fmla="*/ 298 h 492"/>
                <a:gd name="T58" fmla="*/ 182 w 407"/>
                <a:gd name="T59" fmla="*/ 344 h 492"/>
                <a:gd name="T60" fmla="*/ 178 w 407"/>
                <a:gd name="T61" fmla="*/ 437 h 492"/>
                <a:gd name="T62" fmla="*/ 187 w 407"/>
                <a:gd name="T63" fmla="*/ 489 h 492"/>
                <a:gd name="T64" fmla="*/ 213 w 407"/>
                <a:gd name="T65" fmla="*/ 491 h 492"/>
                <a:gd name="T66" fmla="*/ 263 w 407"/>
                <a:gd name="T67" fmla="*/ 491 h 492"/>
                <a:gd name="T68" fmla="*/ 273 w 407"/>
                <a:gd name="T69" fmla="*/ 481 h 492"/>
                <a:gd name="T70" fmla="*/ 285 w 407"/>
                <a:gd name="T71" fmla="*/ 365 h 492"/>
                <a:gd name="T72" fmla="*/ 312 w 407"/>
                <a:gd name="T73" fmla="*/ 422 h 492"/>
                <a:gd name="T74" fmla="*/ 324 w 407"/>
                <a:gd name="T75" fmla="*/ 427 h 492"/>
                <a:gd name="T76" fmla="*/ 373 w 407"/>
                <a:gd name="T77" fmla="*/ 409 h 492"/>
                <a:gd name="T78" fmla="*/ 402 w 407"/>
                <a:gd name="T79" fmla="*/ 386 h 492"/>
                <a:gd name="T80" fmla="*/ 393 w 407"/>
                <a:gd name="T81" fmla="*/ 33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7" h="492">
                  <a:moveTo>
                    <a:pt x="393" y="336"/>
                  </a:moveTo>
                  <a:cubicBezTo>
                    <a:pt x="387" y="315"/>
                    <a:pt x="381" y="293"/>
                    <a:pt x="375" y="272"/>
                  </a:cubicBezTo>
                  <a:cubicBezTo>
                    <a:pt x="369" y="252"/>
                    <a:pt x="365" y="231"/>
                    <a:pt x="358" y="212"/>
                  </a:cubicBezTo>
                  <a:cubicBezTo>
                    <a:pt x="354" y="199"/>
                    <a:pt x="349" y="188"/>
                    <a:pt x="338" y="180"/>
                  </a:cubicBezTo>
                  <a:cubicBezTo>
                    <a:pt x="324" y="170"/>
                    <a:pt x="305" y="168"/>
                    <a:pt x="289" y="165"/>
                  </a:cubicBezTo>
                  <a:cubicBezTo>
                    <a:pt x="277" y="162"/>
                    <a:pt x="265" y="160"/>
                    <a:pt x="253" y="158"/>
                  </a:cubicBezTo>
                  <a:cubicBezTo>
                    <a:pt x="255" y="110"/>
                    <a:pt x="240" y="57"/>
                    <a:pt x="225" y="14"/>
                  </a:cubicBezTo>
                  <a:cubicBezTo>
                    <a:pt x="222" y="7"/>
                    <a:pt x="213" y="6"/>
                    <a:pt x="208" y="9"/>
                  </a:cubicBezTo>
                  <a:cubicBezTo>
                    <a:pt x="204" y="1"/>
                    <a:pt x="190" y="3"/>
                    <a:pt x="189" y="14"/>
                  </a:cubicBezTo>
                  <a:cubicBezTo>
                    <a:pt x="184" y="14"/>
                    <a:pt x="179" y="16"/>
                    <a:pt x="178" y="21"/>
                  </a:cubicBezTo>
                  <a:cubicBezTo>
                    <a:pt x="176" y="21"/>
                    <a:pt x="174" y="22"/>
                    <a:pt x="172" y="23"/>
                  </a:cubicBezTo>
                  <a:cubicBezTo>
                    <a:pt x="172" y="20"/>
                    <a:pt x="172" y="18"/>
                    <a:pt x="172" y="15"/>
                  </a:cubicBezTo>
                  <a:cubicBezTo>
                    <a:pt x="171" y="3"/>
                    <a:pt x="154" y="0"/>
                    <a:pt x="151" y="12"/>
                  </a:cubicBezTo>
                  <a:cubicBezTo>
                    <a:pt x="151" y="14"/>
                    <a:pt x="150" y="16"/>
                    <a:pt x="150" y="18"/>
                  </a:cubicBezTo>
                  <a:cubicBezTo>
                    <a:pt x="146" y="14"/>
                    <a:pt x="138" y="13"/>
                    <a:pt x="133" y="18"/>
                  </a:cubicBezTo>
                  <a:cubicBezTo>
                    <a:pt x="131" y="18"/>
                    <a:pt x="128" y="18"/>
                    <a:pt x="125" y="18"/>
                  </a:cubicBezTo>
                  <a:cubicBezTo>
                    <a:pt x="126" y="6"/>
                    <a:pt x="107" y="3"/>
                    <a:pt x="104" y="15"/>
                  </a:cubicBezTo>
                  <a:cubicBezTo>
                    <a:pt x="104" y="17"/>
                    <a:pt x="103" y="20"/>
                    <a:pt x="103" y="22"/>
                  </a:cubicBezTo>
                  <a:cubicBezTo>
                    <a:pt x="100" y="19"/>
                    <a:pt x="94" y="18"/>
                    <a:pt x="90" y="19"/>
                  </a:cubicBezTo>
                  <a:cubicBezTo>
                    <a:pt x="88" y="13"/>
                    <a:pt x="81" y="9"/>
                    <a:pt x="76" y="11"/>
                  </a:cubicBezTo>
                  <a:cubicBezTo>
                    <a:pt x="75" y="10"/>
                    <a:pt x="73" y="9"/>
                    <a:pt x="71" y="8"/>
                  </a:cubicBezTo>
                  <a:cubicBezTo>
                    <a:pt x="68" y="7"/>
                    <a:pt x="64" y="8"/>
                    <a:pt x="61" y="10"/>
                  </a:cubicBezTo>
                  <a:cubicBezTo>
                    <a:pt x="57" y="5"/>
                    <a:pt x="46" y="5"/>
                    <a:pt x="43" y="14"/>
                  </a:cubicBezTo>
                  <a:cubicBezTo>
                    <a:pt x="28" y="51"/>
                    <a:pt x="17" y="89"/>
                    <a:pt x="10" y="128"/>
                  </a:cubicBezTo>
                  <a:cubicBezTo>
                    <a:pt x="5" y="156"/>
                    <a:pt x="0" y="186"/>
                    <a:pt x="8" y="213"/>
                  </a:cubicBezTo>
                  <a:cubicBezTo>
                    <a:pt x="27" y="277"/>
                    <a:pt x="113" y="267"/>
                    <a:pt x="165" y="270"/>
                  </a:cubicBezTo>
                  <a:cubicBezTo>
                    <a:pt x="166" y="270"/>
                    <a:pt x="168" y="270"/>
                    <a:pt x="169" y="269"/>
                  </a:cubicBezTo>
                  <a:cubicBezTo>
                    <a:pt x="171" y="270"/>
                    <a:pt x="172" y="270"/>
                    <a:pt x="174" y="271"/>
                  </a:cubicBezTo>
                  <a:cubicBezTo>
                    <a:pt x="182" y="277"/>
                    <a:pt x="184" y="288"/>
                    <a:pt x="184" y="298"/>
                  </a:cubicBezTo>
                  <a:cubicBezTo>
                    <a:pt x="183" y="313"/>
                    <a:pt x="183" y="329"/>
                    <a:pt x="182" y="344"/>
                  </a:cubicBezTo>
                  <a:cubicBezTo>
                    <a:pt x="181" y="375"/>
                    <a:pt x="179" y="406"/>
                    <a:pt x="178" y="437"/>
                  </a:cubicBezTo>
                  <a:cubicBezTo>
                    <a:pt x="177" y="452"/>
                    <a:pt x="169" y="480"/>
                    <a:pt x="187" y="489"/>
                  </a:cubicBezTo>
                  <a:cubicBezTo>
                    <a:pt x="195" y="492"/>
                    <a:pt x="205" y="491"/>
                    <a:pt x="213" y="491"/>
                  </a:cubicBezTo>
                  <a:cubicBezTo>
                    <a:pt x="230" y="491"/>
                    <a:pt x="246" y="491"/>
                    <a:pt x="263" y="491"/>
                  </a:cubicBezTo>
                  <a:cubicBezTo>
                    <a:pt x="269" y="491"/>
                    <a:pt x="273" y="486"/>
                    <a:pt x="273" y="481"/>
                  </a:cubicBezTo>
                  <a:cubicBezTo>
                    <a:pt x="278" y="442"/>
                    <a:pt x="282" y="404"/>
                    <a:pt x="285" y="365"/>
                  </a:cubicBezTo>
                  <a:cubicBezTo>
                    <a:pt x="294" y="384"/>
                    <a:pt x="303" y="403"/>
                    <a:pt x="312" y="422"/>
                  </a:cubicBezTo>
                  <a:cubicBezTo>
                    <a:pt x="314" y="426"/>
                    <a:pt x="319" y="428"/>
                    <a:pt x="324" y="427"/>
                  </a:cubicBezTo>
                  <a:cubicBezTo>
                    <a:pt x="341" y="422"/>
                    <a:pt x="357" y="416"/>
                    <a:pt x="373" y="409"/>
                  </a:cubicBezTo>
                  <a:cubicBezTo>
                    <a:pt x="384" y="404"/>
                    <a:pt x="398" y="398"/>
                    <a:pt x="402" y="386"/>
                  </a:cubicBezTo>
                  <a:cubicBezTo>
                    <a:pt x="407" y="371"/>
                    <a:pt x="396" y="350"/>
                    <a:pt x="393" y="336"/>
                  </a:cubicBezTo>
                  <a:close/>
                </a:path>
              </a:pathLst>
            </a:custGeom>
            <a:solidFill>
              <a:srgbClr val="96E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8" name="Freeform 17">
              <a:extLst>
                <a:ext uri="{FF2B5EF4-FFF2-40B4-BE49-F238E27FC236}">
                  <a16:creationId xmlns:a16="http://schemas.microsoft.com/office/drawing/2014/main" id="{D9DA8D14-2EE7-C417-BC91-A9F07108A199}"/>
                </a:ext>
              </a:extLst>
            </p:cNvPr>
            <p:cNvSpPr>
              <a:spLocks/>
            </p:cNvSpPr>
            <p:nvPr/>
          </p:nvSpPr>
          <p:spPr bwMode="auto">
            <a:xfrm>
              <a:off x="1104" y="2499"/>
              <a:ext cx="88" cy="124"/>
            </a:xfrm>
            <a:custGeom>
              <a:avLst/>
              <a:gdLst>
                <a:gd name="T0" fmla="*/ 62 w 91"/>
                <a:gd name="T1" fmla="*/ 4 h 127"/>
                <a:gd name="T2" fmla="*/ 18 w 91"/>
                <a:gd name="T3" fmla="*/ 0 h 127"/>
                <a:gd name="T4" fmla="*/ 14 w 91"/>
                <a:gd name="T5" fmla="*/ 1 h 127"/>
                <a:gd name="T6" fmla="*/ 3 w 91"/>
                <a:gd name="T7" fmla="*/ 18 h 127"/>
                <a:gd name="T8" fmla="*/ 26 w 91"/>
                <a:gd name="T9" fmla="*/ 111 h 127"/>
                <a:gd name="T10" fmla="*/ 90 w 91"/>
                <a:gd name="T11" fmla="*/ 106 h 127"/>
                <a:gd name="T12" fmla="*/ 73 w 91"/>
                <a:gd name="T13" fmla="*/ 15 h 127"/>
                <a:gd name="T14" fmla="*/ 62 w 91"/>
                <a:gd name="T15" fmla="*/ 4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127">
                  <a:moveTo>
                    <a:pt x="62" y="4"/>
                  </a:moveTo>
                  <a:cubicBezTo>
                    <a:pt x="47" y="2"/>
                    <a:pt x="32" y="1"/>
                    <a:pt x="18" y="0"/>
                  </a:cubicBezTo>
                  <a:cubicBezTo>
                    <a:pt x="16" y="0"/>
                    <a:pt x="15" y="0"/>
                    <a:pt x="14" y="1"/>
                  </a:cubicBezTo>
                  <a:cubicBezTo>
                    <a:pt x="7" y="1"/>
                    <a:pt x="0" y="9"/>
                    <a:pt x="3" y="18"/>
                  </a:cubicBezTo>
                  <a:cubicBezTo>
                    <a:pt x="16" y="53"/>
                    <a:pt x="17" y="75"/>
                    <a:pt x="26" y="111"/>
                  </a:cubicBezTo>
                  <a:cubicBezTo>
                    <a:pt x="30" y="127"/>
                    <a:pt x="91" y="113"/>
                    <a:pt x="90" y="106"/>
                  </a:cubicBezTo>
                  <a:cubicBezTo>
                    <a:pt x="86" y="81"/>
                    <a:pt x="79" y="40"/>
                    <a:pt x="73" y="15"/>
                  </a:cubicBezTo>
                  <a:cubicBezTo>
                    <a:pt x="72" y="10"/>
                    <a:pt x="68" y="4"/>
                    <a:pt x="62" y="4"/>
                  </a:cubicBez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9" name="Freeform 18">
              <a:extLst>
                <a:ext uri="{FF2B5EF4-FFF2-40B4-BE49-F238E27FC236}">
                  <a16:creationId xmlns:a16="http://schemas.microsoft.com/office/drawing/2014/main" id="{D6F99AC3-6450-EAC3-9B1E-F59AB088D6C3}"/>
                </a:ext>
              </a:extLst>
            </p:cNvPr>
            <p:cNvSpPr>
              <a:spLocks/>
            </p:cNvSpPr>
            <p:nvPr/>
          </p:nvSpPr>
          <p:spPr bwMode="auto">
            <a:xfrm>
              <a:off x="1065" y="2378"/>
              <a:ext cx="123" cy="178"/>
            </a:xfrm>
            <a:custGeom>
              <a:avLst/>
              <a:gdLst>
                <a:gd name="T0" fmla="*/ 96 w 126"/>
                <a:gd name="T1" fmla="*/ 11 h 182"/>
                <a:gd name="T2" fmla="*/ 57 w 126"/>
                <a:gd name="T3" fmla="*/ 12 h 182"/>
                <a:gd name="T4" fmla="*/ 20 w 126"/>
                <a:gd name="T5" fmla="*/ 15 h 182"/>
                <a:gd name="T6" fmla="*/ 0 w 126"/>
                <a:gd name="T7" fmla="*/ 53 h 182"/>
                <a:gd name="T8" fmla="*/ 16 w 126"/>
                <a:gd name="T9" fmla="*/ 156 h 182"/>
                <a:gd name="T10" fmla="*/ 52 w 126"/>
                <a:gd name="T11" fmla="*/ 181 h 182"/>
                <a:gd name="T12" fmla="*/ 96 w 126"/>
                <a:gd name="T13" fmla="*/ 150 h 182"/>
                <a:gd name="T14" fmla="*/ 111 w 126"/>
                <a:gd name="T15" fmla="*/ 124 h 182"/>
                <a:gd name="T16" fmla="*/ 96 w 126"/>
                <a:gd name="T17" fmla="*/ 1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82">
                  <a:moveTo>
                    <a:pt x="96" y="11"/>
                  </a:moveTo>
                  <a:cubicBezTo>
                    <a:pt x="86" y="0"/>
                    <a:pt x="70" y="13"/>
                    <a:pt x="57" y="12"/>
                  </a:cubicBezTo>
                  <a:cubicBezTo>
                    <a:pt x="41" y="12"/>
                    <a:pt x="28" y="2"/>
                    <a:pt x="20" y="15"/>
                  </a:cubicBezTo>
                  <a:cubicBezTo>
                    <a:pt x="10" y="26"/>
                    <a:pt x="0" y="37"/>
                    <a:pt x="0" y="53"/>
                  </a:cubicBezTo>
                  <a:cubicBezTo>
                    <a:pt x="0" y="82"/>
                    <a:pt x="2" y="131"/>
                    <a:pt x="16" y="156"/>
                  </a:cubicBezTo>
                  <a:cubicBezTo>
                    <a:pt x="27" y="176"/>
                    <a:pt x="41" y="182"/>
                    <a:pt x="52" y="181"/>
                  </a:cubicBezTo>
                  <a:cubicBezTo>
                    <a:pt x="70" y="179"/>
                    <a:pt x="86" y="162"/>
                    <a:pt x="96" y="150"/>
                  </a:cubicBezTo>
                  <a:cubicBezTo>
                    <a:pt x="101" y="144"/>
                    <a:pt x="109" y="131"/>
                    <a:pt x="111" y="124"/>
                  </a:cubicBezTo>
                  <a:cubicBezTo>
                    <a:pt x="122" y="85"/>
                    <a:pt x="126" y="42"/>
                    <a:pt x="96" y="11"/>
                  </a:cubicBez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0" name="Freeform 19">
              <a:extLst>
                <a:ext uri="{FF2B5EF4-FFF2-40B4-BE49-F238E27FC236}">
                  <a16:creationId xmlns:a16="http://schemas.microsoft.com/office/drawing/2014/main" id="{6F726380-0231-1B52-F841-AA926B32178F}"/>
                </a:ext>
              </a:extLst>
            </p:cNvPr>
            <p:cNvSpPr>
              <a:spLocks/>
            </p:cNvSpPr>
            <p:nvPr/>
          </p:nvSpPr>
          <p:spPr bwMode="auto">
            <a:xfrm>
              <a:off x="997" y="2557"/>
              <a:ext cx="285" cy="362"/>
            </a:xfrm>
            <a:custGeom>
              <a:avLst/>
              <a:gdLst>
                <a:gd name="T0" fmla="*/ 217 w 292"/>
                <a:gd name="T1" fmla="*/ 18 h 371"/>
                <a:gd name="T2" fmla="*/ 147 w 292"/>
                <a:gd name="T3" fmla="*/ 4 h 371"/>
                <a:gd name="T4" fmla="*/ 137 w 292"/>
                <a:gd name="T5" fmla="*/ 1 h 371"/>
                <a:gd name="T6" fmla="*/ 74 w 292"/>
                <a:gd name="T7" fmla="*/ 8 h 371"/>
                <a:gd name="T8" fmla="*/ 14 w 292"/>
                <a:gd name="T9" fmla="*/ 154 h 371"/>
                <a:gd name="T10" fmla="*/ 47 w 292"/>
                <a:gd name="T11" fmla="*/ 337 h 371"/>
                <a:gd name="T12" fmla="*/ 229 w 292"/>
                <a:gd name="T13" fmla="*/ 340 h 371"/>
                <a:gd name="T14" fmla="*/ 277 w 292"/>
                <a:gd name="T15" fmla="*/ 219 h 371"/>
                <a:gd name="T16" fmla="*/ 286 w 292"/>
                <a:gd name="T17" fmla="*/ 100 h 371"/>
                <a:gd name="T18" fmla="*/ 217 w 292"/>
                <a:gd name="T19" fmla="*/ 18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371">
                  <a:moveTo>
                    <a:pt x="217" y="18"/>
                  </a:moveTo>
                  <a:cubicBezTo>
                    <a:pt x="193" y="8"/>
                    <a:pt x="172" y="0"/>
                    <a:pt x="147" y="4"/>
                  </a:cubicBezTo>
                  <a:cubicBezTo>
                    <a:pt x="145" y="2"/>
                    <a:pt x="141" y="1"/>
                    <a:pt x="137" y="1"/>
                  </a:cubicBezTo>
                  <a:cubicBezTo>
                    <a:pt x="116" y="3"/>
                    <a:pt x="95" y="6"/>
                    <a:pt x="74" y="8"/>
                  </a:cubicBezTo>
                  <a:cubicBezTo>
                    <a:pt x="4" y="14"/>
                    <a:pt x="14" y="154"/>
                    <a:pt x="14" y="154"/>
                  </a:cubicBezTo>
                  <a:cubicBezTo>
                    <a:pt x="10" y="235"/>
                    <a:pt x="0" y="327"/>
                    <a:pt x="47" y="337"/>
                  </a:cubicBezTo>
                  <a:cubicBezTo>
                    <a:pt x="52" y="338"/>
                    <a:pt x="185" y="371"/>
                    <a:pt x="229" y="340"/>
                  </a:cubicBezTo>
                  <a:cubicBezTo>
                    <a:pt x="274" y="308"/>
                    <a:pt x="271" y="270"/>
                    <a:pt x="277" y="219"/>
                  </a:cubicBezTo>
                  <a:cubicBezTo>
                    <a:pt x="281" y="188"/>
                    <a:pt x="281" y="131"/>
                    <a:pt x="286" y="100"/>
                  </a:cubicBezTo>
                  <a:cubicBezTo>
                    <a:pt x="292" y="72"/>
                    <a:pt x="290" y="49"/>
                    <a:pt x="217" y="18"/>
                  </a:cubicBezTo>
                  <a:close/>
                </a:path>
              </a:pathLst>
            </a:custGeom>
            <a:solidFill>
              <a:srgbClr val="96E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1" name="Freeform 20">
              <a:extLst>
                <a:ext uri="{FF2B5EF4-FFF2-40B4-BE49-F238E27FC236}">
                  <a16:creationId xmlns:a16="http://schemas.microsoft.com/office/drawing/2014/main" id="{F4ECAD21-022F-96EF-E85E-C4B55C5A52A5}"/>
                </a:ext>
              </a:extLst>
            </p:cNvPr>
            <p:cNvSpPr>
              <a:spLocks/>
            </p:cNvSpPr>
            <p:nvPr/>
          </p:nvSpPr>
          <p:spPr bwMode="auto">
            <a:xfrm>
              <a:off x="1103" y="2549"/>
              <a:ext cx="93" cy="123"/>
            </a:xfrm>
            <a:custGeom>
              <a:avLst/>
              <a:gdLst>
                <a:gd name="T0" fmla="*/ 61 w 96"/>
                <a:gd name="T1" fmla="*/ 3 h 126"/>
                <a:gd name="T2" fmla="*/ 62 w 96"/>
                <a:gd name="T3" fmla="*/ 2 h 126"/>
                <a:gd name="T4" fmla="*/ 52 w 96"/>
                <a:gd name="T5" fmla="*/ 2 h 126"/>
                <a:gd name="T6" fmla="*/ 52 w 96"/>
                <a:gd name="T7" fmla="*/ 3 h 126"/>
                <a:gd name="T8" fmla="*/ 52 w 96"/>
                <a:gd name="T9" fmla="*/ 2 h 126"/>
                <a:gd name="T10" fmla="*/ 40 w 96"/>
                <a:gd name="T11" fmla="*/ 3 h 126"/>
                <a:gd name="T12" fmla="*/ 38 w 96"/>
                <a:gd name="T13" fmla="*/ 2 h 126"/>
                <a:gd name="T14" fmla="*/ 29 w 96"/>
                <a:gd name="T15" fmla="*/ 0 h 126"/>
                <a:gd name="T16" fmla="*/ 3 w 96"/>
                <a:gd name="T17" fmla="*/ 3 h 126"/>
                <a:gd name="T18" fmla="*/ 0 w 96"/>
                <a:gd name="T19" fmla="*/ 7 h 126"/>
                <a:gd name="T20" fmla="*/ 22 w 96"/>
                <a:gd name="T21" fmla="*/ 118 h 126"/>
                <a:gd name="T22" fmla="*/ 37 w 96"/>
                <a:gd name="T23" fmla="*/ 119 h 126"/>
                <a:gd name="T24" fmla="*/ 64 w 96"/>
                <a:gd name="T25" fmla="*/ 70 h 126"/>
                <a:gd name="T26" fmla="*/ 93 w 96"/>
                <a:gd name="T27" fmla="*/ 26 h 126"/>
                <a:gd name="T28" fmla="*/ 85 w 96"/>
                <a:gd name="T29" fmla="*/ 10 h 126"/>
                <a:gd name="T30" fmla="*/ 61 w 96"/>
                <a:gd name="T31" fmla="*/ 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6" h="126">
                  <a:moveTo>
                    <a:pt x="61" y="3"/>
                  </a:moveTo>
                  <a:cubicBezTo>
                    <a:pt x="61" y="3"/>
                    <a:pt x="61" y="3"/>
                    <a:pt x="62" y="2"/>
                  </a:cubicBezTo>
                  <a:cubicBezTo>
                    <a:pt x="58" y="2"/>
                    <a:pt x="55" y="2"/>
                    <a:pt x="52" y="2"/>
                  </a:cubicBezTo>
                  <a:cubicBezTo>
                    <a:pt x="52" y="2"/>
                    <a:pt x="52" y="3"/>
                    <a:pt x="52" y="3"/>
                  </a:cubicBezTo>
                  <a:cubicBezTo>
                    <a:pt x="52" y="3"/>
                    <a:pt x="52" y="2"/>
                    <a:pt x="52" y="2"/>
                  </a:cubicBezTo>
                  <a:cubicBezTo>
                    <a:pt x="48" y="2"/>
                    <a:pt x="44" y="2"/>
                    <a:pt x="40" y="3"/>
                  </a:cubicBezTo>
                  <a:cubicBezTo>
                    <a:pt x="39" y="3"/>
                    <a:pt x="39" y="3"/>
                    <a:pt x="38" y="2"/>
                  </a:cubicBezTo>
                  <a:cubicBezTo>
                    <a:pt x="36" y="1"/>
                    <a:pt x="33" y="0"/>
                    <a:pt x="29" y="0"/>
                  </a:cubicBezTo>
                  <a:cubicBezTo>
                    <a:pt x="20" y="1"/>
                    <a:pt x="12" y="2"/>
                    <a:pt x="3" y="3"/>
                  </a:cubicBezTo>
                  <a:cubicBezTo>
                    <a:pt x="1" y="3"/>
                    <a:pt x="0" y="5"/>
                    <a:pt x="0" y="7"/>
                  </a:cubicBezTo>
                  <a:cubicBezTo>
                    <a:pt x="8" y="44"/>
                    <a:pt x="15" y="81"/>
                    <a:pt x="22" y="118"/>
                  </a:cubicBezTo>
                  <a:cubicBezTo>
                    <a:pt x="24" y="125"/>
                    <a:pt x="35" y="126"/>
                    <a:pt x="37" y="119"/>
                  </a:cubicBezTo>
                  <a:cubicBezTo>
                    <a:pt x="43" y="101"/>
                    <a:pt x="51" y="84"/>
                    <a:pt x="64" y="70"/>
                  </a:cubicBezTo>
                  <a:cubicBezTo>
                    <a:pt x="78" y="54"/>
                    <a:pt x="88" y="37"/>
                    <a:pt x="93" y="26"/>
                  </a:cubicBezTo>
                  <a:cubicBezTo>
                    <a:pt x="96" y="20"/>
                    <a:pt x="92" y="12"/>
                    <a:pt x="85" y="10"/>
                  </a:cubicBezTo>
                  <a:lnTo>
                    <a:pt x="61" y="3"/>
                  </a:ln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2" name="Rectangle 21">
              <a:extLst>
                <a:ext uri="{FF2B5EF4-FFF2-40B4-BE49-F238E27FC236}">
                  <a16:creationId xmlns:a16="http://schemas.microsoft.com/office/drawing/2014/main" id="{5BEDE567-3478-4A9D-2F45-537CB62C97C7}"/>
                </a:ext>
              </a:extLst>
            </p:cNvPr>
            <p:cNvSpPr>
              <a:spLocks noChangeArrowheads="1"/>
            </p:cNvSpPr>
            <p:nvPr/>
          </p:nvSpPr>
          <p:spPr bwMode="auto">
            <a:xfrm>
              <a:off x="649" y="2901"/>
              <a:ext cx="36" cy="617"/>
            </a:xfrm>
            <a:prstGeom prst="rect">
              <a:avLst/>
            </a:prstGeom>
            <a:solidFill>
              <a:srgbClr val="2846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3" name="Rectangle 22">
              <a:extLst>
                <a:ext uri="{FF2B5EF4-FFF2-40B4-BE49-F238E27FC236}">
                  <a16:creationId xmlns:a16="http://schemas.microsoft.com/office/drawing/2014/main" id="{630CFBC0-2C70-886C-678D-B9FF9A5CA358}"/>
                </a:ext>
              </a:extLst>
            </p:cNvPr>
            <p:cNvSpPr>
              <a:spLocks noChangeArrowheads="1"/>
            </p:cNvSpPr>
            <p:nvPr/>
          </p:nvSpPr>
          <p:spPr bwMode="auto">
            <a:xfrm>
              <a:off x="1512" y="2901"/>
              <a:ext cx="36" cy="617"/>
            </a:xfrm>
            <a:prstGeom prst="rect">
              <a:avLst/>
            </a:prstGeom>
            <a:solidFill>
              <a:srgbClr val="2846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4" name="Rectangle 23">
              <a:extLst>
                <a:ext uri="{FF2B5EF4-FFF2-40B4-BE49-F238E27FC236}">
                  <a16:creationId xmlns:a16="http://schemas.microsoft.com/office/drawing/2014/main" id="{954F0918-42D3-A03C-771E-DBD6FA78992F}"/>
                </a:ext>
              </a:extLst>
            </p:cNvPr>
            <p:cNvSpPr>
              <a:spLocks noChangeArrowheads="1"/>
            </p:cNvSpPr>
            <p:nvPr/>
          </p:nvSpPr>
          <p:spPr bwMode="auto">
            <a:xfrm>
              <a:off x="542" y="2870"/>
              <a:ext cx="1125" cy="52"/>
            </a:xfrm>
            <a:prstGeom prst="rect">
              <a:avLst/>
            </a:prstGeom>
            <a:solidFill>
              <a:srgbClr val="00A0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5" name="Freeform 24">
              <a:extLst>
                <a:ext uri="{FF2B5EF4-FFF2-40B4-BE49-F238E27FC236}">
                  <a16:creationId xmlns:a16="http://schemas.microsoft.com/office/drawing/2014/main" id="{65340337-92BC-7453-7DF7-C66CD5DF2D53}"/>
                </a:ext>
              </a:extLst>
            </p:cNvPr>
            <p:cNvSpPr>
              <a:spLocks/>
            </p:cNvSpPr>
            <p:nvPr/>
          </p:nvSpPr>
          <p:spPr bwMode="auto">
            <a:xfrm>
              <a:off x="961" y="2633"/>
              <a:ext cx="278" cy="246"/>
            </a:xfrm>
            <a:custGeom>
              <a:avLst/>
              <a:gdLst>
                <a:gd name="T0" fmla="*/ 274 w 285"/>
                <a:gd name="T1" fmla="*/ 228 h 252"/>
                <a:gd name="T2" fmla="*/ 253 w 285"/>
                <a:gd name="T3" fmla="*/ 213 h 252"/>
                <a:gd name="T4" fmla="*/ 193 w 285"/>
                <a:gd name="T5" fmla="*/ 224 h 252"/>
                <a:gd name="T6" fmla="*/ 70 w 285"/>
                <a:gd name="T7" fmla="*/ 186 h 252"/>
                <a:gd name="T8" fmla="*/ 73 w 285"/>
                <a:gd name="T9" fmla="*/ 25 h 252"/>
                <a:gd name="T10" fmla="*/ 45 w 285"/>
                <a:gd name="T11" fmla="*/ 4 h 252"/>
                <a:gd name="T12" fmla="*/ 36 w 285"/>
                <a:gd name="T13" fmla="*/ 8 h 252"/>
                <a:gd name="T14" fmla="*/ 11 w 285"/>
                <a:gd name="T15" fmla="*/ 126 h 252"/>
                <a:gd name="T16" fmla="*/ 12 w 285"/>
                <a:gd name="T17" fmla="*/ 208 h 252"/>
                <a:gd name="T18" fmla="*/ 81 w 285"/>
                <a:gd name="T19" fmla="*/ 238 h 252"/>
                <a:gd name="T20" fmla="*/ 190 w 285"/>
                <a:gd name="T21" fmla="*/ 245 h 252"/>
                <a:gd name="T22" fmla="*/ 193 w 285"/>
                <a:gd name="T23" fmla="*/ 246 h 252"/>
                <a:gd name="T24" fmla="*/ 237 w 285"/>
                <a:gd name="T25" fmla="*/ 235 h 252"/>
                <a:gd name="T26" fmla="*/ 264 w 285"/>
                <a:gd name="T27" fmla="*/ 235 h 252"/>
                <a:gd name="T28" fmla="*/ 275 w 285"/>
                <a:gd name="T29" fmla="*/ 243 h 252"/>
                <a:gd name="T30" fmla="*/ 283 w 285"/>
                <a:gd name="T31" fmla="*/ 241 h 252"/>
                <a:gd name="T32" fmla="*/ 274 w 285"/>
                <a:gd name="T33" fmla="*/ 22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5" h="252">
                  <a:moveTo>
                    <a:pt x="274" y="228"/>
                  </a:moveTo>
                  <a:cubicBezTo>
                    <a:pt x="268" y="222"/>
                    <a:pt x="261" y="216"/>
                    <a:pt x="253" y="213"/>
                  </a:cubicBezTo>
                  <a:cubicBezTo>
                    <a:pt x="231" y="205"/>
                    <a:pt x="214" y="224"/>
                    <a:pt x="193" y="224"/>
                  </a:cubicBezTo>
                  <a:cubicBezTo>
                    <a:pt x="109" y="197"/>
                    <a:pt x="85" y="195"/>
                    <a:pt x="70" y="186"/>
                  </a:cubicBezTo>
                  <a:cubicBezTo>
                    <a:pt x="55" y="178"/>
                    <a:pt x="75" y="41"/>
                    <a:pt x="73" y="25"/>
                  </a:cubicBezTo>
                  <a:cubicBezTo>
                    <a:pt x="72" y="10"/>
                    <a:pt x="58" y="0"/>
                    <a:pt x="45" y="4"/>
                  </a:cubicBezTo>
                  <a:cubicBezTo>
                    <a:pt x="42" y="3"/>
                    <a:pt x="38" y="4"/>
                    <a:pt x="36" y="8"/>
                  </a:cubicBezTo>
                  <a:cubicBezTo>
                    <a:pt x="25" y="47"/>
                    <a:pt x="16" y="86"/>
                    <a:pt x="11" y="126"/>
                  </a:cubicBezTo>
                  <a:cubicBezTo>
                    <a:pt x="8" y="151"/>
                    <a:pt x="0" y="184"/>
                    <a:pt x="12" y="208"/>
                  </a:cubicBezTo>
                  <a:cubicBezTo>
                    <a:pt x="25" y="233"/>
                    <a:pt x="57" y="234"/>
                    <a:pt x="81" y="238"/>
                  </a:cubicBezTo>
                  <a:cubicBezTo>
                    <a:pt x="117" y="243"/>
                    <a:pt x="153" y="245"/>
                    <a:pt x="190" y="245"/>
                  </a:cubicBezTo>
                  <a:cubicBezTo>
                    <a:pt x="191" y="245"/>
                    <a:pt x="192" y="246"/>
                    <a:pt x="193" y="246"/>
                  </a:cubicBezTo>
                  <a:cubicBezTo>
                    <a:pt x="207" y="252"/>
                    <a:pt x="226" y="241"/>
                    <a:pt x="237" y="235"/>
                  </a:cubicBezTo>
                  <a:cubicBezTo>
                    <a:pt x="247" y="229"/>
                    <a:pt x="255" y="228"/>
                    <a:pt x="264" y="235"/>
                  </a:cubicBezTo>
                  <a:cubicBezTo>
                    <a:pt x="268" y="238"/>
                    <a:pt x="271" y="241"/>
                    <a:pt x="275" y="243"/>
                  </a:cubicBezTo>
                  <a:cubicBezTo>
                    <a:pt x="277" y="244"/>
                    <a:pt x="281" y="244"/>
                    <a:pt x="283" y="241"/>
                  </a:cubicBezTo>
                  <a:cubicBezTo>
                    <a:pt x="285" y="236"/>
                    <a:pt x="277" y="230"/>
                    <a:pt x="274" y="228"/>
                  </a:cubicBez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6" name="Freeform 25">
              <a:extLst>
                <a:ext uri="{FF2B5EF4-FFF2-40B4-BE49-F238E27FC236}">
                  <a16:creationId xmlns:a16="http://schemas.microsoft.com/office/drawing/2014/main" id="{FC156AB0-085E-4602-B6BA-36758906018E}"/>
                </a:ext>
              </a:extLst>
            </p:cNvPr>
            <p:cNvSpPr>
              <a:spLocks/>
            </p:cNvSpPr>
            <p:nvPr/>
          </p:nvSpPr>
          <p:spPr bwMode="auto">
            <a:xfrm>
              <a:off x="943" y="2562"/>
              <a:ext cx="143" cy="292"/>
            </a:xfrm>
            <a:custGeom>
              <a:avLst/>
              <a:gdLst>
                <a:gd name="T0" fmla="*/ 133 w 146"/>
                <a:gd name="T1" fmla="*/ 1 h 298"/>
                <a:gd name="T2" fmla="*/ 32 w 146"/>
                <a:gd name="T3" fmla="*/ 97 h 298"/>
                <a:gd name="T4" fmla="*/ 14 w 146"/>
                <a:gd name="T5" fmla="*/ 196 h 298"/>
                <a:gd name="T6" fmla="*/ 12 w 146"/>
                <a:gd name="T7" fmla="*/ 275 h 298"/>
                <a:gd name="T8" fmla="*/ 56 w 146"/>
                <a:gd name="T9" fmla="*/ 292 h 298"/>
                <a:gd name="T10" fmla="*/ 103 w 146"/>
                <a:gd name="T11" fmla="*/ 271 h 298"/>
                <a:gd name="T12" fmla="*/ 128 w 146"/>
                <a:gd name="T13" fmla="*/ 260 h 298"/>
                <a:gd name="T14" fmla="*/ 112 w 146"/>
                <a:gd name="T15" fmla="*/ 234 h 298"/>
                <a:gd name="T16" fmla="*/ 92 w 146"/>
                <a:gd name="T17" fmla="*/ 235 h 298"/>
                <a:gd name="T18" fmla="*/ 107 w 146"/>
                <a:gd name="T19" fmla="*/ 177 h 298"/>
                <a:gd name="T20" fmla="*/ 102 w 146"/>
                <a:gd name="T21" fmla="*/ 166 h 298"/>
                <a:gd name="T22" fmla="*/ 109 w 146"/>
                <a:gd name="T23" fmla="*/ 105 h 298"/>
                <a:gd name="T24" fmla="*/ 95 w 146"/>
                <a:gd name="T25" fmla="*/ 95 h 298"/>
                <a:gd name="T26" fmla="*/ 98 w 146"/>
                <a:gd name="T27" fmla="*/ 83 h 298"/>
                <a:gd name="T28" fmla="*/ 87 w 146"/>
                <a:gd name="T29" fmla="*/ 70 h 298"/>
                <a:gd name="T30" fmla="*/ 92 w 146"/>
                <a:gd name="T31" fmla="*/ 60 h 298"/>
                <a:gd name="T32" fmla="*/ 95 w 146"/>
                <a:gd name="T33" fmla="*/ 54 h 298"/>
                <a:gd name="T34" fmla="*/ 98 w 146"/>
                <a:gd name="T35" fmla="*/ 47 h 298"/>
                <a:gd name="T36" fmla="*/ 97 w 146"/>
                <a:gd name="T37" fmla="*/ 35 h 298"/>
                <a:gd name="T38" fmla="*/ 133 w 146"/>
                <a:gd name="T39" fmla="*/ 23 h 298"/>
                <a:gd name="T40" fmla="*/ 133 w 146"/>
                <a:gd name="T41" fmla="*/ 1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6" h="298">
                  <a:moveTo>
                    <a:pt x="133" y="1"/>
                  </a:moveTo>
                  <a:cubicBezTo>
                    <a:pt x="80" y="8"/>
                    <a:pt x="45" y="47"/>
                    <a:pt x="32" y="97"/>
                  </a:cubicBezTo>
                  <a:cubicBezTo>
                    <a:pt x="23" y="129"/>
                    <a:pt x="19" y="163"/>
                    <a:pt x="14" y="196"/>
                  </a:cubicBezTo>
                  <a:cubicBezTo>
                    <a:pt x="10" y="220"/>
                    <a:pt x="0" y="253"/>
                    <a:pt x="12" y="275"/>
                  </a:cubicBezTo>
                  <a:cubicBezTo>
                    <a:pt x="21" y="293"/>
                    <a:pt x="38" y="298"/>
                    <a:pt x="56" y="292"/>
                  </a:cubicBezTo>
                  <a:cubicBezTo>
                    <a:pt x="72" y="286"/>
                    <a:pt x="87" y="277"/>
                    <a:pt x="103" y="271"/>
                  </a:cubicBezTo>
                  <a:cubicBezTo>
                    <a:pt x="112" y="269"/>
                    <a:pt x="122" y="268"/>
                    <a:pt x="128" y="260"/>
                  </a:cubicBezTo>
                  <a:cubicBezTo>
                    <a:pt x="138" y="247"/>
                    <a:pt x="126" y="235"/>
                    <a:pt x="112" y="234"/>
                  </a:cubicBezTo>
                  <a:cubicBezTo>
                    <a:pt x="106" y="234"/>
                    <a:pt x="99" y="234"/>
                    <a:pt x="92" y="235"/>
                  </a:cubicBezTo>
                  <a:cubicBezTo>
                    <a:pt x="99" y="216"/>
                    <a:pt x="104" y="197"/>
                    <a:pt x="107" y="177"/>
                  </a:cubicBezTo>
                  <a:cubicBezTo>
                    <a:pt x="108" y="172"/>
                    <a:pt x="105" y="168"/>
                    <a:pt x="102" y="166"/>
                  </a:cubicBezTo>
                  <a:cubicBezTo>
                    <a:pt x="106" y="146"/>
                    <a:pt x="109" y="126"/>
                    <a:pt x="109" y="105"/>
                  </a:cubicBezTo>
                  <a:cubicBezTo>
                    <a:pt x="110" y="97"/>
                    <a:pt x="101" y="93"/>
                    <a:pt x="95" y="95"/>
                  </a:cubicBezTo>
                  <a:cubicBezTo>
                    <a:pt x="96" y="91"/>
                    <a:pt x="97" y="87"/>
                    <a:pt x="98" y="83"/>
                  </a:cubicBezTo>
                  <a:cubicBezTo>
                    <a:pt x="100" y="74"/>
                    <a:pt x="94" y="69"/>
                    <a:pt x="87" y="70"/>
                  </a:cubicBezTo>
                  <a:cubicBezTo>
                    <a:pt x="89" y="66"/>
                    <a:pt x="90" y="63"/>
                    <a:pt x="92" y="60"/>
                  </a:cubicBezTo>
                  <a:cubicBezTo>
                    <a:pt x="93" y="58"/>
                    <a:pt x="94" y="56"/>
                    <a:pt x="95" y="54"/>
                  </a:cubicBezTo>
                  <a:cubicBezTo>
                    <a:pt x="96" y="52"/>
                    <a:pt x="97" y="49"/>
                    <a:pt x="98" y="47"/>
                  </a:cubicBezTo>
                  <a:cubicBezTo>
                    <a:pt x="101" y="42"/>
                    <a:pt x="100" y="38"/>
                    <a:pt x="97" y="35"/>
                  </a:cubicBezTo>
                  <a:cubicBezTo>
                    <a:pt x="107" y="29"/>
                    <a:pt x="119" y="24"/>
                    <a:pt x="133" y="23"/>
                  </a:cubicBezTo>
                  <a:cubicBezTo>
                    <a:pt x="146" y="21"/>
                    <a:pt x="146" y="0"/>
                    <a:pt x="133" y="1"/>
                  </a:cubicBezTo>
                  <a:close/>
                </a:path>
              </a:pathLst>
            </a:custGeom>
            <a:solidFill>
              <a:srgbClr val="96E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7" name="Freeform 26">
              <a:extLst>
                <a:ext uri="{FF2B5EF4-FFF2-40B4-BE49-F238E27FC236}">
                  <a16:creationId xmlns:a16="http://schemas.microsoft.com/office/drawing/2014/main" id="{97159670-54ED-23EE-4C7D-F45217B8F0F9}"/>
                </a:ext>
              </a:extLst>
            </p:cNvPr>
            <p:cNvSpPr>
              <a:spLocks/>
            </p:cNvSpPr>
            <p:nvPr/>
          </p:nvSpPr>
          <p:spPr bwMode="auto">
            <a:xfrm>
              <a:off x="1281" y="2829"/>
              <a:ext cx="59" cy="44"/>
            </a:xfrm>
            <a:custGeom>
              <a:avLst/>
              <a:gdLst>
                <a:gd name="T0" fmla="*/ 54 w 60"/>
                <a:gd name="T1" fmla="*/ 15 h 45"/>
                <a:gd name="T2" fmla="*/ 44 w 60"/>
                <a:gd name="T3" fmla="*/ 11 h 45"/>
                <a:gd name="T4" fmla="*/ 42 w 60"/>
                <a:gd name="T5" fmla="*/ 9 h 45"/>
                <a:gd name="T6" fmla="*/ 37 w 60"/>
                <a:gd name="T7" fmla="*/ 6 h 45"/>
                <a:gd name="T8" fmla="*/ 31 w 60"/>
                <a:gd name="T9" fmla="*/ 5 h 45"/>
                <a:gd name="T10" fmla="*/ 31 w 60"/>
                <a:gd name="T11" fmla="*/ 5 h 45"/>
                <a:gd name="T12" fmla="*/ 23 w 60"/>
                <a:gd name="T13" fmla="*/ 1 h 45"/>
                <a:gd name="T14" fmla="*/ 13 w 60"/>
                <a:gd name="T15" fmla="*/ 5 h 45"/>
                <a:gd name="T16" fmla="*/ 0 w 60"/>
                <a:gd name="T17" fmla="*/ 31 h 45"/>
                <a:gd name="T18" fmla="*/ 4 w 60"/>
                <a:gd name="T19" fmla="*/ 39 h 45"/>
                <a:gd name="T20" fmla="*/ 31 w 60"/>
                <a:gd name="T21" fmla="*/ 43 h 45"/>
                <a:gd name="T22" fmla="*/ 54 w 60"/>
                <a:gd name="T23" fmla="*/ 1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45">
                  <a:moveTo>
                    <a:pt x="54" y="15"/>
                  </a:moveTo>
                  <a:cubicBezTo>
                    <a:pt x="52" y="12"/>
                    <a:pt x="47" y="13"/>
                    <a:pt x="44" y="11"/>
                  </a:cubicBezTo>
                  <a:cubicBezTo>
                    <a:pt x="43" y="11"/>
                    <a:pt x="43" y="10"/>
                    <a:pt x="42" y="9"/>
                  </a:cubicBezTo>
                  <a:cubicBezTo>
                    <a:pt x="41" y="8"/>
                    <a:pt x="38" y="6"/>
                    <a:pt x="37" y="6"/>
                  </a:cubicBezTo>
                  <a:cubicBezTo>
                    <a:pt x="35" y="4"/>
                    <a:pt x="34" y="6"/>
                    <a:pt x="31" y="5"/>
                  </a:cubicBezTo>
                  <a:cubicBezTo>
                    <a:pt x="31" y="5"/>
                    <a:pt x="31" y="5"/>
                    <a:pt x="31" y="5"/>
                  </a:cubicBezTo>
                  <a:cubicBezTo>
                    <a:pt x="28" y="3"/>
                    <a:pt x="26" y="1"/>
                    <a:pt x="23" y="1"/>
                  </a:cubicBezTo>
                  <a:cubicBezTo>
                    <a:pt x="18" y="0"/>
                    <a:pt x="15" y="1"/>
                    <a:pt x="13" y="5"/>
                  </a:cubicBezTo>
                  <a:cubicBezTo>
                    <a:pt x="10" y="10"/>
                    <a:pt x="1" y="23"/>
                    <a:pt x="0" y="31"/>
                  </a:cubicBezTo>
                  <a:cubicBezTo>
                    <a:pt x="0" y="34"/>
                    <a:pt x="1" y="37"/>
                    <a:pt x="4" y="39"/>
                  </a:cubicBezTo>
                  <a:cubicBezTo>
                    <a:pt x="19" y="44"/>
                    <a:pt x="27" y="45"/>
                    <a:pt x="31" y="43"/>
                  </a:cubicBezTo>
                  <a:cubicBezTo>
                    <a:pt x="38" y="40"/>
                    <a:pt x="60" y="26"/>
                    <a:pt x="54" y="15"/>
                  </a:cubicBez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8" name="Freeform 27">
              <a:extLst>
                <a:ext uri="{FF2B5EF4-FFF2-40B4-BE49-F238E27FC236}">
                  <a16:creationId xmlns:a16="http://schemas.microsoft.com/office/drawing/2014/main" id="{086FFCED-4EA4-12D4-ACB0-4967EEC8F4AE}"/>
                </a:ext>
              </a:extLst>
            </p:cNvPr>
            <p:cNvSpPr>
              <a:spLocks/>
            </p:cNvSpPr>
            <p:nvPr/>
          </p:nvSpPr>
          <p:spPr bwMode="auto">
            <a:xfrm>
              <a:off x="1062" y="2366"/>
              <a:ext cx="177" cy="250"/>
            </a:xfrm>
            <a:custGeom>
              <a:avLst/>
              <a:gdLst>
                <a:gd name="T0" fmla="*/ 115 w 182"/>
                <a:gd name="T1" fmla="*/ 28 h 256"/>
                <a:gd name="T2" fmla="*/ 115 w 182"/>
                <a:gd name="T3" fmla="*/ 22 h 256"/>
                <a:gd name="T4" fmla="*/ 38 w 182"/>
                <a:gd name="T5" fmla="*/ 10 h 256"/>
                <a:gd name="T6" fmla="*/ 1 w 182"/>
                <a:gd name="T7" fmla="*/ 70 h 256"/>
                <a:gd name="T8" fmla="*/ 7 w 182"/>
                <a:gd name="T9" fmla="*/ 74 h 256"/>
                <a:gd name="T10" fmla="*/ 81 w 182"/>
                <a:gd name="T11" fmla="*/ 38 h 256"/>
                <a:gd name="T12" fmla="*/ 90 w 182"/>
                <a:gd name="T13" fmla="*/ 66 h 256"/>
                <a:gd name="T14" fmla="*/ 109 w 182"/>
                <a:gd name="T15" fmla="*/ 85 h 256"/>
                <a:gd name="T16" fmla="*/ 114 w 182"/>
                <a:gd name="T17" fmla="*/ 117 h 256"/>
                <a:gd name="T18" fmla="*/ 108 w 182"/>
                <a:gd name="T19" fmla="*/ 140 h 256"/>
                <a:gd name="T20" fmla="*/ 121 w 182"/>
                <a:gd name="T21" fmla="*/ 204 h 256"/>
                <a:gd name="T22" fmla="*/ 179 w 182"/>
                <a:gd name="T23" fmla="*/ 212 h 256"/>
                <a:gd name="T24" fmla="*/ 118 w 182"/>
                <a:gd name="T25" fmla="*/ 132 h 256"/>
                <a:gd name="T26" fmla="*/ 124 w 182"/>
                <a:gd name="T27" fmla="*/ 109 h 256"/>
                <a:gd name="T28" fmla="*/ 124 w 182"/>
                <a:gd name="T29" fmla="*/ 110 h 256"/>
                <a:gd name="T30" fmla="*/ 133 w 182"/>
                <a:gd name="T31" fmla="*/ 109 h 256"/>
                <a:gd name="T32" fmla="*/ 137 w 182"/>
                <a:gd name="T33" fmla="*/ 105 h 256"/>
                <a:gd name="T34" fmla="*/ 128 w 182"/>
                <a:gd name="T35" fmla="*/ 74 h 256"/>
                <a:gd name="T36" fmla="*/ 130 w 182"/>
                <a:gd name="T37" fmla="*/ 70 h 256"/>
                <a:gd name="T38" fmla="*/ 128 w 182"/>
                <a:gd name="T39" fmla="*/ 59 h 256"/>
                <a:gd name="T40" fmla="*/ 115 w 182"/>
                <a:gd name="T41" fmla="*/ 2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2" h="256">
                  <a:moveTo>
                    <a:pt x="115" y="28"/>
                  </a:moveTo>
                  <a:cubicBezTo>
                    <a:pt x="117" y="26"/>
                    <a:pt x="118" y="23"/>
                    <a:pt x="115" y="22"/>
                  </a:cubicBezTo>
                  <a:cubicBezTo>
                    <a:pt x="91" y="5"/>
                    <a:pt x="67" y="0"/>
                    <a:pt x="38" y="10"/>
                  </a:cubicBezTo>
                  <a:cubicBezTo>
                    <a:pt x="13" y="19"/>
                    <a:pt x="0" y="45"/>
                    <a:pt x="1" y="70"/>
                  </a:cubicBezTo>
                  <a:cubicBezTo>
                    <a:pt x="2" y="73"/>
                    <a:pt x="4" y="75"/>
                    <a:pt x="7" y="74"/>
                  </a:cubicBezTo>
                  <a:cubicBezTo>
                    <a:pt x="34" y="67"/>
                    <a:pt x="55" y="47"/>
                    <a:pt x="81" y="38"/>
                  </a:cubicBezTo>
                  <a:cubicBezTo>
                    <a:pt x="83" y="48"/>
                    <a:pt x="84" y="58"/>
                    <a:pt x="90" y="66"/>
                  </a:cubicBezTo>
                  <a:cubicBezTo>
                    <a:pt x="95" y="74"/>
                    <a:pt x="103" y="79"/>
                    <a:pt x="109" y="85"/>
                  </a:cubicBezTo>
                  <a:cubicBezTo>
                    <a:pt x="115" y="94"/>
                    <a:pt x="117" y="104"/>
                    <a:pt x="114" y="117"/>
                  </a:cubicBezTo>
                  <a:cubicBezTo>
                    <a:pt x="112" y="124"/>
                    <a:pt x="108" y="132"/>
                    <a:pt x="108" y="140"/>
                  </a:cubicBezTo>
                  <a:cubicBezTo>
                    <a:pt x="108" y="154"/>
                    <a:pt x="112" y="193"/>
                    <a:pt x="121" y="204"/>
                  </a:cubicBezTo>
                  <a:cubicBezTo>
                    <a:pt x="165" y="256"/>
                    <a:pt x="182" y="217"/>
                    <a:pt x="179" y="212"/>
                  </a:cubicBezTo>
                  <a:cubicBezTo>
                    <a:pt x="172" y="199"/>
                    <a:pt x="115" y="148"/>
                    <a:pt x="118" y="132"/>
                  </a:cubicBezTo>
                  <a:cubicBezTo>
                    <a:pt x="119" y="125"/>
                    <a:pt x="123" y="117"/>
                    <a:pt x="124" y="109"/>
                  </a:cubicBezTo>
                  <a:cubicBezTo>
                    <a:pt x="124" y="109"/>
                    <a:pt x="124" y="109"/>
                    <a:pt x="124" y="110"/>
                  </a:cubicBezTo>
                  <a:cubicBezTo>
                    <a:pt x="125" y="115"/>
                    <a:pt x="133" y="114"/>
                    <a:pt x="133" y="109"/>
                  </a:cubicBezTo>
                  <a:cubicBezTo>
                    <a:pt x="135" y="110"/>
                    <a:pt x="137" y="108"/>
                    <a:pt x="137" y="105"/>
                  </a:cubicBezTo>
                  <a:cubicBezTo>
                    <a:pt x="135" y="94"/>
                    <a:pt x="132" y="84"/>
                    <a:pt x="128" y="74"/>
                  </a:cubicBezTo>
                  <a:cubicBezTo>
                    <a:pt x="129" y="73"/>
                    <a:pt x="131" y="72"/>
                    <a:pt x="130" y="70"/>
                  </a:cubicBezTo>
                  <a:cubicBezTo>
                    <a:pt x="130" y="66"/>
                    <a:pt x="129" y="62"/>
                    <a:pt x="128" y="59"/>
                  </a:cubicBezTo>
                  <a:cubicBezTo>
                    <a:pt x="126" y="48"/>
                    <a:pt x="123" y="36"/>
                    <a:pt x="115" y="28"/>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9" name="Rectangle 28">
              <a:extLst>
                <a:ext uri="{FF2B5EF4-FFF2-40B4-BE49-F238E27FC236}">
                  <a16:creationId xmlns:a16="http://schemas.microsoft.com/office/drawing/2014/main" id="{BD0A5003-9B76-379E-08FF-DE47A7B27378}"/>
                </a:ext>
              </a:extLst>
            </p:cNvPr>
            <p:cNvSpPr>
              <a:spLocks noChangeArrowheads="1"/>
            </p:cNvSpPr>
            <p:nvPr/>
          </p:nvSpPr>
          <p:spPr bwMode="auto">
            <a:xfrm>
              <a:off x="1435" y="2832"/>
              <a:ext cx="215" cy="38"/>
            </a:xfrm>
            <a:prstGeom prst="rect">
              <a:avLst/>
            </a:prstGeom>
            <a:solidFill>
              <a:srgbClr val="0051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0" name="Rectangle 29">
              <a:extLst>
                <a:ext uri="{FF2B5EF4-FFF2-40B4-BE49-F238E27FC236}">
                  <a16:creationId xmlns:a16="http://schemas.microsoft.com/office/drawing/2014/main" id="{D416B13C-A63E-6C59-F53F-93B78997EBD2}"/>
                </a:ext>
              </a:extLst>
            </p:cNvPr>
            <p:cNvSpPr>
              <a:spLocks noChangeArrowheads="1"/>
            </p:cNvSpPr>
            <p:nvPr/>
          </p:nvSpPr>
          <p:spPr bwMode="auto">
            <a:xfrm>
              <a:off x="1421" y="2793"/>
              <a:ext cx="216" cy="39"/>
            </a:xfrm>
            <a:prstGeom prst="rect">
              <a:avLst/>
            </a:prstGeom>
            <a:solidFill>
              <a:srgbClr val="6E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1" name="Rectangle 30">
              <a:extLst>
                <a:ext uri="{FF2B5EF4-FFF2-40B4-BE49-F238E27FC236}">
                  <a16:creationId xmlns:a16="http://schemas.microsoft.com/office/drawing/2014/main" id="{68496634-3DCD-B004-B801-DDD4712E5F0D}"/>
                </a:ext>
              </a:extLst>
            </p:cNvPr>
            <p:cNvSpPr>
              <a:spLocks noChangeArrowheads="1"/>
            </p:cNvSpPr>
            <p:nvPr/>
          </p:nvSpPr>
          <p:spPr bwMode="auto">
            <a:xfrm>
              <a:off x="1427" y="2754"/>
              <a:ext cx="216" cy="39"/>
            </a:xfrm>
            <a:prstGeom prst="rect">
              <a:avLst/>
            </a:prstGeom>
            <a:solidFill>
              <a:srgbClr val="2846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2" name="Freeform 31">
              <a:extLst>
                <a:ext uri="{FF2B5EF4-FFF2-40B4-BE49-F238E27FC236}">
                  <a16:creationId xmlns:a16="http://schemas.microsoft.com/office/drawing/2014/main" id="{F0FDD975-CE17-2022-1D71-E60AB3C03C01}"/>
                </a:ext>
              </a:extLst>
            </p:cNvPr>
            <p:cNvSpPr>
              <a:spLocks/>
            </p:cNvSpPr>
            <p:nvPr/>
          </p:nvSpPr>
          <p:spPr bwMode="auto">
            <a:xfrm>
              <a:off x="687" y="2700"/>
              <a:ext cx="200" cy="171"/>
            </a:xfrm>
            <a:custGeom>
              <a:avLst/>
              <a:gdLst>
                <a:gd name="T0" fmla="*/ 187 w 204"/>
                <a:gd name="T1" fmla="*/ 175 h 175"/>
                <a:gd name="T2" fmla="*/ 17 w 204"/>
                <a:gd name="T3" fmla="*/ 175 h 175"/>
                <a:gd name="T4" fmla="*/ 0 w 204"/>
                <a:gd name="T5" fmla="*/ 158 h 175"/>
                <a:gd name="T6" fmla="*/ 0 w 204"/>
                <a:gd name="T7" fmla="*/ 17 h 175"/>
                <a:gd name="T8" fmla="*/ 17 w 204"/>
                <a:gd name="T9" fmla="*/ 0 h 175"/>
                <a:gd name="T10" fmla="*/ 187 w 204"/>
                <a:gd name="T11" fmla="*/ 0 h 175"/>
                <a:gd name="T12" fmla="*/ 204 w 204"/>
                <a:gd name="T13" fmla="*/ 17 h 175"/>
                <a:gd name="T14" fmla="*/ 204 w 204"/>
                <a:gd name="T15" fmla="*/ 158 h 175"/>
                <a:gd name="T16" fmla="*/ 187 w 204"/>
                <a:gd name="T1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4" h="175">
                  <a:moveTo>
                    <a:pt x="187" y="175"/>
                  </a:moveTo>
                  <a:cubicBezTo>
                    <a:pt x="17" y="175"/>
                    <a:pt x="17" y="175"/>
                    <a:pt x="17" y="175"/>
                  </a:cubicBezTo>
                  <a:cubicBezTo>
                    <a:pt x="8" y="175"/>
                    <a:pt x="0" y="167"/>
                    <a:pt x="0" y="158"/>
                  </a:cubicBezTo>
                  <a:cubicBezTo>
                    <a:pt x="0" y="17"/>
                    <a:pt x="0" y="17"/>
                    <a:pt x="0" y="17"/>
                  </a:cubicBezTo>
                  <a:cubicBezTo>
                    <a:pt x="0" y="7"/>
                    <a:pt x="8" y="0"/>
                    <a:pt x="17" y="0"/>
                  </a:cubicBezTo>
                  <a:cubicBezTo>
                    <a:pt x="187" y="0"/>
                    <a:pt x="187" y="0"/>
                    <a:pt x="187" y="0"/>
                  </a:cubicBezTo>
                  <a:cubicBezTo>
                    <a:pt x="196" y="0"/>
                    <a:pt x="204" y="7"/>
                    <a:pt x="204" y="17"/>
                  </a:cubicBezTo>
                  <a:cubicBezTo>
                    <a:pt x="204" y="158"/>
                    <a:pt x="204" y="158"/>
                    <a:pt x="204" y="158"/>
                  </a:cubicBezTo>
                  <a:cubicBezTo>
                    <a:pt x="204" y="167"/>
                    <a:pt x="196" y="175"/>
                    <a:pt x="187" y="175"/>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3" name="Freeform 32">
              <a:extLst>
                <a:ext uri="{FF2B5EF4-FFF2-40B4-BE49-F238E27FC236}">
                  <a16:creationId xmlns:a16="http://schemas.microsoft.com/office/drawing/2014/main" id="{A6CA1026-F72F-7B48-150F-3F8EC157F1AF}"/>
                </a:ext>
              </a:extLst>
            </p:cNvPr>
            <p:cNvSpPr>
              <a:spLocks/>
            </p:cNvSpPr>
            <p:nvPr/>
          </p:nvSpPr>
          <p:spPr bwMode="auto">
            <a:xfrm>
              <a:off x="687" y="2849"/>
              <a:ext cx="259" cy="22"/>
            </a:xfrm>
            <a:custGeom>
              <a:avLst/>
              <a:gdLst>
                <a:gd name="T0" fmla="*/ 6 w 265"/>
                <a:gd name="T1" fmla="*/ 0 h 23"/>
                <a:gd name="T2" fmla="*/ 265 w 265"/>
                <a:gd name="T3" fmla="*/ 0 h 23"/>
                <a:gd name="T4" fmla="*/ 265 w 265"/>
                <a:gd name="T5" fmla="*/ 23 h 23"/>
                <a:gd name="T6" fmla="*/ 6 w 265"/>
                <a:gd name="T7" fmla="*/ 23 h 23"/>
                <a:gd name="T8" fmla="*/ 0 w 265"/>
                <a:gd name="T9" fmla="*/ 16 h 23"/>
                <a:gd name="T10" fmla="*/ 0 w 265"/>
                <a:gd name="T11" fmla="*/ 7 h 23"/>
                <a:gd name="T12" fmla="*/ 6 w 265"/>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65" h="23">
                  <a:moveTo>
                    <a:pt x="6" y="0"/>
                  </a:moveTo>
                  <a:cubicBezTo>
                    <a:pt x="265" y="0"/>
                    <a:pt x="265" y="0"/>
                    <a:pt x="265" y="0"/>
                  </a:cubicBezTo>
                  <a:cubicBezTo>
                    <a:pt x="265" y="23"/>
                    <a:pt x="265" y="23"/>
                    <a:pt x="265" y="23"/>
                  </a:cubicBezTo>
                  <a:cubicBezTo>
                    <a:pt x="6" y="23"/>
                    <a:pt x="6" y="23"/>
                    <a:pt x="6" y="23"/>
                  </a:cubicBezTo>
                  <a:cubicBezTo>
                    <a:pt x="3" y="23"/>
                    <a:pt x="0" y="20"/>
                    <a:pt x="0" y="16"/>
                  </a:cubicBezTo>
                  <a:cubicBezTo>
                    <a:pt x="0" y="7"/>
                    <a:pt x="0" y="7"/>
                    <a:pt x="0" y="7"/>
                  </a:cubicBezTo>
                  <a:cubicBezTo>
                    <a:pt x="0" y="3"/>
                    <a:pt x="3" y="0"/>
                    <a:pt x="6" y="0"/>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54603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6A816C-25B5-CBBB-EBB0-4B82AD36FFB4}"/>
              </a:ext>
            </a:extLst>
          </p:cNvPr>
          <p:cNvSpPr>
            <a:spLocks noGrp="1"/>
          </p:cNvSpPr>
          <p:nvPr>
            <p:ph type="sldNum" sz="quarter" idx="12"/>
          </p:nvPr>
        </p:nvSpPr>
        <p:spPr/>
        <p:txBody>
          <a:bodyPr/>
          <a:lstStyle/>
          <a:p>
            <a:fld id="{C30A1311-C316-4992-B31B-E2EB28E45515}" type="slidenum">
              <a:rPr lang="en-GB" smtClean="0"/>
              <a:t>4</a:t>
            </a:fld>
            <a:endParaRPr lang="en-GB"/>
          </a:p>
        </p:txBody>
      </p:sp>
      <p:sp>
        <p:nvSpPr>
          <p:cNvPr id="4" name="Title 3">
            <a:extLst>
              <a:ext uri="{FF2B5EF4-FFF2-40B4-BE49-F238E27FC236}">
                <a16:creationId xmlns:a16="http://schemas.microsoft.com/office/drawing/2014/main" id="{FAA7244E-B14A-E1CC-761B-907367D8DC5A}"/>
              </a:ext>
            </a:extLst>
          </p:cNvPr>
          <p:cNvSpPr>
            <a:spLocks noGrp="1"/>
          </p:cNvSpPr>
          <p:nvPr>
            <p:ph type="title"/>
          </p:nvPr>
        </p:nvSpPr>
        <p:spPr/>
        <p:txBody>
          <a:bodyPr/>
          <a:lstStyle/>
          <a:p>
            <a:r>
              <a:rPr lang="en-GB" dirty="0"/>
              <a:t>Why do I need a workplace pension?</a:t>
            </a:r>
          </a:p>
        </p:txBody>
      </p:sp>
      <p:sp>
        <p:nvSpPr>
          <p:cNvPr id="5" name="Rectangle 4">
            <a:extLst>
              <a:ext uri="{FF2B5EF4-FFF2-40B4-BE49-F238E27FC236}">
                <a16:creationId xmlns:a16="http://schemas.microsoft.com/office/drawing/2014/main" id="{EAD1D773-BDB1-56A7-2D98-27C9F77D8B45}"/>
              </a:ext>
            </a:extLst>
          </p:cNvPr>
          <p:cNvSpPr/>
          <p:nvPr/>
        </p:nvSpPr>
        <p:spPr>
          <a:xfrm>
            <a:off x="363537" y="1500188"/>
            <a:ext cx="9437687" cy="5369466"/>
          </a:xfrm>
          <a:prstGeom prst="rect">
            <a:avLst/>
          </a:prstGeom>
          <a:solidFill>
            <a:srgbClr val="EFF2F5"/>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graphicFrame>
        <p:nvGraphicFramePr>
          <p:cNvPr id="6" name="Chart 5">
            <a:extLst>
              <a:ext uri="{FF2B5EF4-FFF2-40B4-BE49-F238E27FC236}">
                <a16:creationId xmlns:a16="http://schemas.microsoft.com/office/drawing/2014/main" id="{3DB4ABEF-55FD-961F-ECB4-0A22108A7F9F}"/>
              </a:ext>
            </a:extLst>
          </p:cNvPr>
          <p:cNvGraphicFramePr/>
          <p:nvPr>
            <p:extLst>
              <p:ext uri="{D42A27DB-BD31-4B8C-83A1-F6EECF244321}">
                <p14:modId xmlns:p14="http://schemas.microsoft.com/office/powerpoint/2010/main" val="1194669147"/>
              </p:ext>
            </p:extLst>
          </p:nvPr>
        </p:nvGraphicFramePr>
        <p:xfrm>
          <a:off x="458765" y="1643743"/>
          <a:ext cx="9248910" cy="5079320"/>
        </p:xfrm>
        <a:graphic>
          <a:graphicData uri="http://schemas.openxmlformats.org/drawingml/2006/chart">
            <c:chart xmlns:c="http://schemas.openxmlformats.org/drawingml/2006/chart" xmlns:r="http://schemas.openxmlformats.org/officeDocument/2006/relationships" r:id="rId3"/>
          </a:graphicData>
        </a:graphic>
      </p:graphicFrame>
      <p:grpSp>
        <p:nvGrpSpPr>
          <p:cNvPr id="7" name="Group 6">
            <a:extLst>
              <a:ext uri="{FF2B5EF4-FFF2-40B4-BE49-F238E27FC236}">
                <a16:creationId xmlns:a16="http://schemas.microsoft.com/office/drawing/2014/main" id="{BC292F6B-7C8E-DB76-4422-AB159DA3655B}"/>
              </a:ext>
            </a:extLst>
          </p:cNvPr>
          <p:cNvGrpSpPr>
            <a:grpSpLocks noChangeAspect="1"/>
          </p:cNvGrpSpPr>
          <p:nvPr/>
        </p:nvGrpSpPr>
        <p:grpSpPr>
          <a:xfrm>
            <a:off x="801184" y="2926105"/>
            <a:ext cx="1032083" cy="907914"/>
            <a:chOff x="6811212" y="2299813"/>
            <a:chExt cx="673791" cy="592728"/>
          </a:xfrm>
        </p:grpSpPr>
        <p:sp>
          <p:nvSpPr>
            <p:cNvPr id="8" name="Freeform 7">
              <a:extLst>
                <a:ext uri="{FF2B5EF4-FFF2-40B4-BE49-F238E27FC236}">
                  <a16:creationId xmlns:a16="http://schemas.microsoft.com/office/drawing/2014/main" id="{AAD33913-A5D9-B9F7-154A-265C996AE808}"/>
                </a:ext>
              </a:extLst>
            </p:cNvPr>
            <p:cNvSpPr>
              <a:spLocks/>
            </p:cNvSpPr>
            <p:nvPr/>
          </p:nvSpPr>
          <p:spPr bwMode="auto">
            <a:xfrm>
              <a:off x="6811212" y="2555874"/>
              <a:ext cx="404939" cy="268060"/>
            </a:xfrm>
            <a:custGeom>
              <a:avLst/>
              <a:gdLst>
                <a:gd name="T0" fmla="*/ 839 w 839"/>
                <a:gd name="T1" fmla="*/ 555 h 555"/>
                <a:gd name="T2" fmla="*/ 839 w 839"/>
                <a:gd name="T3" fmla="*/ 555 h 555"/>
                <a:gd name="T4" fmla="*/ 420 w 839"/>
                <a:gd name="T5" fmla="*/ 0 h 555"/>
                <a:gd name="T6" fmla="*/ 1 w 839"/>
                <a:gd name="T7" fmla="*/ 493 h 555"/>
                <a:gd name="T8" fmla="*/ 61 w 839"/>
                <a:gd name="T9" fmla="*/ 555 h 555"/>
                <a:gd name="T10" fmla="*/ 839 w 839"/>
                <a:gd name="T11" fmla="*/ 555 h 555"/>
              </a:gdLst>
              <a:ahLst/>
              <a:cxnLst>
                <a:cxn ang="0">
                  <a:pos x="T0" y="T1"/>
                </a:cxn>
                <a:cxn ang="0">
                  <a:pos x="T2" y="T3"/>
                </a:cxn>
                <a:cxn ang="0">
                  <a:pos x="T4" y="T5"/>
                </a:cxn>
                <a:cxn ang="0">
                  <a:pos x="T6" y="T7"/>
                </a:cxn>
                <a:cxn ang="0">
                  <a:pos x="T8" y="T9"/>
                </a:cxn>
                <a:cxn ang="0">
                  <a:pos x="T10" y="T11"/>
                </a:cxn>
              </a:cxnLst>
              <a:rect l="0" t="0" r="r" b="b"/>
              <a:pathLst>
                <a:path w="839" h="555">
                  <a:moveTo>
                    <a:pt x="839" y="555"/>
                  </a:moveTo>
                  <a:cubicBezTo>
                    <a:pt x="839" y="555"/>
                    <a:pt x="839" y="555"/>
                    <a:pt x="839" y="555"/>
                  </a:cubicBezTo>
                  <a:cubicBezTo>
                    <a:pt x="839" y="306"/>
                    <a:pt x="782" y="0"/>
                    <a:pt x="420" y="0"/>
                  </a:cubicBezTo>
                  <a:cubicBezTo>
                    <a:pt x="87" y="0"/>
                    <a:pt x="12" y="258"/>
                    <a:pt x="1" y="493"/>
                  </a:cubicBezTo>
                  <a:cubicBezTo>
                    <a:pt x="0" y="527"/>
                    <a:pt x="27" y="555"/>
                    <a:pt x="61" y="555"/>
                  </a:cubicBezTo>
                  <a:lnTo>
                    <a:pt x="839" y="555"/>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GB"/>
            </a:p>
          </p:txBody>
        </p:sp>
        <p:sp>
          <p:nvSpPr>
            <p:cNvPr id="9" name="Freeform 8">
              <a:extLst>
                <a:ext uri="{FF2B5EF4-FFF2-40B4-BE49-F238E27FC236}">
                  <a16:creationId xmlns:a16="http://schemas.microsoft.com/office/drawing/2014/main" id="{B69304D7-AE43-B785-16FC-447CF17D199F}"/>
                </a:ext>
              </a:extLst>
            </p:cNvPr>
            <p:cNvSpPr>
              <a:spLocks/>
            </p:cNvSpPr>
            <p:nvPr/>
          </p:nvSpPr>
          <p:spPr bwMode="auto">
            <a:xfrm>
              <a:off x="6919819" y="2387269"/>
              <a:ext cx="200944" cy="217825"/>
            </a:xfrm>
            <a:custGeom>
              <a:avLst/>
              <a:gdLst>
                <a:gd name="T0" fmla="*/ 407 w 416"/>
                <a:gd name="T1" fmla="*/ 118 h 451"/>
                <a:gd name="T2" fmla="*/ 384 w 416"/>
                <a:gd name="T3" fmla="*/ 108 h 451"/>
                <a:gd name="T4" fmla="*/ 362 w 416"/>
                <a:gd name="T5" fmla="*/ 104 h 451"/>
                <a:gd name="T6" fmla="*/ 201 w 416"/>
                <a:gd name="T7" fmla="*/ 25 h 451"/>
                <a:gd name="T8" fmla="*/ 66 w 416"/>
                <a:gd name="T9" fmla="*/ 0 h 451"/>
                <a:gd name="T10" fmla="*/ 50 w 416"/>
                <a:gd name="T11" fmla="*/ 80 h 451"/>
                <a:gd name="T12" fmla="*/ 48 w 416"/>
                <a:gd name="T13" fmla="*/ 114 h 451"/>
                <a:gd name="T14" fmla="*/ 23 w 416"/>
                <a:gd name="T15" fmla="*/ 109 h 451"/>
                <a:gd name="T16" fmla="*/ 22 w 416"/>
                <a:gd name="T17" fmla="*/ 110 h 451"/>
                <a:gd name="T18" fmla="*/ 8 w 416"/>
                <a:gd name="T19" fmla="*/ 160 h 451"/>
                <a:gd name="T20" fmla="*/ 47 w 416"/>
                <a:gd name="T21" fmla="*/ 190 h 451"/>
                <a:gd name="T22" fmla="*/ 143 w 416"/>
                <a:gd name="T23" fmla="*/ 350 h 451"/>
                <a:gd name="T24" fmla="*/ 143 w 416"/>
                <a:gd name="T25" fmla="*/ 440 h 451"/>
                <a:gd name="T26" fmla="*/ 207 w 416"/>
                <a:gd name="T27" fmla="*/ 450 h 451"/>
                <a:gd name="T28" fmla="*/ 278 w 416"/>
                <a:gd name="T29" fmla="*/ 435 h 451"/>
                <a:gd name="T30" fmla="*/ 278 w 416"/>
                <a:gd name="T31" fmla="*/ 339 h 451"/>
                <a:gd name="T32" fmla="*/ 374 w 416"/>
                <a:gd name="T33" fmla="*/ 193 h 451"/>
                <a:gd name="T34" fmla="*/ 377 w 416"/>
                <a:gd name="T35" fmla="*/ 190 h 451"/>
                <a:gd name="T36" fmla="*/ 411 w 416"/>
                <a:gd name="T37" fmla="*/ 160 h 451"/>
                <a:gd name="T38" fmla="*/ 407 w 416"/>
                <a:gd name="T39" fmla="*/ 11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6" h="451">
                  <a:moveTo>
                    <a:pt x="407" y="118"/>
                  </a:moveTo>
                  <a:cubicBezTo>
                    <a:pt x="403" y="111"/>
                    <a:pt x="396" y="106"/>
                    <a:pt x="384" y="108"/>
                  </a:cubicBezTo>
                  <a:cubicBezTo>
                    <a:pt x="374" y="109"/>
                    <a:pt x="367" y="95"/>
                    <a:pt x="362" y="104"/>
                  </a:cubicBezTo>
                  <a:cubicBezTo>
                    <a:pt x="361" y="103"/>
                    <a:pt x="262" y="47"/>
                    <a:pt x="201" y="25"/>
                  </a:cubicBezTo>
                  <a:cubicBezTo>
                    <a:pt x="158" y="9"/>
                    <a:pt x="108" y="15"/>
                    <a:pt x="66" y="0"/>
                  </a:cubicBezTo>
                  <a:cubicBezTo>
                    <a:pt x="55" y="25"/>
                    <a:pt x="51" y="53"/>
                    <a:pt x="50" y="80"/>
                  </a:cubicBezTo>
                  <a:cubicBezTo>
                    <a:pt x="49" y="90"/>
                    <a:pt x="49" y="102"/>
                    <a:pt x="48" y="114"/>
                  </a:cubicBezTo>
                  <a:cubicBezTo>
                    <a:pt x="40" y="108"/>
                    <a:pt x="31" y="106"/>
                    <a:pt x="23" y="109"/>
                  </a:cubicBezTo>
                  <a:cubicBezTo>
                    <a:pt x="22" y="109"/>
                    <a:pt x="22" y="110"/>
                    <a:pt x="22" y="110"/>
                  </a:cubicBezTo>
                  <a:cubicBezTo>
                    <a:pt x="6" y="116"/>
                    <a:pt x="0" y="139"/>
                    <a:pt x="8" y="160"/>
                  </a:cubicBezTo>
                  <a:cubicBezTo>
                    <a:pt x="15" y="180"/>
                    <a:pt x="32" y="192"/>
                    <a:pt x="47" y="190"/>
                  </a:cubicBezTo>
                  <a:cubicBezTo>
                    <a:pt x="50" y="260"/>
                    <a:pt x="68" y="330"/>
                    <a:pt x="143" y="350"/>
                  </a:cubicBezTo>
                  <a:cubicBezTo>
                    <a:pt x="143" y="440"/>
                    <a:pt x="143" y="440"/>
                    <a:pt x="143" y="440"/>
                  </a:cubicBezTo>
                  <a:cubicBezTo>
                    <a:pt x="163" y="447"/>
                    <a:pt x="184" y="451"/>
                    <a:pt x="207" y="450"/>
                  </a:cubicBezTo>
                  <a:cubicBezTo>
                    <a:pt x="226" y="449"/>
                    <a:pt x="255" y="444"/>
                    <a:pt x="278" y="435"/>
                  </a:cubicBezTo>
                  <a:cubicBezTo>
                    <a:pt x="278" y="339"/>
                    <a:pt x="278" y="339"/>
                    <a:pt x="278" y="339"/>
                  </a:cubicBezTo>
                  <a:cubicBezTo>
                    <a:pt x="340" y="312"/>
                    <a:pt x="356" y="254"/>
                    <a:pt x="374" y="193"/>
                  </a:cubicBezTo>
                  <a:cubicBezTo>
                    <a:pt x="375" y="192"/>
                    <a:pt x="376" y="191"/>
                    <a:pt x="377" y="190"/>
                  </a:cubicBezTo>
                  <a:cubicBezTo>
                    <a:pt x="390" y="189"/>
                    <a:pt x="404" y="178"/>
                    <a:pt x="411" y="160"/>
                  </a:cubicBezTo>
                  <a:cubicBezTo>
                    <a:pt x="416" y="144"/>
                    <a:pt x="415" y="128"/>
                    <a:pt x="407" y="118"/>
                  </a:cubicBezTo>
                  <a:close/>
                </a:path>
              </a:pathLst>
            </a:custGeom>
            <a:solidFill>
              <a:srgbClr val="FBD1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a:extLst>
                <a:ext uri="{FF2B5EF4-FFF2-40B4-BE49-F238E27FC236}">
                  <a16:creationId xmlns:a16="http://schemas.microsoft.com/office/drawing/2014/main" id="{55C79CB5-8499-BD54-44C1-78951844B9A8}"/>
                </a:ext>
              </a:extLst>
            </p:cNvPr>
            <p:cNvSpPr>
              <a:spLocks/>
            </p:cNvSpPr>
            <p:nvPr/>
          </p:nvSpPr>
          <p:spPr bwMode="auto">
            <a:xfrm>
              <a:off x="6932429" y="2476147"/>
              <a:ext cx="182843" cy="150301"/>
            </a:xfrm>
            <a:custGeom>
              <a:avLst/>
              <a:gdLst>
                <a:gd name="T0" fmla="*/ 348 w 379"/>
                <a:gd name="T1" fmla="*/ 6 h 311"/>
                <a:gd name="T2" fmla="*/ 182 w 379"/>
                <a:gd name="T3" fmla="*/ 89 h 311"/>
                <a:gd name="T4" fmla="*/ 18 w 379"/>
                <a:gd name="T5" fmla="*/ 0 h 311"/>
                <a:gd name="T6" fmla="*/ 178 w 379"/>
                <a:gd name="T7" fmla="*/ 303 h 311"/>
                <a:gd name="T8" fmla="*/ 348 w 379"/>
                <a:gd name="T9" fmla="*/ 6 h 311"/>
              </a:gdLst>
              <a:ahLst/>
              <a:cxnLst>
                <a:cxn ang="0">
                  <a:pos x="T0" y="T1"/>
                </a:cxn>
                <a:cxn ang="0">
                  <a:pos x="T2" y="T3"/>
                </a:cxn>
                <a:cxn ang="0">
                  <a:pos x="T4" y="T5"/>
                </a:cxn>
                <a:cxn ang="0">
                  <a:pos x="T6" y="T7"/>
                </a:cxn>
                <a:cxn ang="0">
                  <a:pos x="T8" y="T9"/>
                </a:cxn>
              </a:cxnLst>
              <a:rect l="0" t="0" r="r" b="b"/>
              <a:pathLst>
                <a:path w="379" h="311">
                  <a:moveTo>
                    <a:pt x="348" y="6"/>
                  </a:moveTo>
                  <a:cubicBezTo>
                    <a:pt x="348" y="6"/>
                    <a:pt x="283" y="95"/>
                    <a:pt x="182" y="89"/>
                  </a:cubicBezTo>
                  <a:cubicBezTo>
                    <a:pt x="81" y="83"/>
                    <a:pt x="18" y="0"/>
                    <a:pt x="18" y="0"/>
                  </a:cubicBezTo>
                  <a:cubicBezTo>
                    <a:pt x="21" y="126"/>
                    <a:pt x="0" y="296"/>
                    <a:pt x="178" y="303"/>
                  </a:cubicBezTo>
                  <a:cubicBezTo>
                    <a:pt x="379" y="311"/>
                    <a:pt x="349" y="73"/>
                    <a:pt x="348" y="6"/>
                  </a:cubicBezTo>
                  <a:close/>
                </a:path>
              </a:pathLst>
            </a:custGeom>
            <a:solidFill>
              <a:srgbClr val="6E7896"/>
            </a:solidFill>
            <a:ln>
              <a:noFill/>
            </a:ln>
          </p:spPr>
          <p:txBody>
            <a:bodyPr vert="horz" wrap="square" lIns="91440" tIns="45720" rIns="91440" bIns="45720" numCol="1" anchor="t" anchorCtr="0" compatLnSpc="1">
              <a:prstTxWarp prst="textNoShape">
                <a:avLst/>
              </a:prstTxWarp>
            </a:bodyPr>
            <a:lstStyle/>
            <a:p>
              <a:endParaRPr lang="en-GB"/>
            </a:p>
          </p:txBody>
        </p:sp>
        <p:sp>
          <p:nvSpPr>
            <p:cNvPr id="11" name="Freeform 10">
              <a:extLst>
                <a:ext uri="{FF2B5EF4-FFF2-40B4-BE49-F238E27FC236}">
                  <a16:creationId xmlns:a16="http://schemas.microsoft.com/office/drawing/2014/main" id="{F9FEEB09-90EA-6F25-4F9D-E94C4FFAF61A}"/>
                </a:ext>
              </a:extLst>
            </p:cNvPr>
            <p:cNvSpPr>
              <a:spLocks/>
            </p:cNvSpPr>
            <p:nvPr/>
          </p:nvSpPr>
          <p:spPr bwMode="auto">
            <a:xfrm>
              <a:off x="6920836" y="2299813"/>
              <a:ext cx="231655" cy="149284"/>
            </a:xfrm>
            <a:custGeom>
              <a:avLst/>
              <a:gdLst>
                <a:gd name="T0" fmla="*/ 133 w 480"/>
                <a:gd name="T1" fmla="*/ 42 h 309"/>
                <a:gd name="T2" fmla="*/ 7 w 480"/>
                <a:gd name="T3" fmla="*/ 43 h 309"/>
                <a:gd name="T4" fmla="*/ 49 w 480"/>
                <a:gd name="T5" fmla="*/ 91 h 309"/>
                <a:gd name="T6" fmla="*/ 4 w 480"/>
                <a:gd name="T7" fmla="*/ 215 h 309"/>
                <a:gd name="T8" fmla="*/ 20 w 480"/>
                <a:gd name="T9" fmla="*/ 291 h 309"/>
                <a:gd name="T10" fmla="*/ 21 w 480"/>
                <a:gd name="T11" fmla="*/ 290 h 309"/>
                <a:gd name="T12" fmla="*/ 48 w 480"/>
                <a:gd name="T13" fmla="*/ 296 h 309"/>
                <a:gd name="T14" fmla="*/ 48 w 480"/>
                <a:gd name="T15" fmla="*/ 261 h 309"/>
                <a:gd name="T16" fmla="*/ 64 w 480"/>
                <a:gd name="T17" fmla="*/ 181 h 309"/>
                <a:gd name="T18" fmla="*/ 360 w 480"/>
                <a:gd name="T19" fmla="*/ 309 h 309"/>
                <a:gd name="T20" fmla="*/ 382 w 480"/>
                <a:gd name="T21" fmla="*/ 289 h 309"/>
                <a:gd name="T22" fmla="*/ 384 w 480"/>
                <a:gd name="T23" fmla="*/ 288 h 309"/>
                <a:gd name="T24" fmla="*/ 385 w 480"/>
                <a:gd name="T25" fmla="*/ 285 h 309"/>
                <a:gd name="T26" fmla="*/ 387 w 480"/>
                <a:gd name="T27" fmla="*/ 283 h 309"/>
                <a:gd name="T28" fmla="*/ 133 w 480"/>
                <a:gd name="T29" fmla="*/ 4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0" h="309">
                  <a:moveTo>
                    <a:pt x="133" y="42"/>
                  </a:moveTo>
                  <a:cubicBezTo>
                    <a:pt x="97" y="12"/>
                    <a:pt x="43" y="11"/>
                    <a:pt x="7" y="43"/>
                  </a:cubicBezTo>
                  <a:cubicBezTo>
                    <a:pt x="49" y="91"/>
                    <a:pt x="49" y="91"/>
                    <a:pt x="49" y="91"/>
                  </a:cubicBezTo>
                  <a:cubicBezTo>
                    <a:pt x="17" y="123"/>
                    <a:pt x="0" y="166"/>
                    <a:pt x="4" y="215"/>
                  </a:cubicBezTo>
                  <a:cubicBezTo>
                    <a:pt x="7" y="241"/>
                    <a:pt x="11" y="266"/>
                    <a:pt x="20" y="291"/>
                  </a:cubicBezTo>
                  <a:cubicBezTo>
                    <a:pt x="20" y="291"/>
                    <a:pt x="20" y="290"/>
                    <a:pt x="21" y="290"/>
                  </a:cubicBezTo>
                  <a:cubicBezTo>
                    <a:pt x="30" y="287"/>
                    <a:pt x="40" y="290"/>
                    <a:pt x="48" y="296"/>
                  </a:cubicBezTo>
                  <a:cubicBezTo>
                    <a:pt x="48" y="284"/>
                    <a:pt x="48" y="272"/>
                    <a:pt x="48" y="261"/>
                  </a:cubicBezTo>
                  <a:cubicBezTo>
                    <a:pt x="49" y="234"/>
                    <a:pt x="53" y="206"/>
                    <a:pt x="64" y="181"/>
                  </a:cubicBezTo>
                  <a:cubicBezTo>
                    <a:pt x="180" y="309"/>
                    <a:pt x="359" y="308"/>
                    <a:pt x="360" y="309"/>
                  </a:cubicBezTo>
                  <a:cubicBezTo>
                    <a:pt x="365" y="300"/>
                    <a:pt x="372" y="290"/>
                    <a:pt x="382" y="289"/>
                  </a:cubicBezTo>
                  <a:cubicBezTo>
                    <a:pt x="383" y="288"/>
                    <a:pt x="383" y="288"/>
                    <a:pt x="384" y="288"/>
                  </a:cubicBezTo>
                  <a:cubicBezTo>
                    <a:pt x="384" y="287"/>
                    <a:pt x="385" y="286"/>
                    <a:pt x="385" y="285"/>
                  </a:cubicBezTo>
                  <a:cubicBezTo>
                    <a:pt x="386" y="285"/>
                    <a:pt x="386" y="284"/>
                    <a:pt x="387" y="283"/>
                  </a:cubicBezTo>
                  <a:cubicBezTo>
                    <a:pt x="480" y="115"/>
                    <a:pt x="279" y="0"/>
                    <a:pt x="133" y="42"/>
                  </a:cubicBezTo>
                  <a:close/>
                </a:path>
              </a:pathLst>
            </a:custGeom>
            <a:solidFill>
              <a:srgbClr val="6E7896"/>
            </a:solidFill>
            <a:ln>
              <a:noFill/>
            </a:ln>
          </p:spPr>
          <p:txBody>
            <a:bodyPr vert="horz" wrap="square" lIns="91440" tIns="45720" rIns="91440" bIns="45720" numCol="1" anchor="t" anchorCtr="0" compatLnSpc="1">
              <a:prstTxWarp prst="textNoShape">
                <a:avLst/>
              </a:prstTxWarp>
            </a:bodyPr>
            <a:lstStyle/>
            <a:p>
              <a:endParaRPr lang="en-GB"/>
            </a:p>
          </p:txBody>
        </p:sp>
        <p:sp>
          <p:nvSpPr>
            <p:cNvPr id="12" name="Line 11">
              <a:extLst>
                <a:ext uri="{FF2B5EF4-FFF2-40B4-BE49-F238E27FC236}">
                  <a16:creationId xmlns:a16="http://schemas.microsoft.com/office/drawing/2014/main" id="{1A3EC333-5AB5-8E36-DAB9-D612CD83C562}"/>
                </a:ext>
              </a:extLst>
            </p:cNvPr>
            <p:cNvSpPr>
              <a:spLocks noChangeShapeType="1"/>
            </p:cNvSpPr>
            <p:nvPr/>
          </p:nvSpPr>
          <p:spPr bwMode="auto">
            <a:xfrm>
              <a:off x="7121171" y="2751936"/>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Line 12">
              <a:extLst>
                <a:ext uri="{FF2B5EF4-FFF2-40B4-BE49-F238E27FC236}">
                  <a16:creationId xmlns:a16="http://schemas.microsoft.com/office/drawing/2014/main" id="{37B4C566-79C7-4D2C-D263-12D0FA249873}"/>
                </a:ext>
              </a:extLst>
            </p:cNvPr>
            <p:cNvSpPr>
              <a:spLocks noChangeShapeType="1"/>
            </p:cNvSpPr>
            <p:nvPr/>
          </p:nvSpPr>
          <p:spPr bwMode="auto">
            <a:xfrm>
              <a:off x="7485003" y="2892541"/>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14" name="Group 13">
            <a:extLst>
              <a:ext uri="{FF2B5EF4-FFF2-40B4-BE49-F238E27FC236}">
                <a16:creationId xmlns:a16="http://schemas.microsoft.com/office/drawing/2014/main" id="{1B5F0380-F3B5-E724-253E-00C93B100B3A}"/>
              </a:ext>
            </a:extLst>
          </p:cNvPr>
          <p:cNvGrpSpPr>
            <a:grpSpLocks noChangeAspect="1"/>
          </p:cNvGrpSpPr>
          <p:nvPr/>
        </p:nvGrpSpPr>
        <p:grpSpPr>
          <a:xfrm>
            <a:off x="801184" y="4680212"/>
            <a:ext cx="938335" cy="796914"/>
            <a:chOff x="6940925" y="4043917"/>
            <a:chExt cx="643884" cy="546842"/>
          </a:xfrm>
        </p:grpSpPr>
        <p:sp>
          <p:nvSpPr>
            <p:cNvPr id="15" name="Freeform 6">
              <a:extLst>
                <a:ext uri="{FF2B5EF4-FFF2-40B4-BE49-F238E27FC236}">
                  <a16:creationId xmlns:a16="http://schemas.microsoft.com/office/drawing/2014/main" id="{21A80E89-97D7-2004-0217-8ED83A401E5B}"/>
                </a:ext>
              </a:extLst>
            </p:cNvPr>
            <p:cNvSpPr>
              <a:spLocks noEditPoints="1"/>
            </p:cNvSpPr>
            <p:nvPr/>
          </p:nvSpPr>
          <p:spPr bwMode="auto">
            <a:xfrm>
              <a:off x="7025146" y="4043917"/>
              <a:ext cx="559663" cy="509641"/>
            </a:xfrm>
            <a:custGeom>
              <a:avLst/>
              <a:gdLst>
                <a:gd name="T0" fmla="*/ 1055 w 1103"/>
                <a:gd name="T1" fmla="*/ 531 h 1004"/>
                <a:gd name="T2" fmla="*/ 791 w 1103"/>
                <a:gd name="T3" fmla="*/ 447 h 1004"/>
                <a:gd name="T4" fmla="*/ 721 w 1103"/>
                <a:gd name="T5" fmla="*/ 455 h 1004"/>
                <a:gd name="T6" fmla="*/ 693 w 1103"/>
                <a:gd name="T7" fmla="*/ 425 h 1004"/>
                <a:gd name="T8" fmla="*/ 619 w 1103"/>
                <a:gd name="T9" fmla="*/ 374 h 1004"/>
                <a:gd name="T10" fmla="*/ 544 w 1103"/>
                <a:gd name="T11" fmla="*/ 370 h 1004"/>
                <a:gd name="T12" fmla="*/ 522 w 1103"/>
                <a:gd name="T13" fmla="*/ 356 h 1004"/>
                <a:gd name="T14" fmla="*/ 513 w 1103"/>
                <a:gd name="T15" fmla="*/ 283 h 1004"/>
                <a:gd name="T16" fmla="*/ 499 w 1103"/>
                <a:gd name="T17" fmla="*/ 195 h 1004"/>
                <a:gd name="T18" fmla="*/ 259 w 1103"/>
                <a:gd name="T19" fmla="*/ 4 h 1004"/>
                <a:gd name="T20" fmla="*/ 52 w 1103"/>
                <a:gd name="T21" fmla="*/ 106 h 1004"/>
                <a:gd name="T22" fmla="*/ 7 w 1103"/>
                <a:gd name="T23" fmla="*/ 260 h 1004"/>
                <a:gd name="T24" fmla="*/ 187 w 1103"/>
                <a:gd name="T25" fmla="*/ 612 h 1004"/>
                <a:gd name="T26" fmla="*/ 286 w 1103"/>
                <a:gd name="T27" fmla="*/ 645 h 1004"/>
                <a:gd name="T28" fmla="*/ 391 w 1103"/>
                <a:gd name="T29" fmla="*/ 712 h 1004"/>
                <a:gd name="T30" fmla="*/ 449 w 1103"/>
                <a:gd name="T31" fmla="*/ 829 h 1004"/>
                <a:gd name="T32" fmla="*/ 467 w 1103"/>
                <a:gd name="T33" fmla="*/ 872 h 1004"/>
                <a:gd name="T34" fmla="*/ 476 w 1103"/>
                <a:gd name="T35" fmla="*/ 943 h 1004"/>
                <a:gd name="T36" fmla="*/ 710 w 1103"/>
                <a:gd name="T37" fmla="*/ 964 h 1004"/>
                <a:gd name="T38" fmla="*/ 800 w 1103"/>
                <a:gd name="T39" fmla="*/ 891 h 1004"/>
                <a:gd name="T40" fmla="*/ 823 w 1103"/>
                <a:gd name="T41" fmla="*/ 863 h 1004"/>
                <a:gd name="T42" fmla="*/ 847 w 1103"/>
                <a:gd name="T43" fmla="*/ 869 h 1004"/>
                <a:gd name="T44" fmla="*/ 856 w 1103"/>
                <a:gd name="T45" fmla="*/ 872 h 1004"/>
                <a:gd name="T46" fmla="*/ 1062 w 1103"/>
                <a:gd name="T47" fmla="*/ 773 h 1004"/>
                <a:gd name="T48" fmla="*/ 1055 w 1103"/>
                <a:gd name="T49" fmla="*/ 531 h 1004"/>
                <a:gd name="T50" fmla="*/ 159 w 1103"/>
                <a:gd name="T51" fmla="*/ 457 h 1004"/>
                <a:gd name="T52" fmla="*/ 159 w 1103"/>
                <a:gd name="T53" fmla="*/ 458 h 1004"/>
                <a:gd name="T54" fmla="*/ 154 w 1103"/>
                <a:gd name="T55" fmla="*/ 453 h 1004"/>
                <a:gd name="T56" fmla="*/ 160 w 1103"/>
                <a:gd name="T57" fmla="*/ 454 h 1004"/>
                <a:gd name="T58" fmla="*/ 159 w 1103"/>
                <a:gd name="T59" fmla="*/ 457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03" h="1004">
                  <a:moveTo>
                    <a:pt x="1055" y="531"/>
                  </a:moveTo>
                  <a:cubicBezTo>
                    <a:pt x="981" y="419"/>
                    <a:pt x="817" y="442"/>
                    <a:pt x="791" y="447"/>
                  </a:cubicBezTo>
                  <a:cubicBezTo>
                    <a:pt x="768" y="452"/>
                    <a:pt x="741" y="460"/>
                    <a:pt x="721" y="455"/>
                  </a:cubicBezTo>
                  <a:cubicBezTo>
                    <a:pt x="706" y="451"/>
                    <a:pt x="704" y="440"/>
                    <a:pt x="693" y="425"/>
                  </a:cubicBezTo>
                  <a:cubicBezTo>
                    <a:pt x="675" y="399"/>
                    <a:pt x="650" y="381"/>
                    <a:pt x="619" y="374"/>
                  </a:cubicBezTo>
                  <a:cubicBezTo>
                    <a:pt x="594" y="369"/>
                    <a:pt x="569" y="372"/>
                    <a:pt x="544" y="370"/>
                  </a:cubicBezTo>
                  <a:cubicBezTo>
                    <a:pt x="533" y="369"/>
                    <a:pt x="528" y="368"/>
                    <a:pt x="522" y="356"/>
                  </a:cubicBezTo>
                  <a:cubicBezTo>
                    <a:pt x="511" y="335"/>
                    <a:pt x="514" y="306"/>
                    <a:pt x="513" y="283"/>
                  </a:cubicBezTo>
                  <a:cubicBezTo>
                    <a:pt x="512" y="253"/>
                    <a:pt x="509" y="223"/>
                    <a:pt x="499" y="195"/>
                  </a:cubicBezTo>
                  <a:cubicBezTo>
                    <a:pt x="458" y="83"/>
                    <a:pt x="377" y="10"/>
                    <a:pt x="259" y="4"/>
                  </a:cubicBezTo>
                  <a:cubicBezTo>
                    <a:pt x="169" y="0"/>
                    <a:pt x="91" y="46"/>
                    <a:pt x="52" y="106"/>
                  </a:cubicBezTo>
                  <a:cubicBezTo>
                    <a:pt x="22" y="152"/>
                    <a:pt x="12" y="206"/>
                    <a:pt x="7" y="260"/>
                  </a:cubicBezTo>
                  <a:cubicBezTo>
                    <a:pt x="0" y="530"/>
                    <a:pt x="142" y="587"/>
                    <a:pt x="187" y="612"/>
                  </a:cubicBezTo>
                  <a:cubicBezTo>
                    <a:pt x="239" y="642"/>
                    <a:pt x="230" y="634"/>
                    <a:pt x="286" y="645"/>
                  </a:cubicBezTo>
                  <a:cubicBezTo>
                    <a:pt x="330" y="654"/>
                    <a:pt x="364" y="677"/>
                    <a:pt x="391" y="712"/>
                  </a:cubicBezTo>
                  <a:cubicBezTo>
                    <a:pt x="417" y="747"/>
                    <a:pt x="435" y="788"/>
                    <a:pt x="449" y="829"/>
                  </a:cubicBezTo>
                  <a:cubicBezTo>
                    <a:pt x="454" y="844"/>
                    <a:pt x="460" y="859"/>
                    <a:pt x="467" y="872"/>
                  </a:cubicBezTo>
                  <a:cubicBezTo>
                    <a:pt x="455" y="895"/>
                    <a:pt x="456" y="926"/>
                    <a:pt x="476" y="943"/>
                  </a:cubicBezTo>
                  <a:cubicBezTo>
                    <a:pt x="543" y="1001"/>
                    <a:pt x="633" y="1004"/>
                    <a:pt x="710" y="964"/>
                  </a:cubicBezTo>
                  <a:cubicBezTo>
                    <a:pt x="744" y="947"/>
                    <a:pt x="775" y="920"/>
                    <a:pt x="800" y="891"/>
                  </a:cubicBezTo>
                  <a:cubicBezTo>
                    <a:pt x="801" y="889"/>
                    <a:pt x="813" y="875"/>
                    <a:pt x="823" y="863"/>
                  </a:cubicBezTo>
                  <a:cubicBezTo>
                    <a:pt x="831" y="866"/>
                    <a:pt x="839" y="868"/>
                    <a:pt x="847" y="869"/>
                  </a:cubicBezTo>
                  <a:cubicBezTo>
                    <a:pt x="850" y="871"/>
                    <a:pt x="853" y="871"/>
                    <a:pt x="856" y="872"/>
                  </a:cubicBezTo>
                  <a:cubicBezTo>
                    <a:pt x="938" y="896"/>
                    <a:pt x="1022" y="842"/>
                    <a:pt x="1062" y="773"/>
                  </a:cubicBezTo>
                  <a:cubicBezTo>
                    <a:pt x="1103" y="703"/>
                    <a:pt x="1100" y="599"/>
                    <a:pt x="1055" y="531"/>
                  </a:cubicBezTo>
                  <a:close/>
                  <a:moveTo>
                    <a:pt x="159" y="457"/>
                  </a:moveTo>
                  <a:cubicBezTo>
                    <a:pt x="159" y="457"/>
                    <a:pt x="159" y="458"/>
                    <a:pt x="159" y="458"/>
                  </a:cubicBezTo>
                  <a:cubicBezTo>
                    <a:pt x="158" y="459"/>
                    <a:pt x="157" y="456"/>
                    <a:pt x="154" y="453"/>
                  </a:cubicBezTo>
                  <a:cubicBezTo>
                    <a:pt x="157" y="453"/>
                    <a:pt x="159" y="453"/>
                    <a:pt x="160" y="454"/>
                  </a:cubicBezTo>
                  <a:cubicBezTo>
                    <a:pt x="159" y="455"/>
                    <a:pt x="159" y="456"/>
                    <a:pt x="159" y="457"/>
                  </a:cubicBezTo>
                  <a:close/>
                </a:path>
              </a:pathLst>
            </a:custGeom>
            <a:solidFill>
              <a:srgbClr val="C4A0DC"/>
            </a:solidFill>
            <a:ln>
              <a:noFill/>
            </a:ln>
          </p:spPr>
          <p:txBody>
            <a:bodyPr vert="horz" wrap="square" lIns="91440" tIns="45720" rIns="91440" bIns="45720" numCol="1" anchor="t" anchorCtr="0" compatLnSpc="1">
              <a:prstTxWarp prst="textNoShape">
                <a:avLst/>
              </a:prstTxWarp>
            </a:bodyPr>
            <a:lstStyle/>
            <a:p>
              <a:endParaRPr lang="en-GB"/>
            </a:p>
          </p:txBody>
        </p:sp>
        <p:sp>
          <p:nvSpPr>
            <p:cNvPr id="16" name="Freeform 13">
              <a:extLst>
                <a:ext uri="{FF2B5EF4-FFF2-40B4-BE49-F238E27FC236}">
                  <a16:creationId xmlns:a16="http://schemas.microsoft.com/office/drawing/2014/main" id="{AFEAB5F7-827D-5A17-46C6-D0B910054DF0}"/>
                </a:ext>
              </a:extLst>
            </p:cNvPr>
            <p:cNvSpPr>
              <a:spLocks/>
            </p:cNvSpPr>
            <p:nvPr/>
          </p:nvSpPr>
          <p:spPr bwMode="auto">
            <a:xfrm>
              <a:off x="6940925" y="4331873"/>
              <a:ext cx="132540" cy="258882"/>
            </a:xfrm>
            <a:custGeom>
              <a:avLst/>
              <a:gdLst>
                <a:gd name="T0" fmla="*/ 0 w 261"/>
                <a:gd name="T1" fmla="*/ 510 h 510"/>
                <a:gd name="T2" fmla="*/ 261 w 261"/>
                <a:gd name="T3" fmla="*/ 510 h 510"/>
                <a:gd name="T4" fmla="*/ 261 w 261"/>
                <a:gd name="T5" fmla="*/ 0 h 510"/>
                <a:gd name="T6" fmla="*/ 0 w 261"/>
                <a:gd name="T7" fmla="*/ 510 h 510"/>
              </a:gdLst>
              <a:ahLst/>
              <a:cxnLst>
                <a:cxn ang="0">
                  <a:pos x="T0" y="T1"/>
                </a:cxn>
                <a:cxn ang="0">
                  <a:pos x="T2" y="T3"/>
                </a:cxn>
                <a:cxn ang="0">
                  <a:pos x="T4" y="T5"/>
                </a:cxn>
                <a:cxn ang="0">
                  <a:pos x="T6" y="T7"/>
                </a:cxn>
              </a:cxnLst>
              <a:rect l="0" t="0" r="r" b="b"/>
              <a:pathLst>
                <a:path w="261" h="510">
                  <a:moveTo>
                    <a:pt x="0" y="510"/>
                  </a:moveTo>
                  <a:cubicBezTo>
                    <a:pt x="261" y="510"/>
                    <a:pt x="261" y="510"/>
                    <a:pt x="261" y="510"/>
                  </a:cubicBezTo>
                  <a:cubicBezTo>
                    <a:pt x="261" y="0"/>
                    <a:pt x="261" y="0"/>
                    <a:pt x="261" y="0"/>
                  </a:cubicBezTo>
                  <a:cubicBezTo>
                    <a:pt x="39" y="75"/>
                    <a:pt x="0" y="311"/>
                    <a:pt x="0" y="51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a:p>
          </p:txBody>
        </p:sp>
        <p:sp>
          <p:nvSpPr>
            <p:cNvPr id="17" name="Freeform 14">
              <a:extLst>
                <a:ext uri="{FF2B5EF4-FFF2-40B4-BE49-F238E27FC236}">
                  <a16:creationId xmlns:a16="http://schemas.microsoft.com/office/drawing/2014/main" id="{44D43481-BF87-8302-AC21-E0763D40C4DF}"/>
                </a:ext>
              </a:extLst>
            </p:cNvPr>
            <p:cNvSpPr>
              <a:spLocks/>
            </p:cNvSpPr>
            <p:nvPr/>
          </p:nvSpPr>
          <p:spPr bwMode="auto">
            <a:xfrm>
              <a:off x="7253895" y="4339996"/>
              <a:ext cx="112660" cy="250758"/>
            </a:xfrm>
            <a:custGeom>
              <a:avLst/>
              <a:gdLst>
                <a:gd name="T0" fmla="*/ 0 w 222"/>
                <a:gd name="T1" fmla="*/ 0 h 494"/>
                <a:gd name="T2" fmla="*/ 0 w 222"/>
                <a:gd name="T3" fmla="*/ 494 h 494"/>
                <a:gd name="T4" fmla="*/ 161 w 222"/>
                <a:gd name="T5" fmla="*/ 494 h 494"/>
                <a:gd name="T6" fmla="*/ 221 w 222"/>
                <a:gd name="T7" fmla="*/ 432 h 494"/>
                <a:gd name="T8" fmla="*/ 0 w 222"/>
                <a:gd name="T9" fmla="*/ 0 h 494"/>
              </a:gdLst>
              <a:ahLst/>
              <a:cxnLst>
                <a:cxn ang="0">
                  <a:pos x="T0" y="T1"/>
                </a:cxn>
                <a:cxn ang="0">
                  <a:pos x="T2" y="T3"/>
                </a:cxn>
                <a:cxn ang="0">
                  <a:pos x="T4" y="T5"/>
                </a:cxn>
                <a:cxn ang="0">
                  <a:pos x="T6" y="T7"/>
                </a:cxn>
                <a:cxn ang="0">
                  <a:pos x="T8" y="T9"/>
                </a:cxn>
              </a:cxnLst>
              <a:rect l="0" t="0" r="r" b="b"/>
              <a:pathLst>
                <a:path w="222" h="494">
                  <a:moveTo>
                    <a:pt x="0" y="0"/>
                  </a:moveTo>
                  <a:cubicBezTo>
                    <a:pt x="0" y="494"/>
                    <a:pt x="0" y="494"/>
                    <a:pt x="0" y="494"/>
                  </a:cubicBezTo>
                  <a:cubicBezTo>
                    <a:pt x="161" y="494"/>
                    <a:pt x="161" y="494"/>
                    <a:pt x="161" y="494"/>
                  </a:cubicBezTo>
                  <a:cubicBezTo>
                    <a:pt x="196" y="494"/>
                    <a:pt x="222" y="466"/>
                    <a:pt x="221" y="432"/>
                  </a:cubicBezTo>
                  <a:cubicBezTo>
                    <a:pt x="213" y="260"/>
                    <a:pt x="167" y="78"/>
                    <a:pt x="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a:p>
          </p:txBody>
        </p:sp>
        <p:sp>
          <p:nvSpPr>
            <p:cNvPr id="18" name="Freeform 15">
              <a:extLst>
                <a:ext uri="{FF2B5EF4-FFF2-40B4-BE49-F238E27FC236}">
                  <a16:creationId xmlns:a16="http://schemas.microsoft.com/office/drawing/2014/main" id="{CE33D85F-417B-E494-EFE8-68D853D020BA}"/>
                </a:ext>
              </a:extLst>
            </p:cNvPr>
            <p:cNvSpPr>
              <a:spLocks/>
            </p:cNvSpPr>
            <p:nvPr/>
          </p:nvSpPr>
          <p:spPr bwMode="auto">
            <a:xfrm>
              <a:off x="7073467" y="4320119"/>
              <a:ext cx="180427" cy="270640"/>
            </a:xfrm>
            <a:custGeom>
              <a:avLst/>
              <a:gdLst>
                <a:gd name="T0" fmla="*/ 159 w 356"/>
                <a:gd name="T1" fmla="*/ 0 h 533"/>
                <a:gd name="T2" fmla="*/ 0 w 356"/>
                <a:gd name="T3" fmla="*/ 23 h 533"/>
                <a:gd name="T4" fmla="*/ 0 w 356"/>
                <a:gd name="T5" fmla="*/ 533 h 533"/>
                <a:gd name="T6" fmla="*/ 356 w 356"/>
                <a:gd name="T7" fmla="*/ 533 h 533"/>
                <a:gd name="T8" fmla="*/ 356 w 356"/>
                <a:gd name="T9" fmla="*/ 39 h 533"/>
                <a:gd name="T10" fmla="*/ 159 w 356"/>
                <a:gd name="T11" fmla="*/ 0 h 533"/>
              </a:gdLst>
              <a:ahLst/>
              <a:cxnLst>
                <a:cxn ang="0">
                  <a:pos x="T0" y="T1"/>
                </a:cxn>
                <a:cxn ang="0">
                  <a:pos x="T2" y="T3"/>
                </a:cxn>
                <a:cxn ang="0">
                  <a:pos x="T4" y="T5"/>
                </a:cxn>
                <a:cxn ang="0">
                  <a:pos x="T6" y="T7"/>
                </a:cxn>
                <a:cxn ang="0">
                  <a:pos x="T8" y="T9"/>
                </a:cxn>
                <a:cxn ang="0">
                  <a:pos x="T10" y="T11"/>
                </a:cxn>
              </a:cxnLst>
              <a:rect l="0" t="0" r="r" b="b"/>
              <a:pathLst>
                <a:path w="356" h="533">
                  <a:moveTo>
                    <a:pt x="159" y="0"/>
                  </a:moveTo>
                  <a:cubicBezTo>
                    <a:pt x="97" y="0"/>
                    <a:pt x="45" y="8"/>
                    <a:pt x="0" y="23"/>
                  </a:cubicBezTo>
                  <a:cubicBezTo>
                    <a:pt x="0" y="533"/>
                    <a:pt x="0" y="533"/>
                    <a:pt x="0" y="533"/>
                  </a:cubicBezTo>
                  <a:cubicBezTo>
                    <a:pt x="356" y="533"/>
                    <a:pt x="356" y="533"/>
                    <a:pt x="356" y="533"/>
                  </a:cubicBezTo>
                  <a:cubicBezTo>
                    <a:pt x="356" y="39"/>
                    <a:pt x="356" y="39"/>
                    <a:pt x="356" y="39"/>
                  </a:cubicBezTo>
                  <a:cubicBezTo>
                    <a:pt x="303" y="14"/>
                    <a:pt x="238" y="0"/>
                    <a:pt x="159" y="0"/>
                  </a:cubicBezTo>
                  <a:close/>
                </a:path>
              </a:pathLst>
            </a:custGeom>
            <a:solidFill>
              <a:srgbClr val="C8DCFA"/>
            </a:solidFill>
            <a:ln>
              <a:noFill/>
            </a:ln>
          </p:spPr>
          <p:txBody>
            <a:bodyPr vert="horz" wrap="square" lIns="91440" tIns="45720" rIns="91440" bIns="45720" numCol="1" anchor="t" anchorCtr="0" compatLnSpc="1">
              <a:prstTxWarp prst="textNoShape">
                <a:avLst/>
              </a:prstTxWarp>
            </a:bodyPr>
            <a:lstStyle/>
            <a:p>
              <a:endParaRPr lang="en-GB"/>
            </a:p>
          </p:txBody>
        </p:sp>
        <p:sp>
          <p:nvSpPr>
            <p:cNvPr id="19" name="Freeform 16">
              <a:extLst>
                <a:ext uri="{FF2B5EF4-FFF2-40B4-BE49-F238E27FC236}">
                  <a16:creationId xmlns:a16="http://schemas.microsoft.com/office/drawing/2014/main" id="{0268C679-3113-A984-5C46-D2AE5B4C7882}"/>
                </a:ext>
              </a:extLst>
            </p:cNvPr>
            <p:cNvSpPr>
              <a:spLocks/>
            </p:cNvSpPr>
            <p:nvPr/>
          </p:nvSpPr>
          <p:spPr bwMode="auto">
            <a:xfrm>
              <a:off x="7075408" y="4142050"/>
              <a:ext cx="169524" cy="248194"/>
            </a:xfrm>
            <a:custGeom>
              <a:avLst/>
              <a:gdLst>
                <a:gd name="T0" fmla="*/ 0 w 334"/>
                <a:gd name="T1" fmla="*/ 143 h 489"/>
                <a:gd name="T2" fmla="*/ 7 w 334"/>
                <a:gd name="T3" fmla="*/ 188 h 489"/>
                <a:gd name="T4" fmla="*/ 83 w 334"/>
                <a:gd name="T5" fmla="*/ 322 h 489"/>
                <a:gd name="T6" fmla="*/ 83 w 334"/>
                <a:gd name="T7" fmla="*/ 437 h 489"/>
                <a:gd name="T8" fmla="*/ 84 w 334"/>
                <a:gd name="T9" fmla="*/ 439 h 489"/>
                <a:gd name="T10" fmla="*/ 251 w 334"/>
                <a:gd name="T11" fmla="*/ 437 h 489"/>
                <a:gd name="T12" fmla="*/ 251 w 334"/>
                <a:gd name="T13" fmla="*/ 437 h 489"/>
                <a:gd name="T14" fmla="*/ 251 w 334"/>
                <a:gd name="T15" fmla="*/ 317 h 489"/>
                <a:gd name="T16" fmla="*/ 334 w 334"/>
                <a:gd name="T17" fmla="*/ 90 h 489"/>
                <a:gd name="T18" fmla="*/ 327 w 334"/>
                <a:gd name="T19" fmla="*/ 0 h 489"/>
                <a:gd name="T20" fmla="*/ 0 w 334"/>
                <a:gd name="T21" fmla="*/ 143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489">
                  <a:moveTo>
                    <a:pt x="0" y="143"/>
                  </a:moveTo>
                  <a:cubicBezTo>
                    <a:pt x="3" y="165"/>
                    <a:pt x="7" y="184"/>
                    <a:pt x="7" y="188"/>
                  </a:cubicBezTo>
                  <a:cubicBezTo>
                    <a:pt x="21" y="240"/>
                    <a:pt x="44" y="293"/>
                    <a:pt x="83" y="322"/>
                  </a:cubicBezTo>
                  <a:cubicBezTo>
                    <a:pt x="83" y="437"/>
                    <a:pt x="83" y="437"/>
                    <a:pt x="83" y="437"/>
                  </a:cubicBezTo>
                  <a:cubicBezTo>
                    <a:pt x="84" y="439"/>
                    <a:pt x="84" y="439"/>
                    <a:pt x="84" y="439"/>
                  </a:cubicBezTo>
                  <a:cubicBezTo>
                    <a:pt x="125" y="489"/>
                    <a:pt x="211" y="488"/>
                    <a:pt x="251" y="437"/>
                  </a:cubicBezTo>
                  <a:cubicBezTo>
                    <a:pt x="251" y="437"/>
                    <a:pt x="251" y="437"/>
                    <a:pt x="251" y="437"/>
                  </a:cubicBezTo>
                  <a:cubicBezTo>
                    <a:pt x="251" y="317"/>
                    <a:pt x="251" y="317"/>
                    <a:pt x="251" y="317"/>
                  </a:cubicBezTo>
                  <a:cubicBezTo>
                    <a:pt x="310" y="267"/>
                    <a:pt x="329" y="160"/>
                    <a:pt x="334" y="90"/>
                  </a:cubicBezTo>
                  <a:cubicBezTo>
                    <a:pt x="334" y="82"/>
                    <a:pt x="333" y="6"/>
                    <a:pt x="327" y="0"/>
                  </a:cubicBezTo>
                  <a:cubicBezTo>
                    <a:pt x="269" y="96"/>
                    <a:pt x="90" y="64"/>
                    <a:pt x="0" y="143"/>
                  </a:cubicBezTo>
                  <a:close/>
                </a:path>
              </a:pathLst>
            </a:custGeom>
            <a:solidFill>
              <a:srgbClr val="8256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33" name="Group 32">
            <a:extLst>
              <a:ext uri="{FF2B5EF4-FFF2-40B4-BE49-F238E27FC236}">
                <a16:creationId xmlns:a16="http://schemas.microsoft.com/office/drawing/2014/main" id="{9B9E210C-346C-5E32-3DF2-B5C6BFBC7A8C}"/>
              </a:ext>
            </a:extLst>
          </p:cNvPr>
          <p:cNvGrpSpPr/>
          <p:nvPr/>
        </p:nvGrpSpPr>
        <p:grpSpPr>
          <a:xfrm>
            <a:off x="10599369" y="1500188"/>
            <a:ext cx="2561278" cy="5411471"/>
            <a:chOff x="10527564" y="1500188"/>
            <a:chExt cx="2561278" cy="5411471"/>
          </a:xfrm>
        </p:grpSpPr>
        <p:grpSp>
          <p:nvGrpSpPr>
            <p:cNvPr id="32" name="Group 31">
              <a:extLst>
                <a:ext uri="{FF2B5EF4-FFF2-40B4-BE49-F238E27FC236}">
                  <a16:creationId xmlns:a16="http://schemas.microsoft.com/office/drawing/2014/main" id="{30DCA008-5408-002D-0DB8-6BEB1D390205}"/>
                </a:ext>
              </a:extLst>
            </p:cNvPr>
            <p:cNvGrpSpPr/>
            <p:nvPr/>
          </p:nvGrpSpPr>
          <p:grpSpPr>
            <a:xfrm>
              <a:off x="10585107" y="1500188"/>
              <a:ext cx="2446192" cy="2435052"/>
              <a:chOff x="10585107" y="1500188"/>
              <a:chExt cx="2446192" cy="2435052"/>
            </a:xfrm>
          </p:grpSpPr>
          <p:sp>
            <p:nvSpPr>
              <p:cNvPr id="26" name="Oval 25">
                <a:extLst>
                  <a:ext uri="{FF2B5EF4-FFF2-40B4-BE49-F238E27FC236}">
                    <a16:creationId xmlns:a16="http://schemas.microsoft.com/office/drawing/2014/main" id="{936D26D7-AD96-B38A-8DC9-EF255D2803E9}"/>
                  </a:ext>
                </a:extLst>
              </p:cNvPr>
              <p:cNvSpPr>
                <a:spLocks noChangeAspect="1"/>
              </p:cNvSpPr>
              <p:nvPr/>
            </p:nvSpPr>
            <p:spPr>
              <a:xfrm>
                <a:off x="11016203" y="1500188"/>
                <a:ext cx="1584000" cy="15840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indent="0" algn="ctr">
                  <a:buNone/>
                </a:pPr>
                <a:r>
                  <a:rPr lang="en-GB" sz="2400" b="1" dirty="0">
                    <a:solidFill>
                      <a:schemeClr val="tx1"/>
                    </a:solidFill>
                  </a:rPr>
                  <a:t>68</a:t>
                </a:r>
              </a:p>
            </p:txBody>
          </p:sp>
          <p:cxnSp>
            <p:nvCxnSpPr>
              <p:cNvPr id="27" name="Straight Connector 26">
                <a:extLst>
                  <a:ext uri="{FF2B5EF4-FFF2-40B4-BE49-F238E27FC236}">
                    <a16:creationId xmlns:a16="http://schemas.microsoft.com/office/drawing/2014/main" id="{E1847CF2-8B85-DEA8-1089-DE9F01F2F906}"/>
                  </a:ext>
                </a:extLst>
              </p:cNvPr>
              <p:cNvCxnSpPr>
                <a:cxnSpLocks/>
              </p:cNvCxnSpPr>
              <p:nvPr/>
            </p:nvCxnSpPr>
            <p:spPr>
              <a:xfrm>
                <a:off x="11808203" y="3069153"/>
                <a:ext cx="0" cy="36000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68F79099-043C-239C-28BC-0ED8391F9D5D}"/>
                  </a:ext>
                </a:extLst>
              </p:cNvPr>
              <p:cNvSpPr txBox="1"/>
              <p:nvPr/>
            </p:nvSpPr>
            <p:spPr>
              <a:xfrm>
                <a:off x="10585107" y="3442797"/>
                <a:ext cx="2446192" cy="492443"/>
              </a:xfrm>
              <a:prstGeom prst="rect">
                <a:avLst/>
              </a:prstGeom>
              <a:noFill/>
            </p:spPr>
            <p:txBody>
              <a:bodyPr wrap="square" lIns="0" tIns="0" rIns="0" bIns="0" rtlCol="0">
                <a:spAutoFit/>
              </a:bodyPr>
              <a:lstStyle/>
              <a:p>
                <a:pPr marL="0" indent="0" algn="ctr">
                  <a:buNone/>
                </a:pPr>
                <a:r>
                  <a:rPr lang="en-GB" dirty="0"/>
                  <a:t>State Pension age is set to increase to </a:t>
                </a:r>
                <a:r>
                  <a:rPr lang="en-GB" b="1" dirty="0"/>
                  <a:t>68</a:t>
                </a:r>
              </a:p>
            </p:txBody>
          </p:sp>
        </p:grpSp>
        <p:grpSp>
          <p:nvGrpSpPr>
            <p:cNvPr id="31" name="Group 30">
              <a:extLst>
                <a:ext uri="{FF2B5EF4-FFF2-40B4-BE49-F238E27FC236}">
                  <a16:creationId xmlns:a16="http://schemas.microsoft.com/office/drawing/2014/main" id="{E471968F-26C0-69E1-5DA4-8054C0FCD18C}"/>
                </a:ext>
              </a:extLst>
            </p:cNvPr>
            <p:cNvGrpSpPr/>
            <p:nvPr/>
          </p:nvGrpSpPr>
          <p:grpSpPr>
            <a:xfrm>
              <a:off x="10527564" y="4225497"/>
              <a:ext cx="2561278" cy="2686162"/>
              <a:chOff x="10527564" y="4225497"/>
              <a:chExt cx="2561278" cy="2686162"/>
            </a:xfrm>
          </p:grpSpPr>
          <p:sp>
            <p:nvSpPr>
              <p:cNvPr id="23" name="Oval 22">
                <a:extLst>
                  <a:ext uri="{FF2B5EF4-FFF2-40B4-BE49-F238E27FC236}">
                    <a16:creationId xmlns:a16="http://schemas.microsoft.com/office/drawing/2014/main" id="{CBBB473E-7CF1-40E4-EB17-72A79F021FDA}"/>
                  </a:ext>
                </a:extLst>
              </p:cNvPr>
              <p:cNvSpPr>
                <a:spLocks noChangeAspect="1"/>
              </p:cNvSpPr>
              <p:nvPr/>
            </p:nvSpPr>
            <p:spPr>
              <a:xfrm>
                <a:off x="11016203" y="4225497"/>
                <a:ext cx="1584000" cy="158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indent="0" algn="ctr">
                  <a:buNone/>
                </a:pPr>
                <a:r>
                  <a:rPr lang="en-GB" sz="2400" b="1" dirty="0">
                    <a:solidFill>
                      <a:schemeClr val="tx1"/>
                    </a:solidFill>
                  </a:rPr>
                  <a:t>£203.85</a:t>
                </a:r>
              </a:p>
            </p:txBody>
          </p:sp>
          <p:cxnSp>
            <p:nvCxnSpPr>
              <p:cNvPr id="24" name="Straight Connector 23">
                <a:extLst>
                  <a:ext uri="{FF2B5EF4-FFF2-40B4-BE49-F238E27FC236}">
                    <a16:creationId xmlns:a16="http://schemas.microsoft.com/office/drawing/2014/main" id="{7782EF60-E56C-5157-6273-1F5EF3502E98}"/>
                  </a:ext>
                </a:extLst>
              </p:cNvPr>
              <p:cNvCxnSpPr>
                <a:cxnSpLocks/>
              </p:cNvCxnSpPr>
              <p:nvPr/>
            </p:nvCxnSpPr>
            <p:spPr>
              <a:xfrm>
                <a:off x="11808203" y="5804037"/>
                <a:ext cx="0" cy="36000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4E7D7FA-CEED-C8FE-B9F7-1F0700F5C109}"/>
                  </a:ext>
                </a:extLst>
              </p:cNvPr>
              <p:cNvSpPr txBox="1"/>
              <p:nvPr/>
            </p:nvSpPr>
            <p:spPr>
              <a:xfrm>
                <a:off x="10527564" y="6172995"/>
                <a:ext cx="2561278" cy="738664"/>
              </a:xfrm>
              <a:prstGeom prst="rect">
                <a:avLst/>
              </a:prstGeom>
              <a:noFill/>
            </p:spPr>
            <p:txBody>
              <a:bodyPr wrap="square" lIns="0" tIns="0" rIns="0" bIns="0" rtlCol="0">
                <a:spAutoFit/>
              </a:bodyPr>
              <a:lstStyle/>
              <a:p>
                <a:pPr marL="0" indent="0" algn="ctr">
                  <a:buNone/>
                </a:pPr>
                <a:r>
                  <a:rPr lang="en-GB" dirty="0"/>
                  <a:t>The state pension is set to increase to </a:t>
                </a:r>
                <a:r>
                  <a:rPr lang="en-GB" b="1" dirty="0"/>
                  <a:t>£203.85 </a:t>
                </a:r>
                <a:r>
                  <a:rPr lang="en-GB" dirty="0"/>
                  <a:t>per week from April 2023</a:t>
                </a:r>
              </a:p>
            </p:txBody>
          </p:sp>
        </p:grpSp>
      </p:grpSp>
      <p:sp>
        <p:nvSpPr>
          <p:cNvPr id="29" name="Isosceles Triangle 28">
            <a:extLst>
              <a:ext uri="{FF2B5EF4-FFF2-40B4-BE49-F238E27FC236}">
                <a16:creationId xmlns:a16="http://schemas.microsoft.com/office/drawing/2014/main" id="{99071573-8B8C-2F63-82D9-A1FF65273D75}"/>
              </a:ext>
            </a:extLst>
          </p:cNvPr>
          <p:cNvSpPr/>
          <p:nvPr/>
        </p:nvSpPr>
        <p:spPr>
          <a:xfrm rot="5400000">
            <a:off x="8216212" y="2999630"/>
            <a:ext cx="1476000" cy="612000"/>
          </a:xfrm>
          <a:prstGeom prst="triangle">
            <a:avLst/>
          </a:prstGeom>
          <a:solidFill>
            <a:srgbClr val="FFC1C5"/>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sp>
        <p:nvSpPr>
          <p:cNvPr id="30" name="Isosceles Triangle 29">
            <a:extLst>
              <a:ext uri="{FF2B5EF4-FFF2-40B4-BE49-F238E27FC236}">
                <a16:creationId xmlns:a16="http://schemas.microsoft.com/office/drawing/2014/main" id="{87AD7089-3D93-ADC1-EB0E-FBEF3A7FBBE1}"/>
              </a:ext>
            </a:extLst>
          </p:cNvPr>
          <p:cNvSpPr/>
          <p:nvPr/>
        </p:nvSpPr>
        <p:spPr>
          <a:xfrm rot="5400000">
            <a:off x="8647764" y="4918316"/>
            <a:ext cx="1476000" cy="612000"/>
          </a:xfrm>
          <a:prstGeom prst="triangle">
            <a:avLst/>
          </a:prstGeom>
          <a:solidFill>
            <a:srgbClr val="BFEFE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spTree>
    <p:extLst>
      <p:ext uri="{BB962C8B-B14F-4D97-AF65-F5344CB8AC3E}">
        <p14:creationId xmlns:p14="http://schemas.microsoft.com/office/powerpoint/2010/main" val="1610787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99E90F-0844-0AE2-A40F-7C407CA3CED4}"/>
              </a:ext>
            </a:extLst>
          </p:cNvPr>
          <p:cNvSpPr>
            <a:spLocks noGrp="1"/>
          </p:cNvSpPr>
          <p:nvPr>
            <p:ph type="sldNum" sz="quarter" idx="12"/>
          </p:nvPr>
        </p:nvSpPr>
        <p:spPr/>
        <p:txBody>
          <a:bodyPr/>
          <a:lstStyle/>
          <a:p>
            <a:fld id="{C30A1311-C316-4992-B31B-E2EB28E45515}" type="slidenum">
              <a:rPr lang="en-GB" smtClean="0"/>
              <a:t>5</a:t>
            </a:fld>
            <a:endParaRPr lang="en-GB"/>
          </a:p>
        </p:txBody>
      </p:sp>
      <p:sp>
        <p:nvSpPr>
          <p:cNvPr id="4" name="Title 3">
            <a:extLst>
              <a:ext uri="{FF2B5EF4-FFF2-40B4-BE49-F238E27FC236}">
                <a16:creationId xmlns:a16="http://schemas.microsoft.com/office/drawing/2014/main" id="{3567AA9E-9EA3-3E5B-7793-604AB98F26F1}"/>
              </a:ext>
            </a:extLst>
          </p:cNvPr>
          <p:cNvSpPr>
            <a:spLocks noGrp="1"/>
          </p:cNvSpPr>
          <p:nvPr>
            <p:ph type="title"/>
          </p:nvPr>
        </p:nvSpPr>
        <p:spPr/>
        <p:txBody>
          <a:bodyPr/>
          <a:lstStyle/>
          <a:p>
            <a:r>
              <a:rPr lang="en-GB" dirty="0"/>
              <a:t>Who pays into my pot?</a:t>
            </a:r>
          </a:p>
        </p:txBody>
      </p:sp>
      <p:grpSp>
        <p:nvGrpSpPr>
          <p:cNvPr id="5" name="Group 4">
            <a:extLst>
              <a:ext uri="{FF2B5EF4-FFF2-40B4-BE49-F238E27FC236}">
                <a16:creationId xmlns:a16="http://schemas.microsoft.com/office/drawing/2014/main" id="{11B35A9B-BD00-6A92-ED76-26B812DA26B9}"/>
              </a:ext>
            </a:extLst>
          </p:cNvPr>
          <p:cNvGrpSpPr/>
          <p:nvPr/>
        </p:nvGrpSpPr>
        <p:grpSpPr>
          <a:xfrm>
            <a:off x="357790" y="2326762"/>
            <a:ext cx="3603625" cy="3888566"/>
            <a:chOff x="5267241" y="2326762"/>
            <a:chExt cx="3603625" cy="3888566"/>
          </a:xfrm>
        </p:grpSpPr>
        <p:grpSp>
          <p:nvGrpSpPr>
            <p:cNvPr id="6" name="Group 4">
              <a:extLst>
                <a:ext uri="{FF2B5EF4-FFF2-40B4-BE49-F238E27FC236}">
                  <a16:creationId xmlns:a16="http://schemas.microsoft.com/office/drawing/2014/main" id="{2DE2079D-E981-D7AA-5B20-EC822D8727C7}"/>
                </a:ext>
              </a:extLst>
            </p:cNvPr>
            <p:cNvGrpSpPr>
              <a:grpSpLocks noChangeAspect="1"/>
            </p:cNvGrpSpPr>
            <p:nvPr/>
          </p:nvGrpSpPr>
          <p:grpSpPr bwMode="auto">
            <a:xfrm>
              <a:off x="5267241" y="2326762"/>
              <a:ext cx="3603625" cy="3240087"/>
              <a:chOff x="452" y="1621"/>
              <a:chExt cx="2270" cy="2041"/>
            </a:xfrm>
          </p:grpSpPr>
          <p:sp>
            <p:nvSpPr>
              <p:cNvPr id="8" name="AutoShape 3">
                <a:extLst>
                  <a:ext uri="{FF2B5EF4-FFF2-40B4-BE49-F238E27FC236}">
                    <a16:creationId xmlns:a16="http://schemas.microsoft.com/office/drawing/2014/main" id="{C76EFDEE-6558-4BA4-015E-DFF375613F1F}"/>
                  </a:ext>
                </a:extLst>
              </p:cNvPr>
              <p:cNvSpPr>
                <a:spLocks noChangeAspect="1" noChangeArrowheads="1" noTextEdit="1"/>
              </p:cNvSpPr>
              <p:nvPr/>
            </p:nvSpPr>
            <p:spPr bwMode="auto">
              <a:xfrm>
                <a:off x="452" y="1621"/>
                <a:ext cx="2270" cy="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Oval 5">
                <a:extLst>
                  <a:ext uri="{FF2B5EF4-FFF2-40B4-BE49-F238E27FC236}">
                    <a16:creationId xmlns:a16="http://schemas.microsoft.com/office/drawing/2014/main" id="{08BDBF76-1351-196A-789E-65C99F9BF35F}"/>
                  </a:ext>
                </a:extLst>
              </p:cNvPr>
              <p:cNvSpPr>
                <a:spLocks noChangeArrowheads="1"/>
              </p:cNvSpPr>
              <p:nvPr/>
            </p:nvSpPr>
            <p:spPr bwMode="auto">
              <a:xfrm>
                <a:off x="478" y="1621"/>
                <a:ext cx="2039" cy="2040"/>
              </a:xfrm>
              <a:prstGeom prst="ellipse">
                <a:avLst/>
              </a:pr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indent="0">
                  <a:buNone/>
                </a:pPr>
                <a:endParaRPr lang="en-GB" dirty="0"/>
              </a:p>
            </p:txBody>
          </p:sp>
          <p:sp>
            <p:nvSpPr>
              <p:cNvPr id="10" name="Freeform 6">
                <a:extLst>
                  <a:ext uri="{FF2B5EF4-FFF2-40B4-BE49-F238E27FC236}">
                    <a16:creationId xmlns:a16="http://schemas.microsoft.com/office/drawing/2014/main" id="{4EFA2A42-2911-082B-5759-6B5B47C504EB}"/>
                  </a:ext>
                </a:extLst>
              </p:cNvPr>
              <p:cNvSpPr>
                <a:spLocks/>
              </p:cNvSpPr>
              <p:nvPr/>
            </p:nvSpPr>
            <p:spPr bwMode="auto">
              <a:xfrm>
                <a:off x="1504" y="1986"/>
                <a:ext cx="1218" cy="1400"/>
              </a:xfrm>
              <a:custGeom>
                <a:avLst/>
                <a:gdLst>
                  <a:gd name="T0" fmla="*/ 165 w 1194"/>
                  <a:gd name="T1" fmla="*/ 663 h 1372"/>
                  <a:gd name="T2" fmla="*/ 165 w 1194"/>
                  <a:gd name="T3" fmla="*/ 136 h 1372"/>
                  <a:gd name="T4" fmla="*/ 632 w 1194"/>
                  <a:gd name="T5" fmla="*/ 206 h 1372"/>
                  <a:gd name="T6" fmla="*/ 685 w 1194"/>
                  <a:gd name="T7" fmla="*/ 578 h 1372"/>
                  <a:gd name="T8" fmla="*/ 973 w 1194"/>
                  <a:gd name="T9" fmla="*/ 709 h 1372"/>
                  <a:gd name="T10" fmla="*/ 943 w 1194"/>
                  <a:gd name="T11" fmla="*/ 958 h 1372"/>
                  <a:gd name="T12" fmla="*/ 1194 w 1194"/>
                  <a:gd name="T13" fmla="*/ 1193 h 1372"/>
                  <a:gd name="T14" fmla="*/ 854 w 1194"/>
                  <a:gd name="T15" fmla="*/ 1364 h 1372"/>
                  <a:gd name="T16" fmla="*/ 661 w 1194"/>
                  <a:gd name="T17" fmla="*/ 1364 h 1372"/>
                  <a:gd name="T18" fmla="*/ 165 w 1194"/>
                  <a:gd name="T19" fmla="*/ 66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4" h="1372">
                    <a:moveTo>
                      <a:pt x="165" y="663"/>
                    </a:moveTo>
                    <a:cubicBezTo>
                      <a:pt x="51" y="567"/>
                      <a:pt x="0" y="292"/>
                      <a:pt x="165" y="136"/>
                    </a:cubicBezTo>
                    <a:cubicBezTo>
                      <a:pt x="308" y="0"/>
                      <a:pt x="540" y="45"/>
                      <a:pt x="632" y="206"/>
                    </a:cubicBezTo>
                    <a:cubicBezTo>
                      <a:pt x="723" y="365"/>
                      <a:pt x="614" y="546"/>
                      <a:pt x="685" y="578"/>
                    </a:cubicBezTo>
                    <a:cubicBezTo>
                      <a:pt x="755" y="610"/>
                      <a:pt x="911" y="597"/>
                      <a:pt x="973" y="709"/>
                    </a:cubicBezTo>
                    <a:cubicBezTo>
                      <a:pt x="1024" y="802"/>
                      <a:pt x="933" y="909"/>
                      <a:pt x="943" y="958"/>
                    </a:cubicBezTo>
                    <a:cubicBezTo>
                      <a:pt x="961" y="1043"/>
                      <a:pt x="1194" y="993"/>
                      <a:pt x="1194" y="1193"/>
                    </a:cubicBezTo>
                    <a:cubicBezTo>
                      <a:pt x="1194" y="1372"/>
                      <a:pt x="854" y="1364"/>
                      <a:pt x="854" y="1364"/>
                    </a:cubicBezTo>
                    <a:cubicBezTo>
                      <a:pt x="661" y="1364"/>
                      <a:pt x="661" y="1364"/>
                      <a:pt x="661" y="1364"/>
                    </a:cubicBezTo>
                    <a:lnTo>
                      <a:pt x="165" y="663"/>
                    </a:ln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a:extLst>
                  <a:ext uri="{FF2B5EF4-FFF2-40B4-BE49-F238E27FC236}">
                    <a16:creationId xmlns:a16="http://schemas.microsoft.com/office/drawing/2014/main" id="{5D7E31A8-CEAA-3E0D-EDA1-CD40D6577A4C}"/>
                  </a:ext>
                </a:extLst>
              </p:cNvPr>
              <p:cNvSpPr>
                <a:spLocks/>
              </p:cNvSpPr>
              <p:nvPr/>
            </p:nvSpPr>
            <p:spPr bwMode="auto">
              <a:xfrm>
                <a:off x="1395" y="2611"/>
                <a:ext cx="980" cy="766"/>
              </a:xfrm>
              <a:custGeom>
                <a:avLst/>
                <a:gdLst>
                  <a:gd name="T0" fmla="*/ 961 w 961"/>
                  <a:gd name="T1" fmla="*/ 706 h 751"/>
                  <a:gd name="T2" fmla="*/ 961 w 961"/>
                  <a:gd name="T3" fmla="*/ 491 h 751"/>
                  <a:gd name="T4" fmla="*/ 487 w 961"/>
                  <a:gd name="T5" fmla="*/ 3 h 751"/>
                  <a:gd name="T6" fmla="*/ 0 w 961"/>
                  <a:gd name="T7" fmla="*/ 484 h 751"/>
                  <a:gd name="T8" fmla="*/ 0 w 961"/>
                  <a:gd name="T9" fmla="*/ 539 h 751"/>
                  <a:gd name="T10" fmla="*/ 56 w 961"/>
                  <a:gd name="T11" fmla="*/ 751 h 751"/>
                  <a:gd name="T12" fmla="*/ 916 w 961"/>
                  <a:gd name="T13" fmla="*/ 751 h 751"/>
                  <a:gd name="T14" fmla="*/ 961 w 961"/>
                  <a:gd name="T15" fmla="*/ 706 h 7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1" h="751">
                    <a:moveTo>
                      <a:pt x="961" y="706"/>
                    </a:moveTo>
                    <a:cubicBezTo>
                      <a:pt x="961" y="491"/>
                      <a:pt x="961" y="491"/>
                      <a:pt x="961" y="491"/>
                    </a:cubicBezTo>
                    <a:cubicBezTo>
                      <a:pt x="961" y="227"/>
                      <a:pt x="751" y="7"/>
                      <a:pt x="487" y="3"/>
                    </a:cubicBezTo>
                    <a:cubicBezTo>
                      <a:pt x="218" y="0"/>
                      <a:pt x="0" y="216"/>
                      <a:pt x="0" y="484"/>
                    </a:cubicBezTo>
                    <a:cubicBezTo>
                      <a:pt x="0" y="539"/>
                      <a:pt x="0" y="539"/>
                      <a:pt x="0" y="539"/>
                    </a:cubicBezTo>
                    <a:cubicBezTo>
                      <a:pt x="0" y="616"/>
                      <a:pt x="20" y="688"/>
                      <a:pt x="56" y="751"/>
                    </a:cubicBezTo>
                    <a:cubicBezTo>
                      <a:pt x="916" y="751"/>
                      <a:pt x="916" y="751"/>
                      <a:pt x="916" y="751"/>
                    </a:cubicBezTo>
                    <a:cubicBezTo>
                      <a:pt x="941" y="751"/>
                      <a:pt x="961" y="731"/>
                      <a:pt x="961" y="70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8">
                <a:extLst>
                  <a:ext uri="{FF2B5EF4-FFF2-40B4-BE49-F238E27FC236}">
                    <a16:creationId xmlns:a16="http://schemas.microsoft.com/office/drawing/2014/main" id="{D6DD7C0F-50E7-AD08-E8CF-D79820836DC2}"/>
                  </a:ext>
                </a:extLst>
              </p:cNvPr>
              <p:cNvSpPr>
                <a:spLocks/>
              </p:cNvSpPr>
              <p:nvPr/>
            </p:nvSpPr>
            <p:spPr bwMode="auto">
              <a:xfrm>
                <a:off x="804" y="2756"/>
                <a:ext cx="1017" cy="621"/>
              </a:xfrm>
              <a:custGeom>
                <a:avLst/>
                <a:gdLst>
                  <a:gd name="T0" fmla="*/ 945 w 997"/>
                  <a:gd name="T1" fmla="*/ 505 h 609"/>
                  <a:gd name="T2" fmla="*/ 842 w 997"/>
                  <a:gd name="T3" fmla="*/ 505 h 609"/>
                  <a:gd name="T4" fmla="*/ 842 w 997"/>
                  <a:gd name="T5" fmla="*/ 474 h 609"/>
                  <a:gd name="T6" fmla="*/ 785 w 997"/>
                  <a:gd name="T7" fmla="*/ 100 h 609"/>
                  <a:gd name="T8" fmla="*/ 669 w 997"/>
                  <a:gd name="T9" fmla="*/ 0 h 609"/>
                  <a:gd name="T10" fmla="*/ 126 w 997"/>
                  <a:gd name="T11" fmla="*/ 0 h 609"/>
                  <a:gd name="T12" fmla="*/ 11 w 997"/>
                  <a:gd name="T13" fmla="*/ 135 h 609"/>
                  <a:gd name="T14" fmla="*/ 68 w 997"/>
                  <a:gd name="T15" fmla="*/ 509 h 609"/>
                  <a:gd name="T16" fmla="*/ 183 w 997"/>
                  <a:gd name="T17" fmla="*/ 609 h 609"/>
                  <a:gd name="T18" fmla="*/ 726 w 997"/>
                  <a:gd name="T19" fmla="*/ 609 h 609"/>
                  <a:gd name="T20" fmla="*/ 726 w 997"/>
                  <a:gd name="T21" fmla="*/ 609 h 609"/>
                  <a:gd name="T22" fmla="*/ 945 w 997"/>
                  <a:gd name="T23" fmla="*/ 609 h 609"/>
                  <a:gd name="T24" fmla="*/ 997 w 997"/>
                  <a:gd name="T25" fmla="*/ 557 h 609"/>
                  <a:gd name="T26" fmla="*/ 945 w 997"/>
                  <a:gd name="T27" fmla="*/ 505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7" h="609">
                    <a:moveTo>
                      <a:pt x="945" y="505"/>
                    </a:moveTo>
                    <a:cubicBezTo>
                      <a:pt x="842" y="505"/>
                      <a:pt x="842" y="505"/>
                      <a:pt x="842" y="505"/>
                    </a:cubicBezTo>
                    <a:cubicBezTo>
                      <a:pt x="843" y="495"/>
                      <a:pt x="843" y="485"/>
                      <a:pt x="842" y="474"/>
                    </a:cubicBezTo>
                    <a:cubicBezTo>
                      <a:pt x="785" y="100"/>
                      <a:pt x="785" y="100"/>
                      <a:pt x="785" y="100"/>
                    </a:cubicBezTo>
                    <a:cubicBezTo>
                      <a:pt x="776" y="43"/>
                      <a:pt x="727" y="0"/>
                      <a:pt x="669" y="0"/>
                    </a:cubicBezTo>
                    <a:cubicBezTo>
                      <a:pt x="126" y="0"/>
                      <a:pt x="126" y="0"/>
                      <a:pt x="126" y="0"/>
                    </a:cubicBezTo>
                    <a:cubicBezTo>
                      <a:pt x="55" y="0"/>
                      <a:pt x="0" y="64"/>
                      <a:pt x="11" y="135"/>
                    </a:cubicBezTo>
                    <a:cubicBezTo>
                      <a:pt x="68" y="509"/>
                      <a:pt x="68" y="509"/>
                      <a:pt x="68" y="509"/>
                    </a:cubicBezTo>
                    <a:cubicBezTo>
                      <a:pt x="76" y="566"/>
                      <a:pt x="125" y="609"/>
                      <a:pt x="183" y="609"/>
                    </a:cubicBezTo>
                    <a:cubicBezTo>
                      <a:pt x="726" y="609"/>
                      <a:pt x="726" y="609"/>
                      <a:pt x="726" y="609"/>
                    </a:cubicBezTo>
                    <a:cubicBezTo>
                      <a:pt x="726" y="609"/>
                      <a:pt x="726" y="609"/>
                      <a:pt x="726" y="609"/>
                    </a:cubicBezTo>
                    <a:cubicBezTo>
                      <a:pt x="945" y="609"/>
                      <a:pt x="945" y="609"/>
                      <a:pt x="945" y="609"/>
                    </a:cubicBezTo>
                    <a:cubicBezTo>
                      <a:pt x="974" y="609"/>
                      <a:pt x="997" y="585"/>
                      <a:pt x="997" y="557"/>
                    </a:cubicBezTo>
                    <a:cubicBezTo>
                      <a:pt x="997" y="528"/>
                      <a:pt x="974" y="505"/>
                      <a:pt x="945" y="505"/>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 name="Freeform 9">
                <a:extLst>
                  <a:ext uri="{FF2B5EF4-FFF2-40B4-BE49-F238E27FC236}">
                    <a16:creationId xmlns:a16="http://schemas.microsoft.com/office/drawing/2014/main" id="{BCF46924-F6AC-0A82-379D-81923CBF9282}"/>
                  </a:ext>
                </a:extLst>
              </p:cNvPr>
              <p:cNvSpPr>
                <a:spLocks/>
              </p:cNvSpPr>
              <p:nvPr/>
            </p:nvSpPr>
            <p:spPr bwMode="auto">
              <a:xfrm>
                <a:off x="1664" y="3149"/>
                <a:ext cx="122" cy="122"/>
              </a:xfrm>
              <a:custGeom>
                <a:avLst/>
                <a:gdLst>
                  <a:gd name="T0" fmla="*/ 120 w 120"/>
                  <a:gd name="T1" fmla="*/ 120 h 120"/>
                  <a:gd name="T2" fmla="*/ 120 w 120"/>
                  <a:gd name="T3" fmla="*/ 0 h 120"/>
                  <a:gd name="T4" fmla="*/ 0 w 120"/>
                  <a:gd name="T5" fmla="*/ 120 h 120"/>
                </a:gdLst>
                <a:ahLst/>
                <a:cxnLst>
                  <a:cxn ang="0">
                    <a:pos x="T0" y="T1"/>
                  </a:cxn>
                  <a:cxn ang="0">
                    <a:pos x="T2" y="T3"/>
                  </a:cxn>
                  <a:cxn ang="0">
                    <a:pos x="T4" y="T5"/>
                  </a:cxn>
                </a:cxnLst>
                <a:rect l="0" t="0" r="r" b="b"/>
                <a:pathLst>
                  <a:path w="120" h="120">
                    <a:moveTo>
                      <a:pt x="120" y="120"/>
                    </a:moveTo>
                    <a:cubicBezTo>
                      <a:pt x="120" y="0"/>
                      <a:pt x="120" y="0"/>
                      <a:pt x="120" y="0"/>
                    </a:cubicBezTo>
                    <a:cubicBezTo>
                      <a:pt x="54" y="0"/>
                      <a:pt x="0" y="53"/>
                      <a:pt x="0" y="120"/>
                    </a:cubicBezTo>
                  </a:path>
                </a:pathLst>
              </a:custGeom>
              <a:solidFill>
                <a:srgbClr val="FBD1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0">
                <a:extLst>
                  <a:ext uri="{FF2B5EF4-FFF2-40B4-BE49-F238E27FC236}">
                    <a16:creationId xmlns:a16="http://schemas.microsoft.com/office/drawing/2014/main" id="{2AFBAAA7-7D5F-6B4B-1A1D-4A5CA4224A8C}"/>
                  </a:ext>
                </a:extLst>
              </p:cNvPr>
              <p:cNvSpPr>
                <a:spLocks/>
              </p:cNvSpPr>
              <p:nvPr/>
            </p:nvSpPr>
            <p:spPr bwMode="auto">
              <a:xfrm>
                <a:off x="517" y="3066"/>
                <a:ext cx="257" cy="290"/>
              </a:xfrm>
              <a:custGeom>
                <a:avLst/>
                <a:gdLst>
                  <a:gd name="T0" fmla="*/ 252 w 252"/>
                  <a:gd name="T1" fmla="*/ 0 h 284"/>
                  <a:gd name="T2" fmla="*/ 0 w 252"/>
                  <a:gd name="T3" fmla="*/ 0 h 284"/>
                  <a:gd name="T4" fmla="*/ 0 w 252"/>
                  <a:gd name="T5" fmla="*/ 226 h 284"/>
                  <a:gd name="T6" fmla="*/ 58 w 252"/>
                  <a:gd name="T7" fmla="*/ 284 h 284"/>
                  <a:gd name="T8" fmla="*/ 195 w 252"/>
                  <a:gd name="T9" fmla="*/ 284 h 284"/>
                  <a:gd name="T10" fmla="*/ 252 w 252"/>
                  <a:gd name="T11" fmla="*/ 226 h 284"/>
                  <a:gd name="T12" fmla="*/ 252 w 252"/>
                  <a:gd name="T13" fmla="*/ 0 h 284"/>
                </a:gdLst>
                <a:ahLst/>
                <a:cxnLst>
                  <a:cxn ang="0">
                    <a:pos x="T0" y="T1"/>
                  </a:cxn>
                  <a:cxn ang="0">
                    <a:pos x="T2" y="T3"/>
                  </a:cxn>
                  <a:cxn ang="0">
                    <a:pos x="T4" y="T5"/>
                  </a:cxn>
                  <a:cxn ang="0">
                    <a:pos x="T6" y="T7"/>
                  </a:cxn>
                  <a:cxn ang="0">
                    <a:pos x="T8" y="T9"/>
                  </a:cxn>
                  <a:cxn ang="0">
                    <a:pos x="T10" y="T11"/>
                  </a:cxn>
                  <a:cxn ang="0">
                    <a:pos x="T12" y="T13"/>
                  </a:cxn>
                </a:cxnLst>
                <a:rect l="0" t="0" r="r" b="b"/>
                <a:pathLst>
                  <a:path w="252" h="284">
                    <a:moveTo>
                      <a:pt x="252" y="0"/>
                    </a:moveTo>
                    <a:cubicBezTo>
                      <a:pt x="0" y="0"/>
                      <a:pt x="0" y="0"/>
                      <a:pt x="0" y="0"/>
                    </a:cubicBezTo>
                    <a:cubicBezTo>
                      <a:pt x="0" y="226"/>
                      <a:pt x="0" y="226"/>
                      <a:pt x="0" y="226"/>
                    </a:cubicBezTo>
                    <a:cubicBezTo>
                      <a:pt x="0" y="258"/>
                      <a:pt x="26" y="284"/>
                      <a:pt x="58" y="284"/>
                    </a:cubicBezTo>
                    <a:cubicBezTo>
                      <a:pt x="195" y="284"/>
                      <a:pt x="195" y="284"/>
                      <a:pt x="195" y="284"/>
                    </a:cubicBezTo>
                    <a:cubicBezTo>
                      <a:pt x="227" y="284"/>
                      <a:pt x="252" y="258"/>
                      <a:pt x="252" y="226"/>
                    </a:cubicBezTo>
                    <a:lnTo>
                      <a:pt x="252" y="0"/>
                    </a:ln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5" name="Freeform 11">
                <a:extLst>
                  <a:ext uri="{FF2B5EF4-FFF2-40B4-BE49-F238E27FC236}">
                    <a16:creationId xmlns:a16="http://schemas.microsoft.com/office/drawing/2014/main" id="{BF8F9B58-D432-5FA0-B30E-BA466F76DC1B}"/>
                  </a:ext>
                </a:extLst>
              </p:cNvPr>
              <p:cNvSpPr>
                <a:spLocks/>
              </p:cNvSpPr>
              <p:nvPr/>
            </p:nvSpPr>
            <p:spPr bwMode="auto">
              <a:xfrm>
                <a:off x="441" y="2518"/>
                <a:ext cx="464" cy="548"/>
              </a:xfrm>
              <a:custGeom>
                <a:avLst/>
                <a:gdLst>
                  <a:gd name="T0" fmla="*/ 388 w 455"/>
                  <a:gd name="T1" fmla="*/ 99 h 538"/>
                  <a:gd name="T2" fmla="*/ 368 w 455"/>
                  <a:gd name="T3" fmla="*/ 0 h 538"/>
                  <a:gd name="T4" fmla="*/ 293 w 455"/>
                  <a:gd name="T5" fmla="*/ 81 h 538"/>
                  <a:gd name="T6" fmla="*/ 240 w 455"/>
                  <a:gd name="T7" fmla="*/ 224 h 538"/>
                  <a:gd name="T8" fmla="*/ 198 w 455"/>
                  <a:gd name="T9" fmla="*/ 322 h 538"/>
                  <a:gd name="T10" fmla="*/ 81 w 455"/>
                  <a:gd name="T11" fmla="*/ 208 h 538"/>
                  <a:gd name="T12" fmla="*/ 14 w 455"/>
                  <a:gd name="T13" fmla="*/ 169 h 538"/>
                  <a:gd name="T14" fmla="*/ 42 w 455"/>
                  <a:gd name="T15" fmla="*/ 238 h 538"/>
                  <a:gd name="T16" fmla="*/ 66 w 455"/>
                  <a:gd name="T17" fmla="*/ 341 h 538"/>
                  <a:gd name="T18" fmla="*/ 87 w 455"/>
                  <a:gd name="T19" fmla="*/ 458 h 538"/>
                  <a:gd name="T20" fmla="*/ 87 w 455"/>
                  <a:gd name="T21" fmla="*/ 538 h 538"/>
                  <a:gd name="T22" fmla="*/ 311 w 455"/>
                  <a:gd name="T23" fmla="*/ 538 h 538"/>
                  <a:gd name="T24" fmla="*/ 382 w 455"/>
                  <a:gd name="T25" fmla="*/ 462 h 538"/>
                  <a:gd name="T26" fmla="*/ 318 w 455"/>
                  <a:gd name="T27" fmla="*/ 376 h 538"/>
                  <a:gd name="T28" fmla="*/ 444 w 455"/>
                  <a:gd name="T29" fmla="*/ 281 h 538"/>
                  <a:gd name="T30" fmla="*/ 388 w 455"/>
                  <a:gd name="T31" fmla="*/ 99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5" h="538">
                    <a:moveTo>
                      <a:pt x="388" y="99"/>
                    </a:moveTo>
                    <a:cubicBezTo>
                      <a:pt x="402" y="46"/>
                      <a:pt x="400" y="0"/>
                      <a:pt x="368" y="0"/>
                    </a:cubicBezTo>
                    <a:cubicBezTo>
                      <a:pt x="337" y="0"/>
                      <a:pt x="327" y="57"/>
                      <a:pt x="293" y="81"/>
                    </a:cubicBezTo>
                    <a:cubicBezTo>
                      <a:pt x="247" y="113"/>
                      <a:pt x="221" y="172"/>
                      <a:pt x="240" y="224"/>
                    </a:cubicBezTo>
                    <a:cubicBezTo>
                      <a:pt x="254" y="262"/>
                      <a:pt x="232" y="296"/>
                      <a:pt x="198" y="322"/>
                    </a:cubicBezTo>
                    <a:cubicBezTo>
                      <a:pt x="198" y="217"/>
                      <a:pt x="105" y="219"/>
                      <a:pt x="81" y="208"/>
                    </a:cubicBezTo>
                    <a:cubicBezTo>
                      <a:pt x="60" y="199"/>
                      <a:pt x="33" y="154"/>
                      <a:pt x="14" y="169"/>
                    </a:cubicBezTo>
                    <a:cubicBezTo>
                      <a:pt x="0" y="180"/>
                      <a:pt x="21" y="210"/>
                      <a:pt x="42" y="238"/>
                    </a:cubicBezTo>
                    <a:cubicBezTo>
                      <a:pt x="56" y="258"/>
                      <a:pt x="82" y="301"/>
                      <a:pt x="66" y="341"/>
                    </a:cubicBezTo>
                    <a:cubicBezTo>
                      <a:pt x="55" y="369"/>
                      <a:pt x="58" y="423"/>
                      <a:pt x="87" y="458"/>
                    </a:cubicBezTo>
                    <a:cubicBezTo>
                      <a:pt x="83" y="484"/>
                      <a:pt x="83" y="511"/>
                      <a:pt x="87" y="538"/>
                    </a:cubicBezTo>
                    <a:cubicBezTo>
                      <a:pt x="311" y="538"/>
                      <a:pt x="311" y="538"/>
                      <a:pt x="311" y="538"/>
                    </a:cubicBezTo>
                    <a:cubicBezTo>
                      <a:pt x="318" y="515"/>
                      <a:pt x="377" y="511"/>
                      <a:pt x="382" y="462"/>
                    </a:cubicBezTo>
                    <a:cubicBezTo>
                      <a:pt x="386" y="424"/>
                      <a:pt x="311" y="412"/>
                      <a:pt x="318" y="376"/>
                    </a:cubicBezTo>
                    <a:cubicBezTo>
                      <a:pt x="328" y="320"/>
                      <a:pt x="434" y="360"/>
                      <a:pt x="444" y="281"/>
                    </a:cubicBezTo>
                    <a:cubicBezTo>
                      <a:pt x="455" y="191"/>
                      <a:pt x="368" y="174"/>
                      <a:pt x="388" y="99"/>
                    </a:cubicBezTo>
                    <a:close/>
                  </a:path>
                </a:pathLst>
              </a:custGeom>
              <a:solidFill>
                <a:srgbClr val="66C6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2">
                <a:extLst>
                  <a:ext uri="{FF2B5EF4-FFF2-40B4-BE49-F238E27FC236}">
                    <a16:creationId xmlns:a16="http://schemas.microsoft.com/office/drawing/2014/main" id="{4B287F2F-DE9C-73F7-1EDC-7237033A70BE}"/>
                  </a:ext>
                </a:extLst>
              </p:cNvPr>
              <p:cNvSpPr>
                <a:spLocks/>
              </p:cNvSpPr>
              <p:nvPr/>
            </p:nvSpPr>
            <p:spPr bwMode="auto">
              <a:xfrm>
                <a:off x="517" y="2587"/>
                <a:ext cx="315" cy="479"/>
              </a:xfrm>
              <a:custGeom>
                <a:avLst/>
                <a:gdLst>
                  <a:gd name="T0" fmla="*/ 307 w 309"/>
                  <a:gd name="T1" fmla="*/ 394 h 470"/>
                  <a:gd name="T2" fmla="*/ 271 w 309"/>
                  <a:gd name="T3" fmla="*/ 348 h 470"/>
                  <a:gd name="T4" fmla="*/ 257 w 309"/>
                  <a:gd name="T5" fmla="*/ 337 h 470"/>
                  <a:gd name="T6" fmla="*/ 232 w 309"/>
                  <a:gd name="T7" fmla="*/ 0 h 470"/>
                  <a:gd name="T8" fmla="*/ 232 w 309"/>
                  <a:gd name="T9" fmla="*/ 0 h 470"/>
                  <a:gd name="T10" fmla="*/ 218 w 309"/>
                  <a:gd name="T11" fmla="*/ 13 h 470"/>
                  <a:gd name="T12" fmla="*/ 165 w 309"/>
                  <a:gd name="T13" fmla="*/ 156 h 470"/>
                  <a:gd name="T14" fmla="*/ 80 w 309"/>
                  <a:gd name="T15" fmla="*/ 281 h 470"/>
                  <a:gd name="T16" fmla="*/ 12 w 309"/>
                  <a:gd name="T17" fmla="*/ 470 h 470"/>
                  <a:gd name="T18" fmla="*/ 236 w 309"/>
                  <a:gd name="T19" fmla="*/ 470 h 470"/>
                  <a:gd name="T20" fmla="*/ 307 w 309"/>
                  <a:gd name="T21" fmla="*/ 39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470">
                    <a:moveTo>
                      <a:pt x="307" y="394"/>
                    </a:moveTo>
                    <a:cubicBezTo>
                      <a:pt x="309" y="373"/>
                      <a:pt x="290" y="362"/>
                      <a:pt x="271" y="348"/>
                    </a:cubicBezTo>
                    <a:cubicBezTo>
                      <a:pt x="271" y="348"/>
                      <a:pt x="257" y="337"/>
                      <a:pt x="257" y="337"/>
                    </a:cubicBezTo>
                    <a:cubicBezTo>
                      <a:pt x="150" y="281"/>
                      <a:pt x="194" y="55"/>
                      <a:pt x="232" y="0"/>
                    </a:cubicBezTo>
                    <a:cubicBezTo>
                      <a:pt x="232" y="0"/>
                      <a:pt x="232" y="0"/>
                      <a:pt x="232" y="0"/>
                    </a:cubicBezTo>
                    <a:cubicBezTo>
                      <a:pt x="228" y="5"/>
                      <a:pt x="223" y="9"/>
                      <a:pt x="218" y="13"/>
                    </a:cubicBezTo>
                    <a:cubicBezTo>
                      <a:pt x="172" y="45"/>
                      <a:pt x="146" y="104"/>
                      <a:pt x="165" y="156"/>
                    </a:cubicBezTo>
                    <a:cubicBezTo>
                      <a:pt x="184" y="208"/>
                      <a:pt x="136" y="253"/>
                      <a:pt x="80" y="281"/>
                    </a:cubicBezTo>
                    <a:cubicBezTo>
                      <a:pt x="24" y="309"/>
                      <a:pt x="0" y="391"/>
                      <a:pt x="12" y="470"/>
                    </a:cubicBezTo>
                    <a:cubicBezTo>
                      <a:pt x="236" y="470"/>
                      <a:pt x="236" y="470"/>
                      <a:pt x="236" y="470"/>
                    </a:cubicBezTo>
                    <a:cubicBezTo>
                      <a:pt x="243" y="447"/>
                      <a:pt x="302" y="443"/>
                      <a:pt x="307" y="394"/>
                    </a:cubicBezTo>
                  </a:path>
                </a:pathLst>
              </a:custGeom>
              <a:solidFill>
                <a:srgbClr val="00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13">
                <a:extLst>
                  <a:ext uri="{FF2B5EF4-FFF2-40B4-BE49-F238E27FC236}">
                    <a16:creationId xmlns:a16="http://schemas.microsoft.com/office/drawing/2014/main" id="{1E028076-8902-4C6F-455C-1313608F5186}"/>
                  </a:ext>
                </a:extLst>
              </p:cNvPr>
              <p:cNvSpPr>
                <a:spLocks/>
              </p:cNvSpPr>
              <p:nvPr/>
            </p:nvSpPr>
            <p:spPr bwMode="auto">
              <a:xfrm>
                <a:off x="1700" y="2267"/>
                <a:ext cx="343" cy="489"/>
              </a:xfrm>
              <a:custGeom>
                <a:avLst/>
                <a:gdLst>
                  <a:gd name="T0" fmla="*/ 326 w 336"/>
                  <a:gd name="T1" fmla="*/ 5 h 480"/>
                  <a:gd name="T2" fmla="*/ 260 w 336"/>
                  <a:gd name="T3" fmla="*/ 52 h 480"/>
                  <a:gd name="T4" fmla="*/ 0 w 336"/>
                  <a:gd name="T5" fmla="*/ 143 h 480"/>
                  <a:gd name="T6" fmla="*/ 92 w 336"/>
                  <a:gd name="T7" fmla="*/ 343 h 480"/>
                  <a:gd name="T8" fmla="*/ 92 w 336"/>
                  <a:gd name="T9" fmla="*/ 456 h 480"/>
                  <a:gd name="T10" fmla="*/ 169 w 336"/>
                  <a:gd name="T11" fmla="*/ 480 h 480"/>
                  <a:gd name="T12" fmla="*/ 245 w 336"/>
                  <a:gd name="T13" fmla="*/ 456 h 480"/>
                  <a:gd name="T14" fmla="*/ 245 w 336"/>
                  <a:gd name="T15" fmla="*/ 335 h 480"/>
                  <a:gd name="T16" fmla="*/ 326 w 336"/>
                  <a:gd name="T17" fmla="*/ 5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480">
                    <a:moveTo>
                      <a:pt x="326" y="5"/>
                    </a:moveTo>
                    <a:cubicBezTo>
                      <a:pt x="324" y="16"/>
                      <a:pt x="311" y="35"/>
                      <a:pt x="260" y="52"/>
                    </a:cubicBezTo>
                    <a:cubicBezTo>
                      <a:pt x="169" y="82"/>
                      <a:pt x="61" y="0"/>
                      <a:pt x="0" y="143"/>
                    </a:cubicBezTo>
                    <a:cubicBezTo>
                      <a:pt x="9" y="224"/>
                      <a:pt x="34" y="306"/>
                      <a:pt x="92" y="343"/>
                    </a:cubicBezTo>
                    <a:cubicBezTo>
                      <a:pt x="92" y="456"/>
                      <a:pt x="92" y="456"/>
                      <a:pt x="92" y="456"/>
                    </a:cubicBezTo>
                    <a:cubicBezTo>
                      <a:pt x="114" y="472"/>
                      <a:pt x="141" y="480"/>
                      <a:pt x="169" y="480"/>
                    </a:cubicBezTo>
                    <a:cubicBezTo>
                      <a:pt x="196" y="480"/>
                      <a:pt x="223" y="472"/>
                      <a:pt x="245" y="456"/>
                    </a:cubicBezTo>
                    <a:cubicBezTo>
                      <a:pt x="245" y="335"/>
                      <a:pt x="245" y="335"/>
                      <a:pt x="245" y="335"/>
                    </a:cubicBezTo>
                    <a:cubicBezTo>
                      <a:pt x="327" y="268"/>
                      <a:pt x="336" y="100"/>
                      <a:pt x="326" y="5"/>
                    </a:cubicBezTo>
                    <a:close/>
                  </a:path>
                </a:pathLst>
              </a:custGeom>
              <a:solidFill>
                <a:srgbClr val="FBD1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7" name="TextBox 6">
              <a:extLst>
                <a:ext uri="{FF2B5EF4-FFF2-40B4-BE49-F238E27FC236}">
                  <a16:creationId xmlns:a16="http://schemas.microsoft.com/office/drawing/2014/main" id="{2F55082E-9DA7-F7BC-E124-7C2451D41A1B}"/>
                </a:ext>
              </a:extLst>
            </p:cNvPr>
            <p:cNvSpPr txBox="1"/>
            <p:nvPr/>
          </p:nvSpPr>
          <p:spPr>
            <a:xfrm>
              <a:off x="5558556" y="5845996"/>
              <a:ext cx="2736000" cy="369332"/>
            </a:xfrm>
            <a:prstGeom prst="rect">
              <a:avLst/>
            </a:prstGeom>
            <a:noFill/>
          </p:spPr>
          <p:txBody>
            <a:bodyPr wrap="square" lIns="0" tIns="0" rIns="0" bIns="0" rtlCol="0">
              <a:spAutoFit/>
            </a:bodyPr>
            <a:lstStyle/>
            <a:p>
              <a:pPr marL="0" indent="0" algn="ctr">
                <a:buNone/>
              </a:pPr>
              <a:r>
                <a:rPr lang="en-GB" sz="2400" b="1" dirty="0"/>
                <a:t>We</a:t>
              </a:r>
            </a:p>
          </p:txBody>
        </p:sp>
      </p:grpSp>
      <p:grpSp>
        <p:nvGrpSpPr>
          <p:cNvPr id="18" name="Group 17">
            <a:extLst>
              <a:ext uri="{FF2B5EF4-FFF2-40B4-BE49-F238E27FC236}">
                <a16:creationId xmlns:a16="http://schemas.microsoft.com/office/drawing/2014/main" id="{8F8D38E7-D818-5013-5ADE-91738C03F4FB}"/>
              </a:ext>
            </a:extLst>
          </p:cNvPr>
          <p:cNvGrpSpPr/>
          <p:nvPr/>
        </p:nvGrpSpPr>
        <p:grpSpPr>
          <a:xfrm>
            <a:off x="9642010" y="2326762"/>
            <a:ext cx="3486150" cy="3888566"/>
            <a:chOff x="9631124" y="2326762"/>
            <a:chExt cx="3486150" cy="3888566"/>
          </a:xfrm>
        </p:grpSpPr>
        <p:grpSp>
          <p:nvGrpSpPr>
            <p:cNvPr id="19" name="Group 16">
              <a:extLst>
                <a:ext uri="{FF2B5EF4-FFF2-40B4-BE49-F238E27FC236}">
                  <a16:creationId xmlns:a16="http://schemas.microsoft.com/office/drawing/2014/main" id="{909AD5D0-FD6F-B7D4-8FE9-FEC8FEFC5871}"/>
                </a:ext>
              </a:extLst>
            </p:cNvPr>
            <p:cNvGrpSpPr>
              <a:grpSpLocks noChangeAspect="1"/>
            </p:cNvGrpSpPr>
            <p:nvPr/>
          </p:nvGrpSpPr>
          <p:grpSpPr bwMode="auto">
            <a:xfrm>
              <a:off x="9631124" y="2326762"/>
              <a:ext cx="3486150" cy="3240087"/>
              <a:chOff x="3229" y="1617"/>
              <a:chExt cx="2196" cy="2041"/>
            </a:xfrm>
          </p:grpSpPr>
          <p:sp>
            <p:nvSpPr>
              <p:cNvPr id="21" name="AutoShape 15">
                <a:extLst>
                  <a:ext uri="{FF2B5EF4-FFF2-40B4-BE49-F238E27FC236}">
                    <a16:creationId xmlns:a16="http://schemas.microsoft.com/office/drawing/2014/main" id="{9504F0A3-6001-F210-801C-4E94AC5CED78}"/>
                  </a:ext>
                </a:extLst>
              </p:cNvPr>
              <p:cNvSpPr>
                <a:spLocks noChangeAspect="1" noChangeArrowheads="1" noTextEdit="1"/>
              </p:cNvSpPr>
              <p:nvPr/>
            </p:nvSpPr>
            <p:spPr bwMode="auto">
              <a:xfrm>
                <a:off x="3229" y="1617"/>
                <a:ext cx="2196" cy="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17">
                <a:extLst>
                  <a:ext uri="{FF2B5EF4-FFF2-40B4-BE49-F238E27FC236}">
                    <a16:creationId xmlns:a16="http://schemas.microsoft.com/office/drawing/2014/main" id="{FF4480E4-2873-4300-C529-C69F1BF80B9F}"/>
                  </a:ext>
                </a:extLst>
              </p:cNvPr>
              <p:cNvSpPr>
                <a:spLocks/>
              </p:cNvSpPr>
              <p:nvPr/>
            </p:nvSpPr>
            <p:spPr bwMode="auto">
              <a:xfrm>
                <a:off x="3215" y="1599"/>
                <a:ext cx="2077" cy="2077"/>
              </a:xfrm>
              <a:custGeom>
                <a:avLst/>
                <a:gdLst>
                  <a:gd name="T0" fmla="*/ 916 w 922"/>
                  <a:gd name="T1" fmla="*/ 473 h 922"/>
                  <a:gd name="T2" fmla="*/ 449 w 922"/>
                  <a:gd name="T3" fmla="*/ 915 h 922"/>
                  <a:gd name="T4" fmla="*/ 7 w 922"/>
                  <a:gd name="T5" fmla="*/ 449 h 922"/>
                  <a:gd name="T6" fmla="*/ 473 w 922"/>
                  <a:gd name="T7" fmla="*/ 7 h 922"/>
                  <a:gd name="T8" fmla="*/ 916 w 922"/>
                  <a:gd name="T9" fmla="*/ 473 h 922"/>
                </a:gdLst>
                <a:ahLst/>
                <a:cxnLst>
                  <a:cxn ang="0">
                    <a:pos x="T0" y="T1"/>
                  </a:cxn>
                  <a:cxn ang="0">
                    <a:pos x="T2" y="T3"/>
                  </a:cxn>
                  <a:cxn ang="0">
                    <a:pos x="T4" y="T5"/>
                  </a:cxn>
                  <a:cxn ang="0">
                    <a:pos x="T6" y="T7"/>
                  </a:cxn>
                  <a:cxn ang="0">
                    <a:pos x="T8" y="T9"/>
                  </a:cxn>
                </a:cxnLst>
                <a:rect l="0" t="0" r="r" b="b"/>
                <a:pathLst>
                  <a:path w="922" h="922">
                    <a:moveTo>
                      <a:pt x="916" y="473"/>
                    </a:moveTo>
                    <a:cubicBezTo>
                      <a:pt x="909" y="724"/>
                      <a:pt x="700" y="922"/>
                      <a:pt x="449" y="915"/>
                    </a:cubicBezTo>
                    <a:cubicBezTo>
                      <a:pt x="198" y="909"/>
                      <a:pt x="0" y="700"/>
                      <a:pt x="7" y="449"/>
                    </a:cubicBezTo>
                    <a:cubicBezTo>
                      <a:pt x="14" y="198"/>
                      <a:pt x="222" y="0"/>
                      <a:pt x="473" y="7"/>
                    </a:cubicBezTo>
                    <a:cubicBezTo>
                      <a:pt x="724" y="13"/>
                      <a:pt x="922" y="222"/>
                      <a:pt x="916" y="473"/>
                    </a:cubicBezTo>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Freeform 18">
                <a:extLst>
                  <a:ext uri="{FF2B5EF4-FFF2-40B4-BE49-F238E27FC236}">
                    <a16:creationId xmlns:a16="http://schemas.microsoft.com/office/drawing/2014/main" id="{FF92309B-27DB-B298-C41E-855E3077586E}"/>
                  </a:ext>
                </a:extLst>
              </p:cNvPr>
              <p:cNvSpPr>
                <a:spLocks/>
              </p:cNvSpPr>
              <p:nvPr/>
            </p:nvSpPr>
            <p:spPr bwMode="auto">
              <a:xfrm>
                <a:off x="3321" y="1680"/>
                <a:ext cx="1403" cy="1631"/>
              </a:xfrm>
              <a:custGeom>
                <a:avLst/>
                <a:gdLst>
                  <a:gd name="T0" fmla="*/ 365 w 623"/>
                  <a:gd name="T1" fmla="*/ 23 h 724"/>
                  <a:gd name="T2" fmla="*/ 14 w 623"/>
                  <a:gd name="T3" fmla="*/ 77 h 724"/>
                  <a:gd name="T4" fmla="*/ 2 w 623"/>
                  <a:gd name="T5" fmla="*/ 95 h 724"/>
                  <a:gd name="T6" fmla="*/ 97 w 623"/>
                  <a:gd name="T7" fmla="*/ 710 h 724"/>
                  <a:gd name="T8" fmla="*/ 114 w 623"/>
                  <a:gd name="T9" fmla="*/ 723 h 724"/>
                  <a:gd name="T10" fmla="*/ 609 w 623"/>
                  <a:gd name="T11" fmla="*/ 646 h 724"/>
                  <a:gd name="T12" fmla="*/ 622 w 623"/>
                  <a:gd name="T13" fmla="*/ 629 h 724"/>
                  <a:gd name="T14" fmla="*/ 527 w 623"/>
                  <a:gd name="T15" fmla="*/ 14 h 724"/>
                  <a:gd name="T16" fmla="*/ 509 w 623"/>
                  <a:gd name="T17" fmla="*/ 1 h 724"/>
                  <a:gd name="T18" fmla="*/ 365 w 623"/>
                  <a:gd name="T19" fmla="*/ 23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3" h="724">
                    <a:moveTo>
                      <a:pt x="365" y="23"/>
                    </a:moveTo>
                    <a:cubicBezTo>
                      <a:pt x="14" y="77"/>
                      <a:pt x="14" y="77"/>
                      <a:pt x="14" y="77"/>
                    </a:cubicBezTo>
                    <a:cubicBezTo>
                      <a:pt x="6" y="79"/>
                      <a:pt x="0" y="86"/>
                      <a:pt x="2" y="95"/>
                    </a:cubicBezTo>
                    <a:cubicBezTo>
                      <a:pt x="97" y="710"/>
                      <a:pt x="97" y="710"/>
                      <a:pt x="97" y="710"/>
                    </a:cubicBezTo>
                    <a:cubicBezTo>
                      <a:pt x="98" y="718"/>
                      <a:pt x="106" y="724"/>
                      <a:pt x="114" y="723"/>
                    </a:cubicBezTo>
                    <a:cubicBezTo>
                      <a:pt x="609" y="646"/>
                      <a:pt x="609" y="646"/>
                      <a:pt x="609" y="646"/>
                    </a:cubicBezTo>
                    <a:cubicBezTo>
                      <a:pt x="617" y="645"/>
                      <a:pt x="623" y="637"/>
                      <a:pt x="622" y="629"/>
                    </a:cubicBezTo>
                    <a:cubicBezTo>
                      <a:pt x="527" y="14"/>
                      <a:pt x="527" y="14"/>
                      <a:pt x="527" y="14"/>
                    </a:cubicBezTo>
                    <a:cubicBezTo>
                      <a:pt x="525" y="5"/>
                      <a:pt x="518" y="0"/>
                      <a:pt x="509" y="1"/>
                    </a:cubicBezTo>
                    <a:lnTo>
                      <a:pt x="365" y="23"/>
                    </a:lnTo>
                    <a:close/>
                  </a:path>
                </a:pathLst>
              </a:custGeom>
              <a:solidFill>
                <a:srgbClr val="FAF9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19">
                <a:extLst>
                  <a:ext uri="{FF2B5EF4-FFF2-40B4-BE49-F238E27FC236}">
                    <a16:creationId xmlns:a16="http://schemas.microsoft.com/office/drawing/2014/main" id="{8D861C2C-6A81-0A00-03ED-9E1859B6E13C}"/>
                  </a:ext>
                </a:extLst>
              </p:cNvPr>
              <p:cNvSpPr>
                <a:spLocks/>
              </p:cNvSpPr>
              <p:nvPr/>
            </p:nvSpPr>
            <p:spPr bwMode="auto">
              <a:xfrm>
                <a:off x="3452" y="1903"/>
                <a:ext cx="480" cy="203"/>
              </a:xfrm>
              <a:custGeom>
                <a:avLst/>
                <a:gdLst>
                  <a:gd name="T0" fmla="*/ 201 w 213"/>
                  <a:gd name="T1" fmla="*/ 61 h 90"/>
                  <a:gd name="T2" fmla="*/ 21 w 213"/>
                  <a:gd name="T3" fmla="*/ 89 h 90"/>
                  <a:gd name="T4" fmla="*/ 6 w 213"/>
                  <a:gd name="T5" fmla="*/ 78 h 90"/>
                  <a:gd name="T6" fmla="*/ 1 w 213"/>
                  <a:gd name="T7" fmla="*/ 44 h 90"/>
                  <a:gd name="T8" fmla="*/ 12 w 213"/>
                  <a:gd name="T9" fmla="*/ 29 h 90"/>
                  <a:gd name="T10" fmla="*/ 191 w 213"/>
                  <a:gd name="T11" fmla="*/ 1 h 90"/>
                  <a:gd name="T12" fmla="*/ 207 w 213"/>
                  <a:gd name="T13" fmla="*/ 12 h 90"/>
                  <a:gd name="T14" fmla="*/ 212 w 213"/>
                  <a:gd name="T15" fmla="*/ 46 h 90"/>
                  <a:gd name="T16" fmla="*/ 201 w 213"/>
                  <a:gd name="T17" fmla="*/ 6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90">
                    <a:moveTo>
                      <a:pt x="201" y="61"/>
                    </a:moveTo>
                    <a:cubicBezTo>
                      <a:pt x="21" y="89"/>
                      <a:pt x="21" y="89"/>
                      <a:pt x="21" y="89"/>
                    </a:cubicBezTo>
                    <a:cubicBezTo>
                      <a:pt x="14" y="90"/>
                      <a:pt x="7" y="85"/>
                      <a:pt x="6" y="78"/>
                    </a:cubicBezTo>
                    <a:cubicBezTo>
                      <a:pt x="1" y="44"/>
                      <a:pt x="1" y="44"/>
                      <a:pt x="1" y="44"/>
                    </a:cubicBezTo>
                    <a:cubicBezTo>
                      <a:pt x="0" y="37"/>
                      <a:pt x="5" y="30"/>
                      <a:pt x="12" y="29"/>
                    </a:cubicBezTo>
                    <a:cubicBezTo>
                      <a:pt x="191" y="1"/>
                      <a:pt x="191" y="1"/>
                      <a:pt x="191" y="1"/>
                    </a:cubicBezTo>
                    <a:cubicBezTo>
                      <a:pt x="199" y="0"/>
                      <a:pt x="205" y="5"/>
                      <a:pt x="207" y="12"/>
                    </a:cubicBezTo>
                    <a:cubicBezTo>
                      <a:pt x="212" y="46"/>
                      <a:pt x="212" y="46"/>
                      <a:pt x="212" y="46"/>
                    </a:cubicBezTo>
                    <a:cubicBezTo>
                      <a:pt x="213" y="53"/>
                      <a:pt x="208" y="60"/>
                      <a:pt x="201" y="61"/>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20">
                <a:extLst>
                  <a:ext uri="{FF2B5EF4-FFF2-40B4-BE49-F238E27FC236}">
                    <a16:creationId xmlns:a16="http://schemas.microsoft.com/office/drawing/2014/main" id="{116846CD-BE68-18DA-6CD5-74798AAFB314}"/>
                  </a:ext>
                </a:extLst>
              </p:cNvPr>
              <p:cNvSpPr>
                <a:spLocks/>
              </p:cNvSpPr>
              <p:nvPr/>
            </p:nvSpPr>
            <p:spPr bwMode="auto">
              <a:xfrm>
                <a:off x="3594" y="2719"/>
                <a:ext cx="502" cy="450"/>
              </a:xfrm>
              <a:custGeom>
                <a:avLst/>
                <a:gdLst>
                  <a:gd name="T0" fmla="*/ 211 w 223"/>
                  <a:gd name="T1" fmla="*/ 173 h 200"/>
                  <a:gd name="T2" fmla="*/ 39 w 223"/>
                  <a:gd name="T3" fmla="*/ 199 h 200"/>
                  <a:gd name="T4" fmla="*/ 24 w 223"/>
                  <a:gd name="T5" fmla="*/ 188 h 200"/>
                  <a:gd name="T6" fmla="*/ 1 w 223"/>
                  <a:gd name="T7" fmla="*/ 43 h 200"/>
                  <a:gd name="T8" fmla="*/ 12 w 223"/>
                  <a:gd name="T9" fmla="*/ 28 h 200"/>
                  <a:gd name="T10" fmla="*/ 185 w 223"/>
                  <a:gd name="T11" fmla="*/ 1 h 200"/>
                  <a:gd name="T12" fmla="*/ 200 w 223"/>
                  <a:gd name="T13" fmla="*/ 12 h 200"/>
                  <a:gd name="T14" fmla="*/ 222 w 223"/>
                  <a:gd name="T15" fmla="*/ 158 h 200"/>
                  <a:gd name="T16" fmla="*/ 211 w 223"/>
                  <a:gd name="T17" fmla="*/ 17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200">
                    <a:moveTo>
                      <a:pt x="211" y="173"/>
                    </a:moveTo>
                    <a:cubicBezTo>
                      <a:pt x="39" y="199"/>
                      <a:pt x="39" y="199"/>
                      <a:pt x="39" y="199"/>
                    </a:cubicBezTo>
                    <a:cubicBezTo>
                      <a:pt x="32" y="200"/>
                      <a:pt x="25" y="195"/>
                      <a:pt x="24" y="188"/>
                    </a:cubicBezTo>
                    <a:cubicBezTo>
                      <a:pt x="1" y="43"/>
                      <a:pt x="1" y="43"/>
                      <a:pt x="1" y="43"/>
                    </a:cubicBezTo>
                    <a:cubicBezTo>
                      <a:pt x="0" y="36"/>
                      <a:pt x="5" y="29"/>
                      <a:pt x="12" y="28"/>
                    </a:cubicBezTo>
                    <a:cubicBezTo>
                      <a:pt x="185" y="1"/>
                      <a:pt x="185" y="1"/>
                      <a:pt x="185" y="1"/>
                    </a:cubicBezTo>
                    <a:cubicBezTo>
                      <a:pt x="192" y="0"/>
                      <a:pt x="198" y="5"/>
                      <a:pt x="200" y="12"/>
                    </a:cubicBezTo>
                    <a:cubicBezTo>
                      <a:pt x="222" y="158"/>
                      <a:pt x="222" y="158"/>
                      <a:pt x="222" y="158"/>
                    </a:cubicBezTo>
                    <a:cubicBezTo>
                      <a:pt x="223" y="165"/>
                      <a:pt x="218" y="172"/>
                      <a:pt x="211" y="173"/>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21">
                <a:extLst>
                  <a:ext uri="{FF2B5EF4-FFF2-40B4-BE49-F238E27FC236}">
                    <a16:creationId xmlns:a16="http://schemas.microsoft.com/office/drawing/2014/main" id="{C55C0A64-6998-33D0-C11A-7DABF44BF463}"/>
                  </a:ext>
                </a:extLst>
              </p:cNvPr>
              <p:cNvSpPr>
                <a:spLocks/>
              </p:cNvSpPr>
              <p:nvPr/>
            </p:nvSpPr>
            <p:spPr bwMode="auto">
              <a:xfrm>
                <a:off x="3990" y="2077"/>
                <a:ext cx="590" cy="1018"/>
              </a:xfrm>
              <a:custGeom>
                <a:avLst/>
                <a:gdLst>
                  <a:gd name="T0" fmla="*/ 249 w 262"/>
                  <a:gd name="T1" fmla="*/ 425 h 452"/>
                  <a:gd name="T2" fmla="*/ 79 w 262"/>
                  <a:gd name="T3" fmla="*/ 451 h 452"/>
                  <a:gd name="T4" fmla="*/ 63 w 262"/>
                  <a:gd name="T5" fmla="*/ 439 h 452"/>
                  <a:gd name="T6" fmla="*/ 2 w 262"/>
                  <a:gd name="T7" fmla="*/ 43 h 452"/>
                  <a:gd name="T8" fmla="*/ 13 w 262"/>
                  <a:gd name="T9" fmla="*/ 27 h 452"/>
                  <a:gd name="T10" fmla="*/ 184 w 262"/>
                  <a:gd name="T11" fmla="*/ 1 h 452"/>
                  <a:gd name="T12" fmla="*/ 200 w 262"/>
                  <a:gd name="T13" fmla="*/ 13 h 452"/>
                  <a:gd name="T14" fmla="*/ 261 w 262"/>
                  <a:gd name="T15" fmla="*/ 409 h 452"/>
                  <a:gd name="T16" fmla="*/ 249 w 262"/>
                  <a:gd name="T17" fmla="*/ 42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 h="452">
                    <a:moveTo>
                      <a:pt x="249" y="425"/>
                    </a:moveTo>
                    <a:cubicBezTo>
                      <a:pt x="79" y="451"/>
                      <a:pt x="79" y="451"/>
                      <a:pt x="79" y="451"/>
                    </a:cubicBezTo>
                    <a:cubicBezTo>
                      <a:pt x="71" y="452"/>
                      <a:pt x="64" y="447"/>
                      <a:pt x="63" y="439"/>
                    </a:cubicBezTo>
                    <a:cubicBezTo>
                      <a:pt x="2" y="43"/>
                      <a:pt x="2" y="43"/>
                      <a:pt x="2" y="43"/>
                    </a:cubicBezTo>
                    <a:cubicBezTo>
                      <a:pt x="0" y="36"/>
                      <a:pt x="6" y="28"/>
                      <a:pt x="13" y="27"/>
                    </a:cubicBezTo>
                    <a:cubicBezTo>
                      <a:pt x="184" y="1"/>
                      <a:pt x="184" y="1"/>
                      <a:pt x="184" y="1"/>
                    </a:cubicBezTo>
                    <a:cubicBezTo>
                      <a:pt x="191" y="0"/>
                      <a:pt x="199" y="5"/>
                      <a:pt x="200" y="13"/>
                    </a:cubicBezTo>
                    <a:cubicBezTo>
                      <a:pt x="261" y="409"/>
                      <a:pt x="261" y="409"/>
                      <a:pt x="261" y="409"/>
                    </a:cubicBezTo>
                    <a:cubicBezTo>
                      <a:pt x="262" y="416"/>
                      <a:pt x="257" y="423"/>
                      <a:pt x="249" y="425"/>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Freeform 22">
                <a:extLst>
                  <a:ext uri="{FF2B5EF4-FFF2-40B4-BE49-F238E27FC236}">
                    <a16:creationId xmlns:a16="http://schemas.microsoft.com/office/drawing/2014/main" id="{781D4120-B67C-3E06-3AFF-857290AAE5D6}"/>
                  </a:ext>
                </a:extLst>
              </p:cNvPr>
              <p:cNvSpPr>
                <a:spLocks/>
              </p:cNvSpPr>
              <p:nvPr/>
            </p:nvSpPr>
            <p:spPr bwMode="auto">
              <a:xfrm>
                <a:off x="3740" y="2259"/>
                <a:ext cx="201" cy="205"/>
              </a:xfrm>
              <a:custGeom>
                <a:avLst/>
                <a:gdLst>
                  <a:gd name="T0" fmla="*/ 28 w 89"/>
                  <a:gd name="T1" fmla="*/ 2 h 91"/>
                  <a:gd name="T2" fmla="*/ 0 w 89"/>
                  <a:gd name="T3" fmla="*/ 2 h 91"/>
                  <a:gd name="T4" fmla="*/ 14 w 89"/>
                  <a:gd name="T5" fmla="*/ 91 h 91"/>
                  <a:gd name="T6" fmla="*/ 89 w 89"/>
                  <a:gd name="T7" fmla="*/ 41 h 91"/>
                  <a:gd name="T8" fmla="*/ 28 w 89"/>
                  <a:gd name="T9" fmla="*/ 2 h 91"/>
                </a:gdLst>
                <a:ahLst/>
                <a:cxnLst>
                  <a:cxn ang="0">
                    <a:pos x="T0" y="T1"/>
                  </a:cxn>
                  <a:cxn ang="0">
                    <a:pos x="T2" y="T3"/>
                  </a:cxn>
                  <a:cxn ang="0">
                    <a:pos x="T4" y="T5"/>
                  </a:cxn>
                  <a:cxn ang="0">
                    <a:pos x="T6" y="T7"/>
                  </a:cxn>
                  <a:cxn ang="0">
                    <a:pos x="T8" y="T9"/>
                  </a:cxn>
                </a:cxnLst>
                <a:rect l="0" t="0" r="r" b="b"/>
                <a:pathLst>
                  <a:path w="89" h="91">
                    <a:moveTo>
                      <a:pt x="28" y="2"/>
                    </a:moveTo>
                    <a:cubicBezTo>
                      <a:pt x="18" y="0"/>
                      <a:pt x="10" y="0"/>
                      <a:pt x="0" y="2"/>
                    </a:cubicBezTo>
                    <a:cubicBezTo>
                      <a:pt x="14" y="91"/>
                      <a:pt x="14" y="91"/>
                      <a:pt x="14" y="91"/>
                    </a:cubicBezTo>
                    <a:cubicBezTo>
                      <a:pt x="89" y="41"/>
                      <a:pt x="89" y="41"/>
                      <a:pt x="89" y="41"/>
                    </a:cubicBezTo>
                    <a:cubicBezTo>
                      <a:pt x="74" y="19"/>
                      <a:pt x="54" y="6"/>
                      <a:pt x="28" y="2"/>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8" name="Freeform 23">
                <a:extLst>
                  <a:ext uri="{FF2B5EF4-FFF2-40B4-BE49-F238E27FC236}">
                    <a16:creationId xmlns:a16="http://schemas.microsoft.com/office/drawing/2014/main" id="{2CB754F9-519E-3BF5-327E-A06FA79B022B}"/>
                  </a:ext>
                </a:extLst>
              </p:cNvPr>
              <p:cNvSpPr>
                <a:spLocks/>
              </p:cNvSpPr>
              <p:nvPr/>
            </p:nvSpPr>
            <p:spPr bwMode="auto">
              <a:xfrm>
                <a:off x="3772" y="2351"/>
                <a:ext cx="220" cy="248"/>
              </a:xfrm>
              <a:custGeom>
                <a:avLst/>
                <a:gdLst>
                  <a:gd name="T0" fmla="*/ 0 w 98"/>
                  <a:gd name="T1" fmla="*/ 50 h 110"/>
                  <a:gd name="T2" fmla="*/ 67 w 98"/>
                  <a:gd name="T3" fmla="*/ 110 h 110"/>
                  <a:gd name="T4" fmla="*/ 75 w 98"/>
                  <a:gd name="T5" fmla="*/ 0 h 110"/>
                  <a:gd name="T6" fmla="*/ 0 w 98"/>
                  <a:gd name="T7" fmla="*/ 50 h 110"/>
                </a:gdLst>
                <a:ahLst/>
                <a:cxnLst>
                  <a:cxn ang="0">
                    <a:pos x="T0" y="T1"/>
                  </a:cxn>
                  <a:cxn ang="0">
                    <a:pos x="T2" y="T3"/>
                  </a:cxn>
                  <a:cxn ang="0">
                    <a:pos x="T4" y="T5"/>
                  </a:cxn>
                  <a:cxn ang="0">
                    <a:pos x="T6" y="T7"/>
                  </a:cxn>
                </a:cxnLst>
                <a:rect l="0" t="0" r="r" b="b"/>
                <a:pathLst>
                  <a:path w="98" h="110">
                    <a:moveTo>
                      <a:pt x="0" y="50"/>
                    </a:moveTo>
                    <a:cubicBezTo>
                      <a:pt x="67" y="110"/>
                      <a:pt x="67" y="110"/>
                      <a:pt x="67" y="110"/>
                    </a:cubicBezTo>
                    <a:cubicBezTo>
                      <a:pt x="95" y="78"/>
                      <a:pt x="98" y="35"/>
                      <a:pt x="75" y="0"/>
                    </a:cubicBezTo>
                    <a:lnTo>
                      <a:pt x="0" y="50"/>
                    </a:lnTo>
                    <a:close/>
                  </a:path>
                </a:pathLst>
              </a:custGeom>
              <a:solidFill>
                <a:srgbClr val="00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Freeform 24">
                <a:extLst>
                  <a:ext uri="{FF2B5EF4-FFF2-40B4-BE49-F238E27FC236}">
                    <a16:creationId xmlns:a16="http://schemas.microsoft.com/office/drawing/2014/main" id="{51BA46E9-ED8E-78D2-1918-43729BAAC467}"/>
                  </a:ext>
                </a:extLst>
              </p:cNvPr>
              <p:cNvSpPr>
                <a:spLocks/>
              </p:cNvSpPr>
              <p:nvPr/>
            </p:nvSpPr>
            <p:spPr bwMode="auto">
              <a:xfrm>
                <a:off x="3553" y="2264"/>
                <a:ext cx="370" cy="419"/>
              </a:xfrm>
              <a:custGeom>
                <a:avLst/>
                <a:gdLst>
                  <a:gd name="T0" fmla="*/ 97 w 164"/>
                  <a:gd name="T1" fmla="*/ 89 h 186"/>
                  <a:gd name="T2" fmla="*/ 83 w 164"/>
                  <a:gd name="T3" fmla="*/ 0 h 186"/>
                  <a:gd name="T4" fmla="*/ 7 w 164"/>
                  <a:gd name="T5" fmla="*/ 103 h 186"/>
                  <a:gd name="T6" fmla="*/ 110 w 164"/>
                  <a:gd name="T7" fmla="*/ 178 h 186"/>
                  <a:gd name="T8" fmla="*/ 164 w 164"/>
                  <a:gd name="T9" fmla="*/ 149 h 186"/>
                  <a:gd name="T10" fmla="*/ 97 w 164"/>
                  <a:gd name="T11" fmla="*/ 89 h 186"/>
                </a:gdLst>
                <a:ahLst/>
                <a:cxnLst>
                  <a:cxn ang="0">
                    <a:pos x="T0" y="T1"/>
                  </a:cxn>
                  <a:cxn ang="0">
                    <a:pos x="T2" y="T3"/>
                  </a:cxn>
                  <a:cxn ang="0">
                    <a:pos x="T4" y="T5"/>
                  </a:cxn>
                  <a:cxn ang="0">
                    <a:pos x="T6" y="T7"/>
                  </a:cxn>
                  <a:cxn ang="0">
                    <a:pos x="T8" y="T9"/>
                  </a:cxn>
                  <a:cxn ang="0">
                    <a:pos x="T10" y="T11"/>
                  </a:cxn>
                </a:cxnLst>
                <a:rect l="0" t="0" r="r" b="b"/>
                <a:pathLst>
                  <a:path w="164" h="186">
                    <a:moveTo>
                      <a:pt x="97" y="89"/>
                    </a:moveTo>
                    <a:cubicBezTo>
                      <a:pt x="83" y="0"/>
                      <a:pt x="83" y="0"/>
                      <a:pt x="83" y="0"/>
                    </a:cubicBezTo>
                    <a:cubicBezTo>
                      <a:pt x="34" y="8"/>
                      <a:pt x="0" y="54"/>
                      <a:pt x="7" y="103"/>
                    </a:cubicBezTo>
                    <a:cubicBezTo>
                      <a:pt x="15" y="152"/>
                      <a:pt x="61" y="186"/>
                      <a:pt x="110" y="178"/>
                    </a:cubicBezTo>
                    <a:cubicBezTo>
                      <a:pt x="132" y="175"/>
                      <a:pt x="150" y="165"/>
                      <a:pt x="164" y="149"/>
                    </a:cubicBezTo>
                    <a:lnTo>
                      <a:pt x="97" y="89"/>
                    </a:ln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Freeform 25">
                <a:extLst>
                  <a:ext uri="{FF2B5EF4-FFF2-40B4-BE49-F238E27FC236}">
                    <a16:creationId xmlns:a16="http://schemas.microsoft.com/office/drawing/2014/main" id="{2E1E977E-33BB-951F-B30F-82526DCB5054}"/>
                  </a:ext>
                </a:extLst>
              </p:cNvPr>
              <p:cNvSpPr>
                <a:spLocks/>
              </p:cNvSpPr>
              <p:nvPr/>
            </p:nvSpPr>
            <p:spPr bwMode="auto">
              <a:xfrm>
                <a:off x="4821" y="2151"/>
                <a:ext cx="611" cy="998"/>
              </a:xfrm>
              <a:custGeom>
                <a:avLst/>
                <a:gdLst>
                  <a:gd name="T0" fmla="*/ 252 w 271"/>
                  <a:gd name="T1" fmla="*/ 8 h 443"/>
                  <a:gd name="T2" fmla="*/ 252 w 271"/>
                  <a:gd name="T3" fmla="*/ 8 h 443"/>
                  <a:gd name="T4" fmla="*/ 264 w 271"/>
                  <a:gd name="T5" fmla="*/ 46 h 443"/>
                  <a:gd name="T6" fmla="*/ 50 w 271"/>
                  <a:gd name="T7" fmla="*/ 443 h 443"/>
                  <a:gd name="T8" fmla="*/ 0 w 271"/>
                  <a:gd name="T9" fmla="*/ 416 h 443"/>
                  <a:gd name="T10" fmla="*/ 214 w 271"/>
                  <a:gd name="T11" fmla="*/ 19 h 443"/>
                  <a:gd name="T12" fmla="*/ 252 w 271"/>
                  <a:gd name="T13" fmla="*/ 8 h 443"/>
                </a:gdLst>
                <a:ahLst/>
                <a:cxnLst>
                  <a:cxn ang="0">
                    <a:pos x="T0" y="T1"/>
                  </a:cxn>
                  <a:cxn ang="0">
                    <a:pos x="T2" y="T3"/>
                  </a:cxn>
                  <a:cxn ang="0">
                    <a:pos x="T4" y="T5"/>
                  </a:cxn>
                  <a:cxn ang="0">
                    <a:pos x="T6" y="T7"/>
                  </a:cxn>
                  <a:cxn ang="0">
                    <a:pos x="T8" y="T9"/>
                  </a:cxn>
                  <a:cxn ang="0">
                    <a:pos x="T10" y="T11"/>
                  </a:cxn>
                  <a:cxn ang="0">
                    <a:pos x="T12" y="T13"/>
                  </a:cxn>
                </a:cxnLst>
                <a:rect l="0" t="0" r="r" b="b"/>
                <a:pathLst>
                  <a:path w="271" h="443">
                    <a:moveTo>
                      <a:pt x="252" y="8"/>
                    </a:moveTo>
                    <a:cubicBezTo>
                      <a:pt x="252" y="8"/>
                      <a:pt x="252" y="8"/>
                      <a:pt x="252" y="8"/>
                    </a:cubicBezTo>
                    <a:cubicBezTo>
                      <a:pt x="266" y="15"/>
                      <a:pt x="271" y="32"/>
                      <a:pt x="264" y="46"/>
                    </a:cubicBezTo>
                    <a:cubicBezTo>
                      <a:pt x="50" y="443"/>
                      <a:pt x="50" y="443"/>
                      <a:pt x="50" y="443"/>
                    </a:cubicBezTo>
                    <a:cubicBezTo>
                      <a:pt x="0" y="416"/>
                      <a:pt x="0" y="416"/>
                      <a:pt x="0" y="416"/>
                    </a:cubicBezTo>
                    <a:cubicBezTo>
                      <a:pt x="214" y="19"/>
                      <a:pt x="214" y="19"/>
                      <a:pt x="214" y="19"/>
                    </a:cubicBezTo>
                    <a:cubicBezTo>
                      <a:pt x="221" y="5"/>
                      <a:pt x="238" y="0"/>
                      <a:pt x="252" y="8"/>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26">
                <a:extLst>
                  <a:ext uri="{FF2B5EF4-FFF2-40B4-BE49-F238E27FC236}">
                    <a16:creationId xmlns:a16="http://schemas.microsoft.com/office/drawing/2014/main" id="{89620720-06D1-8678-A221-F85EB3379A82}"/>
                  </a:ext>
                </a:extLst>
              </p:cNvPr>
              <p:cNvSpPr>
                <a:spLocks/>
              </p:cNvSpPr>
              <p:nvPr/>
            </p:nvSpPr>
            <p:spPr bwMode="auto">
              <a:xfrm>
                <a:off x="4785" y="3088"/>
                <a:ext cx="149" cy="189"/>
              </a:xfrm>
              <a:custGeom>
                <a:avLst/>
                <a:gdLst>
                  <a:gd name="T0" fmla="*/ 12 w 66"/>
                  <a:gd name="T1" fmla="*/ 79 h 84"/>
                  <a:gd name="T2" fmla="*/ 66 w 66"/>
                  <a:gd name="T3" fmla="*/ 27 h 84"/>
                  <a:gd name="T4" fmla="*/ 16 w 66"/>
                  <a:gd name="T5" fmla="*/ 0 h 84"/>
                  <a:gd name="T6" fmla="*/ 1 w 66"/>
                  <a:gd name="T7" fmla="*/ 73 h 84"/>
                  <a:gd name="T8" fmla="*/ 12 w 66"/>
                  <a:gd name="T9" fmla="*/ 79 h 84"/>
                </a:gdLst>
                <a:ahLst/>
                <a:cxnLst>
                  <a:cxn ang="0">
                    <a:pos x="T0" y="T1"/>
                  </a:cxn>
                  <a:cxn ang="0">
                    <a:pos x="T2" y="T3"/>
                  </a:cxn>
                  <a:cxn ang="0">
                    <a:pos x="T4" y="T5"/>
                  </a:cxn>
                  <a:cxn ang="0">
                    <a:pos x="T6" y="T7"/>
                  </a:cxn>
                  <a:cxn ang="0">
                    <a:pos x="T8" y="T9"/>
                  </a:cxn>
                </a:cxnLst>
                <a:rect l="0" t="0" r="r" b="b"/>
                <a:pathLst>
                  <a:path w="66" h="84">
                    <a:moveTo>
                      <a:pt x="12" y="79"/>
                    </a:moveTo>
                    <a:cubicBezTo>
                      <a:pt x="66" y="27"/>
                      <a:pt x="66" y="27"/>
                      <a:pt x="66" y="27"/>
                    </a:cubicBezTo>
                    <a:cubicBezTo>
                      <a:pt x="16" y="0"/>
                      <a:pt x="16" y="0"/>
                      <a:pt x="16" y="0"/>
                    </a:cubicBezTo>
                    <a:cubicBezTo>
                      <a:pt x="1" y="73"/>
                      <a:pt x="1" y="73"/>
                      <a:pt x="1" y="73"/>
                    </a:cubicBezTo>
                    <a:cubicBezTo>
                      <a:pt x="0" y="80"/>
                      <a:pt x="8" y="84"/>
                      <a:pt x="12" y="79"/>
                    </a:cubicBez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Freeform 27">
                <a:extLst>
                  <a:ext uri="{FF2B5EF4-FFF2-40B4-BE49-F238E27FC236}">
                    <a16:creationId xmlns:a16="http://schemas.microsoft.com/office/drawing/2014/main" id="{8F0338C3-1486-6319-DE40-226E29479D5F}"/>
                  </a:ext>
                </a:extLst>
              </p:cNvPr>
              <p:cNvSpPr>
                <a:spLocks/>
              </p:cNvSpPr>
              <p:nvPr/>
            </p:nvSpPr>
            <p:spPr bwMode="auto">
              <a:xfrm>
                <a:off x="5024" y="2158"/>
                <a:ext cx="239" cy="401"/>
              </a:xfrm>
              <a:custGeom>
                <a:avLst/>
                <a:gdLst>
                  <a:gd name="T0" fmla="*/ 99 w 106"/>
                  <a:gd name="T1" fmla="*/ 3 h 178"/>
                  <a:gd name="T2" fmla="*/ 99 w 106"/>
                  <a:gd name="T3" fmla="*/ 3 h 178"/>
                  <a:gd name="T4" fmla="*/ 104 w 106"/>
                  <a:gd name="T5" fmla="*/ 17 h 178"/>
                  <a:gd name="T6" fmla="*/ 21 w 106"/>
                  <a:gd name="T7" fmla="*/ 171 h 178"/>
                  <a:gd name="T8" fmla="*/ 7 w 106"/>
                  <a:gd name="T9" fmla="*/ 175 h 178"/>
                  <a:gd name="T10" fmla="*/ 7 w 106"/>
                  <a:gd name="T11" fmla="*/ 175 h 178"/>
                  <a:gd name="T12" fmla="*/ 2 w 106"/>
                  <a:gd name="T13" fmla="*/ 161 h 178"/>
                  <a:gd name="T14" fmla="*/ 85 w 106"/>
                  <a:gd name="T15" fmla="*/ 7 h 178"/>
                  <a:gd name="T16" fmla="*/ 99 w 106"/>
                  <a:gd name="T17" fmla="*/ 3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78">
                    <a:moveTo>
                      <a:pt x="99" y="3"/>
                    </a:moveTo>
                    <a:cubicBezTo>
                      <a:pt x="99" y="3"/>
                      <a:pt x="99" y="3"/>
                      <a:pt x="99" y="3"/>
                    </a:cubicBezTo>
                    <a:cubicBezTo>
                      <a:pt x="104" y="6"/>
                      <a:pt x="106" y="12"/>
                      <a:pt x="104" y="17"/>
                    </a:cubicBezTo>
                    <a:cubicBezTo>
                      <a:pt x="21" y="171"/>
                      <a:pt x="21" y="171"/>
                      <a:pt x="21" y="171"/>
                    </a:cubicBezTo>
                    <a:cubicBezTo>
                      <a:pt x="18" y="176"/>
                      <a:pt x="12" y="178"/>
                      <a:pt x="7" y="175"/>
                    </a:cubicBezTo>
                    <a:cubicBezTo>
                      <a:pt x="7" y="175"/>
                      <a:pt x="7" y="175"/>
                      <a:pt x="7" y="175"/>
                    </a:cubicBezTo>
                    <a:cubicBezTo>
                      <a:pt x="2" y="172"/>
                      <a:pt x="0" y="166"/>
                      <a:pt x="2" y="161"/>
                    </a:cubicBezTo>
                    <a:cubicBezTo>
                      <a:pt x="85" y="7"/>
                      <a:pt x="85" y="7"/>
                      <a:pt x="85" y="7"/>
                    </a:cubicBezTo>
                    <a:cubicBezTo>
                      <a:pt x="88" y="2"/>
                      <a:pt x="94" y="0"/>
                      <a:pt x="99" y="3"/>
                    </a:cubicBez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0" name="TextBox 19">
              <a:extLst>
                <a:ext uri="{FF2B5EF4-FFF2-40B4-BE49-F238E27FC236}">
                  <a16:creationId xmlns:a16="http://schemas.microsoft.com/office/drawing/2014/main" id="{2CF7128E-825B-3921-5CF4-C30BBB97A205}"/>
                </a:ext>
              </a:extLst>
            </p:cNvPr>
            <p:cNvSpPr txBox="1"/>
            <p:nvPr/>
          </p:nvSpPr>
          <p:spPr>
            <a:xfrm>
              <a:off x="9885283" y="5845996"/>
              <a:ext cx="2736000" cy="369332"/>
            </a:xfrm>
            <a:prstGeom prst="rect">
              <a:avLst/>
            </a:prstGeom>
            <a:noFill/>
          </p:spPr>
          <p:txBody>
            <a:bodyPr wrap="square" lIns="0" tIns="0" rIns="0" bIns="0" rtlCol="0">
              <a:spAutoFit/>
            </a:bodyPr>
            <a:lstStyle/>
            <a:p>
              <a:pPr marL="0" indent="0" algn="ctr">
                <a:buNone/>
              </a:pPr>
              <a:r>
                <a:rPr lang="en-GB" sz="2400" b="1" dirty="0"/>
                <a:t>Government</a:t>
              </a:r>
            </a:p>
          </p:txBody>
        </p:sp>
      </p:grpSp>
      <p:grpSp>
        <p:nvGrpSpPr>
          <p:cNvPr id="33" name="Group 32">
            <a:extLst>
              <a:ext uri="{FF2B5EF4-FFF2-40B4-BE49-F238E27FC236}">
                <a16:creationId xmlns:a16="http://schemas.microsoft.com/office/drawing/2014/main" id="{BE49A453-4A7F-8CF8-9B55-95D688AB729A}"/>
              </a:ext>
            </a:extLst>
          </p:cNvPr>
          <p:cNvGrpSpPr/>
          <p:nvPr/>
        </p:nvGrpSpPr>
        <p:grpSpPr>
          <a:xfrm>
            <a:off x="4437016" y="2323586"/>
            <a:ext cx="4130676" cy="3891742"/>
            <a:chOff x="357917" y="2323586"/>
            <a:chExt cx="4130676" cy="3891742"/>
          </a:xfrm>
        </p:grpSpPr>
        <p:grpSp>
          <p:nvGrpSpPr>
            <p:cNvPr id="34" name="Group 30">
              <a:extLst>
                <a:ext uri="{FF2B5EF4-FFF2-40B4-BE49-F238E27FC236}">
                  <a16:creationId xmlns:a16="http://schemas.microsoft.com/office/drawing/2014/main" id="{DEF8C1E6-CD70-FA93-9AF1-CB26F52E2DAA}"/>
                </a:ext>
              </a:extLst>
            </p:cNvPr>
            <p:cNvGrpSpPr>
              <a:grpSpLocks noChangeAspect="1"/>
            </p:cNvGrpSpPr>
            <p:nvPr/>
          </p:nvGrpSpPr>
          <p:grpSpPr bwMode="auto">
            <a:xfrm>
              <a:off x="357917" y="2323586"/>
              <a:ext cx="4130676" cy="3243263"/>
              <a:chOff x="5578" y="1617"/>
              <a:chExt cx="2602" cy="2043"/>
            </a:xfrm>
          </p:grpSpPr>
          <p:sp>
            <p:nvSpPr>
              <p:cNvPr id="36" name="AutoShape 29">
                <a:extLst>
                  <a:ext uri="{FF2B5EF4-FFF2-40B4-BE49-F238E27FC236}">
                    <a16:creationId xmlns:a16="http://schemas.microsoft.com/office/drawing/2014/main" id="{9C7C6AE6-D26C-BC99-3F0B-A94EAB25E94D}"/>
                  </a:ext>
                </a:extLst>
              </p:cNvPr>
              <p:cNvSpPr>
                <a:spLocks noChangeAspect="1" noChangeArrowheads="1" noTextEdit="1"/>
              </p:cNvSpPr>
              <p:nvPr/>
            </p:nvSpPr>
            <p:spPr bwMode="auto">
              <a:xfrm>
                <a:off x="5578" y="1618"/>
                <a:ext cx="2601" cy="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Oval 31">
                <a:extLst>
                  <a:ext uri="{FF2B5EF4-FFF2-40B4-BE49-F238E27FC236}">
                    <a16:creationId xmlns:a16="http://schemas.microsoft.com/office/drawing/2014/main" id="{03DDC213-9EA4-4E4E-0E3C-ADFC0BFCDD2C}"/>
                  </a:ext>
                </a:extLst>
              </p:cNvPr>
              <p:cNvSpPr>
                <a:spLocks noChangeArrowheads="1"/>
              </p:cNvSpPr>
              <p:nvPr/>
            </p:nvSpPr>
            <p:spPr bwMode="auto">
              <a:xfrm>
                <a:off x="5968" y="1617"/>
                <a:ext cx="2043" cy="2043"/>
              </a:xfrm>
              <a:prstGeom prst="ellipse">
                <a:avLst/>
              </a:pr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8" name="Freeform 32">
                <a:extLst>
                  <a:ext uri="{FF2B5EF4-FFF2-40B4-BE49-F238E27FC236}">
                    <a16:creationId xmlns:a16="http://schemas.microsoft.com/office/drawing/2014/main" id="{48E5ED0A-F332-51D5-7CA0-B5C0F89ACCC8}"/>
                  </a:ext>
                </a:extLst>
              </p:cNvPr>
              <p:cNvSpPr>
                <a:spLocks/>
              </p:cNvSpPr>
              <p:nvPr/>
            </p:nvSpPr>
            <p:spPr bwMode="auto">
              <a:xfrm>
                <a:off x="6559" y="2636"/>
                <a:ext cx="1272" cy="842"/>
              </a:xfrm>
              <a:custGeom>
                <a:avLst/>
                <a:gdLst>
                  <a:gd name="T0" fmla="*/ 622 w 1245"/>
                  <a:gd name="T1" fmla="*/ 0 h 824"/>
                  <a:gd name="T2" fmla="*/ 598 w 1245"/>
                  <a:gd name="T3" fmla="*/ 1 h 824"/>
                  <a:gd name="T4" fmla="*/ 63 w 1245"/>
                  <a:gd name="T5" fmla="*/ 378 h 824"/>
                  <a:gd name="T6" fmla="*/ 2 w 1245"/>
                  <a:gd name="T7" fmla="*/ 732 h 824"/>
                  <a:gd name="T8" fmla="*/ 90 w 1245"/>
                  <a:gd name="T9" fmla="*/ 824 h 824"/>
                  <a:gd name="T10" fmla="*/ 1245 w 1245"/>
                  <a:gd name="T11" fmla="*/ 824 h 824"/>
                  <a:gd name="T12" fmla="*/ 622 w 1245"/>
                  <a:gd name="T13" fmla="*/ 0 h 824"/>
                </a:gdLst>
                <a:ahLst/>
                <a:cxnLst>
                  <a:cxn ang="0">
                    <a:pos x="T0" y="T1"/>
                  </a:cxn>
                  <a:cxn ang="0">
                    <a:pos x="T2" y="T3"/>
                  </a:cxn>
                  <a:cxn ang="0">
                    <a:pos x="T4" y="T5"/>
                  </a:cxn>
                  <a:cxn ang="0">
                    <a:pos x="T6" y="T7"/>
                  </a:cxn>
                  <a:cxn ang="0">
                    <a:pos x="T8" y="T9"/>
                  </a:cxn>
                  <a:cxn ang="0">
                    <a:pos x="T10" y="T11"/>
                  </a:cxn>
                  <a:cxn ang="0">
                    <a:pos x="T12" y="T13"/>
                  </a:cxn>
                </a:cxnLst>
                <a:rect l="0" t="0" r="r" b="b"/>
                <a:pathLst>
                  <a:path w="1245" h="824">
                    <a:moveTo>
                      <a:pt x="622" y="0"/>
                    </a:moveTo>
                    <a:cubicBezTo>
                      <a:pt x="614" y="0"/>
                      <a:pt x="606" y="1"/>
                      <a:pt x="598" y="1"/>
                    </a:cubicBezTo>
                    <a:cubicBezTo>
                      <a:pt x="290" y="9"/>
                      <a:pt x="136" y="171"/>
                      <a:pt x="63" y="378"/>
                    </a:cubicBezTo>
                    <a:cubicBezTo>
                      <a:pt x="23" y="489"/>
                      <a:pt x="7" y="612"/>
                      <a:pt x="2" y="732"/>
                    </a:cubicBezTo>
                    <a:cubicBezTo>
                      <a:pt x="0" y="782"/>
                      <a:pt x="40" y="824"/>
                      <a:pt x="90" y="824"/>
                    </a:cubicBezTo>
                    <a:cubicBezTo>
                      <a:pt x="1245" y="824"/>
                      <a:pt x="1245" y="824"/>
                      <a:pt x="1245" y="824"/>
                    </a:cubicBezTo>
                    <a:cubicBezTo>
                      <a:pt x="1245" y="454"/>
                      <a:pt x="1160" y="0"/>
                      <a:pt x="622" y="0"/>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33">
                <a:extLst>
                  <a:ext uri="{FF2B5EF4-FFF2-40B4-BE49-F238E27FC236}">
                    <a16:creationId xmlns:a16="http://schemas.microsoft.com/office/drawing/2014/main" id="{5706B871-F4F4-2A3F-1973-4EAFCA70A878}"/>
                  </a:ext>
                </a:extLst>
              </p:cNvPr>
              <p:cNvSpPr>
                <a:spLocks/>
              </p:cNvSpPr>
              <p:nvPr/>
            </p:nvSpPr>
            <p:spPr bwMode="auto">
              <a:xfrm>
                <a:off x="6624" y="2513"/>
                <a:ext cx="546" cy="715"/>
              </a:xfrm>
              <a:custGeom>
                <a:avLst/>
                <a:gdLst>
                  <a:gd name="T0" fmla="*/ 535 w 535"/>
                  <a:gd name="T1" fmla="*/ 129 h 700"/>
                  <a:gd name="T2" fmla="*/ 525 w 535"/>
                  <a:gd name="T3" fmla="*/ 33 h 700"/>
                  <a:gd name="T4" fmla="*/ 86 w 535"/>
                  <a:gd name="T5" fmla="*/ 60 h 700"/>
                  <a:gd name="T6" fmla="*/ 0 w 535"/>
                  <a:gd name="T7" fmla="*/ 506 h 700"/>
                  <a:gd name="T8" fmla="*/ 154 w 535"/>
                  <a:gd name="T9" fmla="*/ 264 h 700"/>
                  <a:gd name="T10" fmla="*/ 259 w 535"/>
                  <a:gd name="T11" fmla="*/ 700 h 700"/>
                  <a:gd name="T12" fmla="*/ 341 w 535"/>
                  <a:gd name="T13" fmla="*/ 700 h 700"/>
                  <a:gd name="T14" fmla="*/ 231 w 535"/>
                  <a:gd name="T15" fmla="*/ 208 h 700"/>
                  <a:gd name="T16" fmla="*/ 535 w 535"/>
                  <a:gd name="T17" fmla="*/ 129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5" h="700">
                    <a:moveTo>
                      <a:pt x="535" y="129"/>
                    </a:moveTo>
                    <a:cubicBezTo>
                      <a:pt x="525" y="33"/>
                      <a:pt x="525" y="33"/>
                      <a:pt x="525" y="33"/>
                    </a:cubicBezTo>
                    <a:cubicBezTo>
                      <a:pt x="318" y="20"/>
                      <a:pt x="185" y="0"/>
                      <a:pt x="86" y="60"/>
                    </a:cubicBezTo>
                    <a:cubicBezTo>
                      <a:pt x="12" y="106"/>
                      <a:pt x="3" y="337"/>
                      <a:pt x="0" y="506"/>
                    </a:cubicBezTo>
                    <a:cubicBezTo>
                      <a:pt x="33" y="413"/>
                      <a:pt x="82" y="329"/>
                      <a:pt x="154" y="264"/>
                    </a:cubicBezTo>
                    <a:cubicBezTo>
                      <a:pt x="245" y="369"/>
                      <a:pt x="259" y="541"/>
                      <a:pt x="259" y="700"/>
                    </a:cubicBezTo>
                    <a:cubicBezTo>
                      <a:pt x="341" y="700"/>
                      <a:pt x="341" y="700"/>
                      <a:pt x="341" y="700"/>
                    </a:cubicBezTo>
                    <a:cubicBezTo>
                      <a:pt x="341" y="526"/>
                      <a:pt x="348" y="327"/>
                      <a:pt x="231" y="208"/>
                    </a:cubicBezTo>
                    <a:cubicBezTo>
                      <a:pt x="310" y="161"/>
                      <a:pt x="409" y="132"/>
                      <a:pt x="535" y="129"/>
                    </a:cubicBezTo>
                    <a:close/>
                  </a:path>
                </a:pathLst>
              </a:custGeom>
              <a:solidFill>
                <a:srgbClr val="00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 name="Freeform 34">
                <a:extLst>
                  <a:ext uri="{FF2B5EF4-FFF2-40B4-BE49-F238E27FC236}">
                    <a16:creationId xmlns:a16="http://schemas.microsoft.com/office/drawing/2014/main" id="{3CB743ED-74BA-E0F4-37A4-64B8E3FFCEA1}"/>
                  </a:ext>
                </a:extLst>
              </p:cNvPr>
              <p:cNvSpPr>
                <a:spLocks/>
              </p:cNvSpPr>
              <p:nvPr/>
            </p:nvSpPr>
            <p:spPr bwMode="auto">
              <a:xfrm>
                <a:off x="6513" y="1904"/>
                <a:ext cx="241" cy="276"/>
              </a:xfrm>
              <a:custGeom>
                <a:avLst/>
                <a:gdLst>
                  <a:gd name="T0" fmla="*/ 212 w 236"/>
                  <a:gd name="T1" fmla="*/ 173 h 270"/>
                  <a:gd name="T2" fmla="*/ 219 w 236"/>
                  <a:gd name="T3" fmla="*/ 102 h 270"/>
                  <a:gd name="T4" fmla="*/ 190 w 236"/>
                  <a:gd name="T5" fmla="*/ 84 h 270"/>
                  <a:gd name="T6" fmla="*/ 177 w 236"/>
                  <a:gd name="T7" fmla="*/ 47 h 270"/>
                  <a:gd name="T8" fmla="*/ 135 w 236"/>
                  <a:gd name="T9" fmla="*/ 23 h 270"/>
                  <a:gd name="T10" fmla="*/ 135 w 236"/>
                  <a:gd name="T11" fmla="*/ 23 h 270"/>
                  <a:gd name="T12" fmla="*/ 135 w 236"/>
                  <a:gd name="T13" fmla="*/ 23 h 270"/>
                  <a:gd name="T14" fmla="*/ 114 w 236"/>
                  <a:gd name="T15" fmla="*/ 23 h 270"/>
                  <a:gd name="T16" fmla="*/ 46 w 236"/>
                  <a:gd name="T17" fmla="*/ 33 h 270"/>
                  <a:gd name="T18" fmla="*/ 15 w 236"/>
                  <a:gd name="T19" fmla="*/ 0 h 270"/>
                  <a:gd name="T20" fmla="*/ 0 w 236"/>
                  <a:gd name="T21" fmla="*/ 12 h 270"/>
                  <a:gd name="T22" fmla="*/ 33 w 236"/>
                  <a:gd name="T23" fmla="*/ 50 h 270"/>
                  <a:gd name="T24" fmla="*/ 19 w 236"/>
                  <a:gd name="T25" fmla="*/ 114 h 270"/>
                  <a:gd name="T26" fmla="*/ 31 w 236"/>
                  <a:gd name="T27" fmla="*/ 165 h 270"/>
                  <a:gd name="T28" fmla="*/ 58 w 236"/>
                  <a:gd name="T29" fmla="*/ 185 h 270"/>
                  <a:gd name="T30" fmla="*/ 67 w 236"/>
                  <a:gd name="T31" fmla="*/ 218 h 270"/>
                  <a:gd name="T32" fmla="*/ 136 w 236"/>
                  <a:gd name="T33" fmla="*/ 230 h 270"/>
                  <a:gd name="T34" fmla="*/ 137 w 236"/>
                  <a:gd name="T35" fmla="*/ 232 h 270"/>
                  <a:gd name="T36" fmla="*/ 214 w 236"/>
                  <a:gd name="T37" fmla="*/ 254 h 270"/>
                  <a:gd name="T38" fmla="*/ 213 w 236"/>
                  <a:gd name="T39" fmla="*/ 174 h 270"/>
                  <a:gd name="T40" fmla="*/ 212 w 236"/>
                  <a:gd name="T41" fmla="*/ 17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6" h="270">
                    <a:moveTo>
                      <a:pt x="212" y="173"/>
                    </a:moveTo>
                    <a:cubicBezTo>
                      <a:pt x="232" y="154"/>
                      <a:pt x="236" y="124"/>
                      <a:pt x="219" y="102"/>
                    </a:cubicBezTo>
                    <a:cubicBezTo>
                      <a:pt x="212" y="92"/>
                      <a:pt x="201" y="87"/>
                      <a:pt x="190" y="84"/>
                    </a:cubicBezTo>
                    <a:cubicBezTo>
                      <a:pt x="190" y="71"/>
                      <a:pt x="186" y="58"/>
                      <a:pt x="177" y="47"/>
                    </a:cubicBezTo>
                    <a:cubicBezTo>
                      <a:pt x="167" y="33"/>
                      <a:pt x="151" y="25"/>
                      <a:pt x="135" y="23"/>
                    </a:cubicBezTo>
                    <a:cubicBezTo>
                      <a:pt x="135" y="23"/>
                      <a:pt x="135" y="23"/>
                      <a:pt x="135" y="23"/>
                    </a:cubicBezTo>
                    <a:cubicBezTo>
                      <a:pt x="135" y="23"/>
                      <a:pt x="135" y="23"/>
                      <a:pt x="135" y="23"/>
                    </a:cubicBezTo>
                    <a:cubicBezTo>
                      <a:pt x="128" y="22"/>
                      <a:pt x="121" y="22"/>
                      <a:pt x="114" y="23"/>
                    </a:cubicBezTo>
                    <a:cubicBezTo>
                      <a:pt x="77" y="28"/>
                      <a:pt x="63" y="48"/>
                      <a:pt x="46" y="33"/>
                    </a:cubicBezTo>
                    <a:cubicBezTo>
                      <a:pt x="28" y="15"/>
                      <a:pt x="15" y="0"/>
                      <a:pt x="15" y="0"/>
                    </a:cubicBezTo>
                    <a:cubicBezTo>
                      <a:pt x="0" y="12"/>
                      <a:pt x="0" y="12"/>
                      <a:pt x="0" y="12"/>
                    </a:cubicBezTo>
                    <a:cubicBezTo>
                      <a:pt x="0" y="12"/>
                      <a:pt x="30" y="38"/>
                      <a:pt x="33" y="50"/>
                    </a:cubicBezTo>
                    <a:cubicBezTo>
                      <a:pt x="40" y="77"/>
                      <a:pt x="20" y="94"/>
                      <a:pt x="19" y="114"/>
                    </a:cubicBezTo>
                    <a:cubicBezTo>
                      <a:pt x="16" y="131"/>
                      <a:pt x="19" y="150"/>
                      <a:pt x="31" y="165"/>
                    </a:cubicBezTo>
                    <a:cubicBezTo>
                      <a:pt x="38" y="174"/>
                      <a:pt x="47" y="181"/>
                      <a:pt x="58" y="185"/>
                    </a:cubicBezTo>
                    <a:cubicBezTo>
                      <a:pt x="57" y="197"/>
                      <a:pt x="60" y="208"/>
                      <a:pt x="67" y="218"/>
                    </a:cubicBezTo>
                    <a:cubicBezTo>
                      <a:pt x="83" y="239"/>
                      <a:pt x="113" y="243"/>
                      <a:pt x="136" y="230"/>
                    </a:cubicBezTo>
                    <a:cubicBezTo>
                      <a:pt x="136" y="231"/>
                      <a:pt x="137" y="231"/>
                      <a:pt x="137" y="232"/>
                    </a:cubicBezTo>
                    <a:cubicBezTo>
                      <a:pt x="158" y="260"/>
                      <a:pt x="193" y="270"/>
                      <a:pt x="214" y="254"/>
                    </a:cubicBezTo>
                    <a:cubicBezTo>
                      <a:pt x="235" y="238"/>
                      <a:pt x="234" y="202"/>
                      <a:pt x="213" y="174"/>
                    </a:cubicBezTo>
                    <a:cubicBezTo>
                      <a:pt x="213" y="174"/>
                      <a:pt x="212" y="173"/>
                      <a:pt x="212" y="173"/>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 name="Freeform 35">
                <a:extLst>
                  <a:ext uri="{FF2B5EF4-FFF2-40B4-BE49-F238E27FC236}">
                    <a16:creationId xmlns:a16="http://schemas.microsoft.com/office/drawing/2014/main" id="{D3C4FC94-B99A-2231-44C3-11407227A816}"/>
                  </a:ext>
                </a:extLst>
              </p:cNvPr>
              <p:cNvSpPr>
                <a:spLocks/>
              </p:cNvSpPr>
              <p:nvPr/>
            </p:nvSpPr>
            <p:spPr bwMode="auto">
              <a:xfrm>
                <a:off x="7848" y="2636"/>
                <a:ext cx="332" cy="203"/>
              </a:xfrm>
              <a:custGeom>
                <a:avLst/>
                <a:gdLst>
                  <a:gd name="T0" fmla="*/ 262 w 325"/>
                  <a:gd name="T1" fmla="*/ 58 h 198"/>
                  <a:gd name="T2" fmla="*/ 261 w 325"/>
                  <a:gd name="T3" fmla="*/ 58 h 198"/>
                  <a:gd name="T4" fmla="*/ 212 w 325"/>
                  <a:gd name="T5" fmla="*/ 6 h 198"/>
                  <a:gd name="T6" fmla="*/ 179 w 325"/>
                  <a:gd name="T7" fmla="*/ 16 h 198"/>
                  <a:gd name="T8" fmla="*/ 143 w 325"/>
                  <a:gd name="T9" fmla="*/ 1 h 198"/>
                  <a:gd name="T10" fmla="*/ 97 w 325"/>
                  <a:gd name="T11" fmla="*/ 18 h 198"/>
                  <a:gd name="T12" fmla="*/ 97 w 325"/>
                  <a:gd name="T13" fmla="*/ 18 h 198"/>
                  <a:gd name="T14" fmla="*/ 97 w 325"/>
                  <a:gd name="T15" fmla="*/ 18 h 198"/>
                  <a:gd name="T16" fmla="*/ 84 w 325"/>
                  <a:gd name="T17" fmla="*/ 34 h 198"/>
                  <a:gd name="T18" fmla="*/ 47 w 325"/>
                  <a:gd name="T19" fmla="*/ 91 h 198"/>
                  <a:gd name="T20" fmla="*/ 2 w 325"/>
                  <a:gd name="T21" fmla="*/ 93 h 198"/>
                  <a:gd name="T22" fmla="*/ 0 w 325"/>
                  <a:gd name="T23" fmla="*/ 112 h 198"/>
                  <a:gd name="T24" fmla="*/ 51 w 325"/>
                  <a:gd name="T25" fmla="*/ 112 h 198"/>
                  <a:gd name="T26" fmla="*/ 90 w 325"/>
                  <a:gd name="T27" fmla="*/ 164 h 198"/>
                  <a:gd name="T28" fmla="*/ 136 w 325"/>
                  <a:gd name="T29" fmla="*/ 190 h 198"/>
                  <a:gd name="T30" fmla="*/ 169 w 325"/>
                  <a:gd name="T31" fmla="*/ 182 h 198"/>
                  <a:gd name="T32" fmla="*/ 200 w 325"/>
                  <a:gd name="T33" fmla="*/ 196 h 198"/>
                  <a:gd name="T34" fmla="*/ 255 w 325"/>
                  <a:gd name="T35" fmla="*/ 153 h 198"/>
                  <a:gd name="T36" fmla="*/ 256 w 325"/>
                  <a:gd name="T37" fmla="*/ 153 h 198"/>
                  <a:gd name="T38" fmla="*/ 323 w 325"/>
                  <a:gd name="T39" fmla="*/ 109 h 198"/>
                  <a:gd name="T40" fmla="*/ 262 w 325"/>
                  <a:gd name="T41" fmla="*/ 5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5" h="198">
                    <a:moveTo>
                      <a:pt x="262" y="58"/>
                    </a:moveTo>
                    <a:cubicBezTo>
                      <a:pt x="262" y="58"/>
                      <a:pt x="261" y="58"/>
                      <a:pt x="261" y="58"/>
                    </a:cubicBezTo>
                    <a:cubicBezTo>
                      <a:pt x="260" y="30"/>
                      <a:pt x="239" y="8"/>
                      <a:pt x="212" y="6"/>
                    </a:cubicBezTo>
                    <a:cubicBezTo>
                      <a:pt x="200" y="5"/>
                      <a:pt x="189" y="9"/>
                      <a:pt x="179" y="16"/>
                    </a:cubicBezTo>
                    <a:cubicBezTo>
                      <a:pt x="169" y="8"/>
                      <a:pt x="157" y="2"/>
                      <a:pt x="143" y="1"/>
                    </a:cubicBezTo>
                    <a:cubicBezTo>
                      <a:pt x="125" y="0"/>
                      <a:pt x="109" y="7"/>
                      <a:pt x="97" y="18"/>
                    </a:cubicBezTo>
                    <a:cubicBezTo>
                      <a:pt x="97" y="18"/>
                      <a:pt x="97" y="18"/>
                      <a:pt x="97" y="18"/>
                    </a:cubicBezTo>
                    <a:cubicBezTo>
                      <a:pt x="97" y="18"/>
                      <a:pt x="97" y="18"/>
                      <a:pt x="97" y="18"/>
                    </a:cubicBezTo>
                    <a:cubicBezTo>
                      <a:pt x="92" y="22"/>
                      <a:pt x="87" y="28"/>
                      <a:pt x="84" y="34"/>
                    </a:cubicBezTo>
                    <a:cubicBezTo>
                      <a:pt x="63" y="65"/>
                      <a:pt x="69" y="89"/>
                      <a:pt x="47" y="91"/>
                    </a:cubicBezTo>
                    <a:cubicBezTo>
                      <a:pt x="21" y="93"/>
                      <a:pt x="2" y="93"/>
                      <a:pt x="2" y="93"/>
                    </a:cubicBezTo>
                    <a:cubicBezTo>
                      <a:pt x="0" y="112"/>
                      <a:pt x="0" y="112"/>
                      <a:pt x="0" y="112"/>
                    </a:cubicBezTo>
                    <a:cubicBezTo>
                      <a:pt x="0" y="112"/>
                      <a:pt x="39" y="107"/>
                      <a:pt x="51" y="112"/>
                    </a:cubicBezTo>
                    <a:cubicBezTo>
                      <a:pt x="76" y="125"/>
                      <a:pt x="76" y="150"/>
                      <a:pt x="90" y="164"/>
                    </a:cubicBezTo>
                    <a:cubicBezTo>
                      <a:pt x="101" y="179"/>
                      <a:pt x="117" y="188"/>
                      <a:pt x="136" y="190"/>
                    </a:cubicBezTo>
                    <a:cubicBezTo>
                      <a:pt x="148" y="190"/>
                      <a:pt x="159" y="187"/>
                      <a:pt x="169" y="182"/>
                    </a:cubicBezTo>
                    <a:cubicBezTo>
                      <a:pt x="178" y="190"/>
                      <a:pt x="188" y="196"/>
                      <a:pt x="200" y="196"/>
                    </a:cubicBezTo>
                    <a:cubicBezTo>
                      <a:pt x="227" y="198"/>
                      <a:pt x="249" y="179"/>
                      <a:pt x="255" y="153"/>
                    </a:cubicBezTo>
                    <a:cubicBezTo>
                      <a:pt x="255" y="153"/>
                      <a:pt x="256" y="153"/>
                      <a:pt x="256" y="153"/>
                    </a:cubicBezTo>
                    <a:cubicBezTo>
                      <a:pt x="292" y="155"/>
                      <a:pt x="322" y="136"/>
                      <a:pt x="323" y="109"/>
                    </a:cubicBezTo>
                    <a:cubicBezTo>
                      <a:pt x="325" y="83"/>
                      <a:pt x="298" y="60"/>
                      <a:pt x="262" y="58"/>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Freeform 36">
                <a:extLst>
                  <a:ext uri="{FF2B5EF4-FFF2-40B4-BE49-F238E27FC236}">
                    <a16:creationId xmlns:a16="http://schemas.microsoft.com/office/drawing/2014/main" id="{5B77F645-6D59-4B03-B4A6-E2DF866FB270}"/>
                  </a:ext>
                </a:extLst>
              </p:cNvPr>
              <p:cNvSpPr>
                <a:spLocks/>
              </p:cNvSpPr>
              <p:nvPr/>
            </p:nvSpPr>
            <p:spPr bwMode="auto">
              <a:xfrm>
                <a:off x="6067" y="1922"/>
                <a:ext cx="352" cy="236"/>
              </a:xfrm>
              <a:custGeom>
                <a:avLst/>
                <a:gdLst>
                  <a:gd name="T0" fmla="*/ 285 w 344"/>
                  <a:gd name="T1" fmla="*/ 98 h 231"/>
                  <a:gd name="T2" fmla="*/ 283 w 344"/>
                  <a:gd name="T3" fmla="*/ 97 h 231"/>
                  <a:gd name="T4" fmla="*/ 199 w 344"/>
                  <a:gd name="T5" fmla="*/ 13 h 231"/>
                  <a:gd name="T6" fmla="*/ 150 w 344"/>
                  <a:gd name="T7" fmla="*/ 1 h 231"/>
                  <a:gd name="T8" fmla="*/ 149 w 344"/>
                  <a:gd name="T9" fmla="*/ 1 h 231"/>
                  <a:gd name="T10" fmla="*/ 149 w 344"/>
                  <a:gd name="T11" fmla="*/ 1 h 231"/>
                  <a:gd name="T12" fmla="*/ 146 w 344"/>
                  <a:gd name="T13" fmla="*/ 1 h 231"/>
                  <a:gd name="T14" fmla="*/ 143 w 344"/>
                  <a:gd name="T15" fmla="*/ 0 h 231"/>
                  <a:gd name="T16" fmla="*/ 142 w 344"/>
                  <a:gd name="T17" fmla="*/ 0 h 231"/>
                  <a:gd name="T18" fmla="*/ 139 w 344"/>
                  <a:gd name="T19" fmla="*/ 0 h 231"/>
                  <a:gd name="T20" fmla="*/ 106 w 344"/>
                  <a:gd name="T21" fmla="*/ 4 h 231"/>
                  <a:gd name="T22" fmla="*/ 45 w 344"/>
                  <a:gd name="T23" fmla="*/ 27 h 231"/>
                  <a:gd name="T24" fmla="*/ 8 w 344"/>
                  <a:gd name="T25" fmla="*/ 15 h 231"/>
                  <a:gd name="T26" fmla="*/ 0 w 344"/>
                  <a:gd name="T27" fmla="*/ 31 h 231"/>
                  <a:gd name="T28" fmla="*/ 28 w 344"/>
                  <a:gd name="T29" fmla="*/ 47 h 231"/>
                  <a:gd name="T30" fmla="*/ 37 w 344"/>
                  <a:gd name="T31" fmla="*/ 120 h 231"/>
                  <a:gd name="T32" fmla="*/ 41 w 344"/>
                  <a:gd name="T33" fmla="*/ 142 h 231"/>
                  <a:gd name="T34" fmla="*/ 41 w 344"/>
                  <a:gd name="T35" fmla="*/ 142 h 231"/>
                  <a:gd name="T36" fmla="*/ 41 w 344"/>
                  <a:gd name="T37" fmla="*/ 142 h 231"/>
                  <a:gd name="T38" fmla="*/ 86 w 344"/>
                  <a:gd name="T39" fmla="*/ 184 h 231"/>
                  <a:gd name="T40" fmla="*/ 133 w 344"/>
                  <a:gd name="T41" fmla="*/ 188 h 231"/>
                  <a:gd name="T42" fmla="*/ 162 w 344"/>
                  <a:gd name="T43" fmla="*/ 217 h 231"/>
                  <a:gd name="T44" fmla="*/ 237 w 344"/>
                  <a:gd name="T45" fmla="*/ 201 h 231"/>
                  <a:gd name="T46" fmla="*/ 238 w 344"/>
                  <a:gd name="T47" fmla="*/ 202 h 231"/>
                  <a:gd name="T48" fmla="*/ 331 w 344"/>
                  <a:gd name="T49" fmla="*/ 181 h 231"/>
                  <a:gd name="T50" fmla="*/ 285 w 344"/>
                  <a:gd name="T51" fmla="*/ 98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4" h="231">
                    <a:moveTo>
                      <a:pt x="285" y="98"/>
                    </a:moveTo>
                    <a:cubicBezTo>
                      <a:pt x="284" y="98"/>
                      <a:pt x="283" y="98"/>
                      <a:pt x="283" y="97"/>
                    </a:cubicBezTo>
                    <a:cubicBezTo>
                      <a:pt x="291" y="67"/>
                      <a:pt x="229" y="23"/>
                      <a:pt x="199" y="13"/>
                    </a:cubicBezTo>
                    <a:cubicBezTo>
                      <a:pt x="181" y="7"/>
                      <a:pt x="164" y="3"/>
                      <a:pt x="150" y="1"/>
                    </a:cubicBezTo>
                    <a:cubicBezTo>
                      <a:pt x="149" y="1"/>
                      <a:pt x="149" y="1"/>
                      <a:pt x="149" y="1"/>
                    </a:cubicBezTo>
                    <a:cubicBezTo>
                      <a:pt x="149" y="1"/>
                      <a:pt x="149" y="1"/>
                      <a:pt x="149" y="1"/>
                    </a:cubicBezTo>
                    <a:cubicBezTo>
                      <a:pt x="148" y="1"/>
                      <a:pt x="147" y="1"/>
                      <a:pt x="146" y="1"/>
                    </a:cubicBezTo>
                    <a:cubicBezTo>
                      <a:pt x="145" y="1"/>
                      <a:pt x="144" y="1"/>
                      <a:pt x="143" y="0"/>
                    </a:cubicBezTo>
                    <a:cubicBezTo>
                      <a:pt x="143" y="0"/>
                      <a:pt x="142" y="0"/>
                      <a:pt x="142" y="0"/>
                    </a:cubicBezTo>
                    <a:cubicBezTo>
                      <a:pt x="141" y="0"/>
                      <a:pt x="140" y="0"/>
                      <a:pt x="139" y="0"/>
                    </a:cubicBezTo>
                    <a:cubicBezTo>
                      <a:pt x="127" y="0"/>
                      <a:pt x="116" y="1"/>
                      <a:pt x="106" y="4"/>
                    </a:cubicBezTo>
                    <a:cubicBezTo>
                      <a:pt x="82" y="12"/>
                      <a:pt x="68" y="27"/>
                      <a:pt x="45" y="27"/>
                    </a:cubicBezTo>
                    <a:cubicBezTo>
                      <a:pt x="30" y="26"/>
                      <a:pt x="8" y="15"/>
                      <a:pt x="8" y="15"/>
                    </a:cubicBezTo>
                    <a:cubicBezTo>
                      <a:pt x="0" y="31"/>
                      <a:pt x="0" y="31"/>
                      <a:pt x="0" y="31"/>
                    </a:cubicBezTo>
                    <a:cubicBezTo>
                      <a:pt x="0" y="31"/>
                      <a:pt x="12" y="37"/>
                      <a:pt x="28" y="47"/>
                    </a:cubicBezTo>
                    <a:cubicBezTo>
                      <a:pt x="51" y="62"/>
                      <a:pt x="31" y="76"/>
                      <a:pt x="37" y="120"/>
                    </a:cubicBezTo>
                    <a:cubicBezTo>
                      <a:pt x="37" y="128"/>
                      <a:pt x="38" y="135"/>
                      <a:pt x="41" y="142"/>
                    </a:cubicBezTo>
                    <a:cubicBezTo>
                      <a:pt x="41" y="142"/>
                      <a:pt x="41" y="142"/>
                      <a:pt x="41" y="142"/>
                    </a:cubicBezTo>
                    <a:cubicBezTo>
                      <a:pt x="41" y="142"/>
                      <a:pt x="41" y="142"/>
                      <a:pt x="41" y="142"/>
                    </a:cubicBezTo>
                    <a:cubicBezTo>
                      <a:pt x="49" y="160"/>
                      <a:pt x="65" y="174"/>
                      <a:pt x="86" y="184"/>
                    </a:cubicBezTo>
                    <a:cubicBezTo>
                      <a:pt x="101" y="190"/>
                      <a:pt x="117" y="192"/>
                      <a:pt x="133" y="188"/>
                    </a:cubicBezTo>
                    <a:cubicBezTo>
                      <a:pt x="139" y="201"/>
                      <a:pt x="148" y="211"/>
                      <a:pt x="162" y="217"/>
                    </a:cubicBezTo>
                    <a:cubicBezTo>
                      <a:pt x="191" y="231"/>
                      <a:pt x="220" y="229"/>
                      <a:pt x="237" y="201"/>
                    </a:cubicBezTo>
                    <a:cubicBezTo>
                      <a:pt x="237" y="202"/>
                      <a:pt x="238" y="202"/>
                      <a:pt x="238" y="202"/>
                    </a:cubicBezTo>
                    <a:cubicBezTo>
                      <a:pt x="277" y="219"/>
                      <a:pt x="319" y="210"/>
                      <a:pt x="331" y="181"/>
                    </a:cubicBezTo>
                    <a:cubicBezTo>
                      <a:pt x="344" y="153"/>
                      <a:pt x="323" y="115"/>
                      <a:pt x="285" y="98"/>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Freeform 37">
                <a:extLst>
                  <a:ext uri="{FF2B5EF4-FFF2-40B4-BE49-F238E27FC236}">
                    <a16:creationId xmlns:a16="http://schemas.microsoft.com/office/drawing/2014/main" id="{2E6D3E14-3827-5CFF-3670-8B0B8E27EFCC}"/>
                  </a:ext>
                </a:extLst>
              </p:cNvPr>
              <p:cNvSpPr>
                <a:spLocks/>
              </p:cNvSpPr>
              <p:nvPr/>
            </p:nvSpPr>
            <p:spPr bwMode="auto">
              <a:xfrm>
                <a:off x="7576" y="2905"/>
                <a:ext cx="383" cy="450"/>
              </a:xfrm>
              <a:custGeom>
                <a:avLst/>
                <a:gdLst>
                  <a:gd name="T0" fmla="*/ 171 w 375"/>
                  <a:gd name="T1" fmla="*/ 429 h 440"/>
                  <a:gd name="T2" fmla="*/ 29 w 375"/>
                  <a:gd name="T3" fmla="*/ 358 h 440"/>
                  <a:gd name="T4" fmla="*/ 10 w 375"/>
                  <a:gd name="T5" fmla="*/ 302 h 440"/>
                  <a:gd name="T6" fmla="*/ 148 w 375"/>
                  <a:gd name="T7" fmla="*/ 29 h 440"/>
                  <a:gd name="T8" fmla="*/ 204 w 375"/>
                  <a:gd name="T9" fmla="*/ 10 h 440"/>
                  <a:gd name="T10" fmla="*/ 346 w 375"/>
                  <a:gd name="T11" fmla="*/ 82 h 440"/>
                  <a:gd name="T12" fmla="*/ 364 w 375"/>
                  <a:gd name="T13" fmla="*/ 138 h 440"/>
                  <a:gd name="T14" fmla="*/ 227 w 375"/>
                  <a:gd name="T15" fmla="*/ 411 h 440"/>
                  <a:gd name="T16" fmla="*/ 171 w 375"/>
                  <a:gd name="T17" fmla="*/ 42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440">
                    <a:moveTo>
                      <a:pt x="171" y="429"/>
                    </a:moveTo>
                    <a:cubicBezTo>
                      <a:pt x="29" y="358"/>
                      <a:pt x="29" y="358"/>
                      <a:pt x="29" y="358"/>
                    </a:cubicBezTo>
                    <a:cubicBezTo>
                      <a:pt x="8" y="347"/>
                      <a:pt x="0" y="322"/>
                      <a:pt x="10" y="302"/>
                    </a:cubicBezTo>
                    <a:cubicBezTo>
                      <a:pt x="148" y="29"/>
                      <a:pt x="148" y="29"/>
                      <a:pt x="148" y="29"/>
                    </a:cubicBezTo>
                    <a:cubicBezTo>
                      <a:pt x="158" y="8"/>
                      <a:pt x="183" y="0"/>
                      <a:pt x="204" y="10"/>
                    </a:cubicBezTo>
                    <a:cubicBezTo>
                      <a:pt x="346" y="82"/>
                      <a:pt x="346" y="82"/>
                      <a:pt x="346" y="82"/>
                    </a:cubicBezTo>
                    <a:cubicBezTo>
                      <a:pt x="367" y="92"/>
                      <a:pt x="375" y="117"/>
                      <a:pt x="364" y="138"/>
                    </a:cubicBezTo>
                    <a:cubicBezTo>
                      <a:pt x="227" y="411"/>
                      <a:pt x="227" y="411"/>
                      <a:pt x="227" y="411"/>
                    </a:cubicBezTo>
                    <a:cubicBezTo>
                      <a:pt x="216" y="431"/>
                      <a:pt x="191" y="440"/>
                      <a:pt x="171" y="429"/>
                    </a:cubicBez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38">
                <a:extLst>
                  <a:ext uri="{FF2B5EF4-FFF2-40B4-BE49-F238E27FC236}">
                    <a16:creationId xmlns:a16="http://schemas.microsoft.com/office/drawing/2014/main" id="{4B5A4AE6-4D77-B4A0-2F9E-E35F7DE1940E}"/>
                  </a:ext>
                </a:extLst>
              </p:cNvPr>
              <p:cNvSpPr>
                <a:spLocks/>
              </p:cNvSpPr>
              <p:nvPr/>
            </p:nvSpPr>
            <p:spPr bwMode="auto">
              <a:xfrm>
                <a:off x="6965" y="1939"/>
                <a:ext cx="648" cy="526"/>
              </a:xfrm>
              <a:custGeom>
                <a:avLst/>
                <a:gdLst>
                  <a:gd name="T0" fmla="*/ 561 w 635"/>
                  <a:gd name="T1" fmla="*/ 143 h 515"/>
                  <a:gd name="T2" fmla="*/ 536 w 635"/>
                  <a:gd name="T3" fmla="*/ 146 h 515"/>
                  <a:gd name="T4" fmla="*/ 537 w 635"/>
                  <a:gd name="T5" fmla="*/ 141 h 515"/>
                  <a:gd name="T6" fmla="*/ 527 w 635"/>
                  <a:gd name="T7" fmla="*/ 99 h 515"/>
                  <a:gd name="T8" fmla="*/ 435 w 635"/>
                  <a:gd name="T9" fmla="*/ 66 h 515"/>
                  <a:gd name="T10" fmla="*/ 410 w 635"/>
                  <a:gd name="T11" fmla="*/ 75 h 515"/>
                  <a:gd name="T12" fmla="*/ 296 w 635"/>
                  <a:gd name="T13" fmla="*/ 21 h 515"/>
                  <a:gd name="T14" fmla="*/ 201 w 635"/>
                  <a:gd name="T15" fmla="*/ 0 h 515"/>
                  <a:gd name="T16" fmla="*/ 49 w 635"/>
                  <a:gd name="T17" fmla="*/ 104 h 515"/>
                  <a:gd name="T18" fmla="*/ 32 w 635"/>
                  <a:gd name="T19" fmla="*/ 488 h 515"/>
                  <a:gd name="T20" fmla="*/ 79 w 635"/>
                  <a:gd name="T21" fmla="*/ 508 h 515"/>
                  <a:gd name="T22" fmla="*/ 82 w 635"/>
                  <a:gd name="T23" fmla="*/ 508 h 515"/>
                  <a:gd name="T24" fmla="*/ 116 w 635"/>
                  <a:gd name="T25" fmla="*/ 346 h 515"/>
                  <a:gd name="T26" fmla="*/ 230 w 635"/>
                  <a:gd name="T27" fmla="*/ 287 h 515"/>
                  <a:gd name="T28" fmla="*/ 511 w 635"/>
                  <a:gd name="T29" fmla="*/ 316 h 515"/>
                  <a:gd name="T30" fmla="*/ 538 w 635"/>
                  <a:gd name="T31" fmla="*/ 310 h 515"/>
                  <a:gd name="T32" fmla="*/ 595 w 635"/>
                  <a:gd name="T33" fmla="*/ 275 h 515"/>
                  <a:gd name="T34" fmla="*/ 561 w 635"/>
                  <a:gd name="T35" fmla="*/ 143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5" h="515">
                    <a:moveTo>
                      <a:pt x="561" y="143"/>
                    </a:moveTo>
                    <a:cubicBezTo>
                      <a:pt x="552" y="142"/>
                      <a:pt x="544" y="144"/>
                      <a:pt x="536" y="146"/>
                    </a:cubicBezTo>
                    <a:cubicBezTo>
                      <a:pt x="536" y="144"/>
                      <a:pt x="537" y="143"/>
                      <a:pt x="537" y="141"/>
                    </a:cubicBezTo>
                    <a:cubicBezTo>
                      <a:pt x="538" y="126"/>
                      <a:pt x="535" y="111"/>
                      <a:pt x="527" y="99"/>
                    </a:cubicBezTo>
                    <a:cubicBezTo>
                      <a:pt x="508" y="67"/>
                      <a:pt x="469" y="58"/>
                      <a:pt x="435" y="66"/>
                    </a:cubicBezTo>
                    <a:cubicBezTo>
                      <a:pt x="428" y="68"/>
                      <a:pt x="420" y="72"/>
                      <a:pt x="410" y="75"/>
                    </a:cubicBezTo>
                    <a:cubicBezTo>
                      <a:pt x="390" y="61"/>
                      <a:pt x="311" y="28"/>
                      <a:pt x="296" y="21"/>
                    </a:cubicBezTo>
                    <a:cubicBezTo>
                      <a:pt x="266" y="9"/>
                      <a:pt x="233" y="0"/>
                      <a:pt x="201" y="0"/>
                    </a:cubicBezTo>
                    <a:cubicBezTo>
                      <a:pt x="132" y="1"/>
                      <a:pt x="77" y="43"/>
                      <a:pt x="49" y="104"/>
                    </a:cubicBezTo>
                    <a:cubicBezTo>
                      <a:pt x="23" y="160"/>
                      <a:pt x="0" y="394"/>
                      <a:pt x="32" y="488"/>
                    </a:cubicBezTo>
                    <a:cubicBezTo>
                      <a:pt x="41" y="515"/>
                      <a:pt x="62" y="506"/>
                      <a:pt x="79" y="508"/>
                    </a:cubicBezTo>
                    <a:cubicBezTo>
                      <a:pt x="80" y="508"/>
                      <a:pt x="81" y="508"/>
                      <a:pt x="82" y="508"/>
                    </a:cubicBezTo>
                    <a:cubicBezTo>
                      <a:pt x="134" y="512"/>
                      <a:pt x="104" y="416"/>
                      <a:pt x="116" y="346"/>
                    </a:cubicBezTo>
                    <a:cubicBezTo>
                      <a:pt x="124" y="295"/>
                      <a:pt x="160" y="232"/>
                      <a:pt x="230" y="287"/>
                    </a:cubicBezTo>
                    <a:cubicBezTo>
                      <a:pt x="291" y="334"/>
                      <a:pt x="499" y="322"/>
                      <a:pt x="511" y="316"/>
                    </a:cubicBezTo>
                    <a:cubicBezTo>
                      <a:pt x="520" y="315"/>
                      <a:pt x="529" y="313"/>
                      <a:pt x="538" y="310"/>
                    </a:cubicBezTo>
                    <a:cubicBezTo>
                      <a:pt x="559" y="303"/>
                      <a:pt x="579" y="292"/>
                      <a:pt x="595" y="275"/>
                    </a:cubicBezTo>
                    <a:cubicBezTo>
                      <a:pt x="635" y="232"/>
                      <a:pt x="633" y="146"/>
                      <a:pt x="561" y="14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39">
                <a:extLst>
                  <a:ext uri="{FF2B5EF4-FFF2-40B4-BE49-F238E27FC236}">
                    <a16:creationId xmlns:a16="http://schemas.microsoft.com/office/drawing/2014/main" id="{452AF5E2-6670-612E-2EDB-39CF60B79DF3}"/>
                  </a:ext>
                </a:extLst>
              </p:cNvPr>
              <p:cNvSpPr>
                <a:spLocks/>
              </p:cNvSpPr>
              <p:nvPr/>
            </p:nvSpPr>
            <p:spPr bwMode="auto">
              <a:xfrm>
                <a:off x="7397" y="2568"/>
                <a:ext cx="242" cy="671"/>
              </a:xfrm>
              <a:custGeom>
                <a:avLst/>
                <a:gdLst>
                  <a:gd name="T0" fmla="*/ 221 w 237"/>
                  <a:gd name="T1" fmla="*/ 365 h 657"/>
                  <a:gd name="T2" fmla="*/ 168 w 237"/>
                  <a:gd name="T3" fmla="*/ 158 h 657"/>
                  <a:gd name="T4" fmla="*/ 105 w 237"/>
                  <a:gd name="T5" fmla="*/ 119 h 657"/>
                  <a:gd name="T6" fmla="*/ 84 w 237"/>
                  <a:gd name="T7" fmla="*/ 35 h 657"/>
                  <a:gd name="T8" fmla="*/ 21 w 237"/>
                  <a:gd name="T9" fmla="*/ 0 h 657"/>
                  <a:gd name="T10" fmla="*/ 0 w 237"/>
                  <a:gd name="T11" fmla="*/ 27 h 657"/>
                  <a:gd name="T12" fmla="*/ 0 w 237"/>
                  <a:gd name="T13" fmla="*/ 27 h 657"/>
                  <a:gd name="T14" fmla="*/ 48 w 237"/>
                  <a:gd name="T15" fmla="*/ 94 h 657"/>
                  <a:gd name="T16" fmla="*/ 56 w 237"/>
                  <a:gd name="T17" fmla="*/ 120 h 657"/>
                  <a:gd name="T18" fmla="*/ 65 w 237"/>
                  <a:gd name="T19" fmla="*/ 199 h 657"/>
                  <a:gd name="T20" fmla="*/ 64 w 237"/>
                  <a:gd name="T21" fmla="*/ 205 h 657"/>
                  <a:gd name="T22" fmla="*/ 94 w 237"/>
                  <a:gd name="T23" fmla="*/ 187 h 657"/>
                  <a:gd name="T24" fmla="*/ 150 w 237"/>
                  <a:gd name="T25" fmla="*/ 654 h 657"/>
                  <a:gd name="T26" fmla="*/ 232 w 237"/>
                  <a:gd name="T27" fmla="*/ 657 h 657"/>
                  <a:gd name="T28" fmla="*/ 221 w 237"/>
                  <a:gd name="T29" fmla="*/ 36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7" h="657">
                    <a:moveTo>
                      <a:pt x="221" y="365"/>
                    </a:moveTo>
                    <a:cubicBezTo>
                      <a:pt x="212" y="279"/>
                      <a:pt x="194" y="210"/>
                      <a:pt x="168" y="158"/>
                    </a:cubicBezTo>
                    <a:cubicBezTo>
                      <a:pt x="148" y="144"/>
                      <a:pt x="127" y="131"/>
                      <a:pt x="105" y="119"/>
                    </a:cubicBezTo>
                    <a:cubicBezTo>
                      <a:pt x="103" y="88"/>
                      <a:pt x="98" y="53"/>
                      <a:pt x="84" y="35"/>
                    </a:cubicBezTo>
                    <a:cubicBezTo>
                      <a:pt x="72" y="20"/>
                      <a:pt x="52" y="9"/>
                      <a:pt x="21" y="0"/>
                    </a:cubicBezTo>
                    <a:cubicBezTo>
                      <a:pt x="14" y="10"/>
                      <a:pt x="7" y="19"/>
                      <a:pt x="0" y="27"/>
                    </a:cubicBezTo>
                    <a:cubicBezTo>
                      <a:pt x="0" y="27"/>
                      <a:pt x="0" y="27"/>
                      <a:pt x="0" y="27"/>
                    </a:cubicBezTo>
                    <a:cubicBezTo>
                      <a:pt x="21" y="35"/>
                      <a:pt x="37" y="63"/>
                      <a:pt x="48" y="94"/>
                    </a:cubicBezTo>
                    <a:cubicBezTo>
                      <a:pt x="51" y="103"/>
                      <a:pt x="54" y="112"/>
                      <a:pt x="56" y="120"/>
                    </a:cubicBezTo>
                    <a:cubicBezTo>
                      <a:pt x="63" y="149"/>
                      <a:pt x="66" y="178"/>
                      <a:pt x="65" y="199"/>
                    </a:cubicBezTo>
                    <a:cubicBezTo>
                      <a:pt x="65" y="201"/>
                      <a:pt x="65" y="202"/>
                      <a:pt x="64" y="205"/>
                    </a:cubicBezTo>
                    <a:cubicBezTo>
                      <a:pt x="94" y="187"/>
                      <a:pt x="94" y="187"/>
                      <a:pt x="94" y="187"/>
                    </a:cubicBezTo>
                    <a:cubicBezTo>
                      <a:pt x="145" y="306"/>
                      <a:pt x="155" y="495"/>
                      <a:pt x="150" y="654"/>
                    </a:cubicBezTo>
                    <a:cubicBezTo>
                      <a:pt x="232" y="657"/>
                      <a:pt x="232" y="657"/>
                      <a:pt x="232" y="657"/>
                    </a:cubicBezTo>
                    <a:cubicBezTo>
                      <a:pt x="233" y="651"/>
                      <a:pt x="237" y="512"/>
                      <a:pt x="221" y="365"/>
                    </a:cubicBezTo>
                    <a:close/>
                  </a:path>
                </a:pathLst>
              </a:custGeom>
              <a:solidFill>
                <a:srgbClr val="00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Freeform 40">
                <a:extLst>
                  <a:ext uri="{FF2B5EF4-FFF2-40B4-BE49-F238E27FC236}">
                    <a16:creationId xmlns:a16="http://schemas.microsoft.com/office/drawing/2014/main" id="{4C233D65-14B1-D979-05C1-3171DF3738CB}"/>
                  </a:ext>
                </a:extLst>
              </p:cNvPr>
              <p:cNvSpPr>
                <a:spLocks/>
              </p:cNvSpPr>
              <p:nvPr/>
            </p:nvSpPr>
            <p:spPr bwMode="auto">
              <a:xfrm>
                <a:off x="7519" y="3238"/>
                <a:ext cx="227" cy="227"/>
              </a:xfrm>
              <a:custGeom>
                <a:avLst/>
                <a:gdLst>
                  <a:gd name="T0" fmla="*/ 222 w 222"/>
                  <a:gd name="T1" fmla="*/ 0 h 222"/>
                  <a:gd name="T2" fmla="*/ 0 w 222"/>
                  <a:gd name="T3" fmla="*/ 222 h 222"/>
                  <a:gd name="T4" fmla="*/ 0 w 222"/>
                  <a:gd name="T5" fmla="*/ 0 h 222"/>
                  <a:gd name="T6" fmla="*/ 222 w 222"/>
                  <a:gd name="T7" fmla="*/ 0 h 222"/>
                </a:gdLst>
                <a:ahLst/>
                <a:cxnLst>
                  <a:cxn ang="0">
                    <a:pos x="T0" y="T1"/>
                  </a:cxn>
                  <a:cxn ang="0">
                    <a:pos x="T2" y="T3"/>
                  </a:cxn>
                  <a:cxn ang="0">
                    <a:pos x="T4" y="T5"/>
                  </a:cxn>
                  <a:cxn ang="0">
                    <a:pos x="T6" y="T7"/>
                  </a:cxn>
                </a:cxnLst>
                <a:rect l="0" t="0" r="r" b="b"/>
                <a:pathLst>
                  <a:path w="222" h="222">
                    <a:moveTo>
                      <a:pt x="222" y="0"/>
                    </a:moveTo>
                    <a:cubicBezTo>
                      <a:pt x="222" y="123"/>
                      <a:pt x="123" y="222"/>
                      <a:pt x="0" y="222"/>
                    </a:cubicBezTo>
                    <a:cubicBezTo>
                      <a:pt x="0" y="0"/>
                      <a:pt x="0" y="0"/>
                      <a:pt x="0" y="0"/>
                    </a:cubicBezTo>
                    <a:lnTo>
                      <a:pt x="222" y="0"/>
                    </a:ln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 name="Freeform 41">
                <a:extLst>
                  <a:ext uri="{FF2B5EF4-FFF2-40B4-BE49-F238E27FC236}">
                    <a16:creationId xmlns:a16="http://schemas.microsoft.com/office/drawing/2014/main" id="{D226BAAD-27F8-347D-E701-9B68C09C1E59}"/>
                  </a:ext>
                </a:extLst>
              </p:cNvPr>
              <p:cNvSpPr>
                <a:spLocks/>
              </p:cNvSpPr>
              <p:nvPr/>
            </p:nvSpPr>
            <p:spPr bwMode="auto">
              <a:xfrm>
                <a:off x="5578" y="2541"/>
                <a:ext cx="1886" cy="680"/>
              </a:xfrm>
              <a:custGeom>
                <a:avLst/>
                <a:gdLst>
                  <a:gd name="T0" fmla="*/ 1837 w 1847"/>
                  <a:gd name="T1" fmla="*/ 146 h 665"/>
                  <a:gd name="T2" fmla="*/ 1829 w 1847"/>
                  <a:gd name="T3" fmla="*/ 120 h 665"/>
                  <a:gd name="T4" fmla="*/ 1781 w 1847"/>
                  <a:gd name="T5" fmla="*/ 53 h 665"/>
                  <a:gd name="T6" fmla="*/ 1781 w 1847"/>
                  <a:gd name="T7" fmla="*/ 53 h 665"/>
                  <a:gd name="T8" fmla="*/ 1781 w 1847"/>
                  <a:gd name="T9" fmla="*/ 53 h 665"/>
                  <a:gd name="T10" fmla="*/ 1779 w 1847"/>
                  <a:gd name="T11" fmla="*/ 54 h 665"/>
                  <a:gd name="T12" fmla="*/ 1778 w 1847"/>
                  <a:gd name="T13" fmla="*/ 55 h 665"/>
                  <a:gd name="T14" fmla="*/ 1775 w 1847"/>
                  <a:gd name="T15" fmla="*/ 56 h 665"/>
                  <a:gd name="T16" fmla="*/ 1773 w 1847"/>
                  <a:gd name="T17" fmla="*/ 56 h 665"/>
                  <a:gd name="T18" fmla="*/ 1769 w 1847"/>
                  <a:gd name="T19" fmla="*/ 58 h 665"/>
                  <a:gd name="T20" fmla="*/ 1765 w 1847"/>
                  <a:gd name="T21" fmla="*/ 60 h 665"/>
                  <a:gd name="T22" fmla="*/ 1757 w 1847"/>
                  <a:gd name="T23" fmla="*/ 63 h 665"/>
                  <a:gd name="T24" fmla="*/ 1745 w 1847"/>
                  <a:gd name="T25" fmla="*/ 68 h 665"/>
                  <a:gd name="T26" fmla="*/ 1743 w 1847"/>
                  <a:gd name="T27" fmla="*/ 68 h 665"/>
                  <a:gd name="T28" fmla="*/ 1696 w 1847"/>
                  <a:gd name="T29" fmla="*/ 85 h 665"/>
                  <a:gd name="T30" fmla="*/ 1683 w 1847"/>
                  <a:gd name="T31" fmla="*/ 90 h 665"/>
                  <a:gd name="T32" fmla="*/ 1680 w 1847"/>
                  <a:gd name="T33" fmla="*/ 91 h 665"/>
                  <a:gd name="T34" fmla="*/ 1665 w 1847"/>
                  <a:gd name="T35" fmla="*/ 97 h 665"/>
                  <a:gd name="T36" fmla="*/ 1649 w 1847"/>
                  <a:gd name="T37" fmla="*/ 102 h 665"/>
                  <a:gd name="T38" fmla="*/ 1649 w 1847"/>
                  <a:gd name="T39" fmla="*/ 102 h 665"/>
                  <a:gd name="T40" fmla="*/ 1634 w 1847"/>
                  <a:gd name="T41" fmla="*/ 107 h 665"/>
                  <a:gd name="T42" fmla="*/ 1629 w 1847"/>
                  <a:gd name="T43" fmla="*/ 109 h 665"/>
                  <a:gd name="T44" fmla="*/ 1623 w 1847"/>
                  <a:gd name="T45" fmla="*/ 111 h 665"/>
                  <a:gd name="T46" fmla="*/ 1621 w 1847"/>
                  <a:gd name="T47" fmla="*/ 111 h 665"/>
                  <a:gd name="T48" fmla="*/ 1612 w 1847"/>
                  <a:gd name="T49" fmla="*/ 114 h 665"/>
                  <a:gd name="T50" fmla="*/ 1610 w 1847"/>
                  <a:gd name="T51" fmla="*/ 115 h 665"/>
                  <a:gd name="T52" fmla="*/ 1601 w 1847"/>
                  <a:gd name="T53" fmla="*/ 118 h 665"/>
                  <a:gd name="T54" fmla="*/ 1599 w 1847"/>
                  <a:gd name="T55" fmla="*/ 118 h 665"/>
                  <a:gd name="T56" fmla="*/ 1589 w 1847"/>
                  <a:gd name="T57" fmla="*/ 121 h 665"/>
                  <a:gd name="T58" fmla="*/ 1588 w 1847"/>
                  <a:gd name="T59" fmla="*/ 122 h 665"/>
                  <a:gd name="T60" fmla="*/ 1553 w 1847"/>
                  <a:gd name="T61" fmla="*/ 133 h 665"/>
                  <a:gd name="T62" fmla="*/ 1534 w 1847"/>
                  <a:gd name="T63" fmla="*/ 138 h 665"/>
                  <a:gd name="T64" fmla="*/ 1482 w 1847"/>
                  <a:gd name="T65" fmla="*/ 99 h 665"/>
                  <a:gd name="T66" fmla="*/ 1482 w 1847"/>
                  <a:gd name="T67" fmla="*/ 30 h 665"/>
                  <a:gd name="T68" fmla="*/ 1467 w 1847"/>
                  <a:gd name="T69" fmla="*/ 1 h 665"/>
                  <a:gd name="T70" fmla="*/ 1466 w 1847"/>
                  <a:gd name="T71" fmla="*/ 0 h 665"/>
                  <a:gd name="T72" fmla="*/ 1384 w 1847"/>
                  <a:gd name="T73" fmla="*/ 177 h 665"/>
                  <a:gd name="T74" fmla="*/ 923 w 1847"/>
                  <a:gd name="T75" fmla="*/ 196 h 665"/>
                  <a:gd name="T76" fmla="*/ 0 w 1847"/>
                  <a:gd name="T77" fmla="*/ 183 h 665"/>
                  <a:gd name="T78" fmla="*/ 31 w 1847"/>
                  <a:gd name="T79" fmla="*/ 416 h 665"/>
                  <a:gd name="T80" fmla="*/ 872 w 1847"/>
                  <a:gd name="T81" fmla="*/ 416 h 665"/>
                  <a:gd name="T82" fmla="*/ 1408 w 1847"/>
                  <a:gd name="T83" fmla="*/ 436 h 665"/>
                  <a:gd name="T84" fmla="*/ 1431 w 1847"/>
                  <a:gd name="T85" fmla="*/ 665 h 665"/>
                  <a:gd name="T86" fmla="*/ 1648 w 1847"/>
                  <a:gd name="T87" fmla="*/ 665 h 665"/>
                  <a:gd name="T88" fmla="*/ 1625 w 1847"/>
                  <a:gd name="T89" fmla="*/ 386 h 665"/>
                  <a:gd name="T90" fmla="*/ 1625 w 1847"/>
                  <a:gd name="T91" fmla="*/ 386 h 665"/>
                  <a:gd name="T92" fmla="*/ 1845 w 1847"/>
                  <a:gd name="T93" fmla="*/ 231 h 665"/>
                  <a:gd name="T94" fmla="*/ 1846 w 1847"/>
                  <a:gd name="T95" fmla="*/ 225 h 665"/>
                  <a:gd name="T96" fmla="*/ 1837 w 1847"/>
                  <a:gd name="T97" fmla="*/ 146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47" h="665">
                    <a:moveTo>
                      <a:pt x="1837" y="146"/>
                    </a:moveTo>
                    <a:cubicBezTo>
                      <a:pt x="1835" y="138"/>
                      <a:pt x="1832" y="129"/>
                      <a:pt x="1829" y="120"/>
                    </a:cubicBezTo>
                    <a:cubicBezTo>
                      <a:pt x="1818" y="89"/>
                      <a:pt x="1802" y="61"/>
                      <a:pt x="1781" y="53"/>
                    </a:cubicBezTo>
                    <a:cubicBezTo>
                      <a:pt x="1781" y="53"/>
                      <a:pt x="1781" y="53"/>
                      <a:pt x="1781" y="53"/>
                    </a:cubicBezTo>
                    <a:cubicBezTo>
                      <a:pt x="1781" y="53"/>
                      <a:pt x="1781" y="53"/>
                      <a:pt x="1781" y="53"/>
                    </a:cubicBezTo>
                    <a:cubicBezTo>
                      <a:pt x="1780" y="53"/>
                      <a:pt x="1780" y="54"/>
                      <a:pt x="1779" y="54"/>
                    </a:cubicBezTo>
                    <a:cubicBezTo>
                      <a:pt x="1779" y="54"/>
                      <a:pt x="1778" y="54"/>
                      <a:pt x="1778" y="55"/>
                    </a:cubicBezTo>
                    <a:cubicBezTo>
                      <a:pt x="1777" y="55"/>
                      <a:pt x="1776" y="55"/>
                      <a:pt x="1775" y="56"/>
                    </a:cubicBezTo>
                    <a:cubicBezTo>
                      <a:pt x="1775" y="56"/>
                      <a:pt x="1774" y="56"/>
                      <a:pt x="1773" y="56"/>
                    </a:cubicBezTo>
                    <a:cubicBezTo>
                      <a:pt x="1772" y="57"/>
                      <a:pt x="1770" y="58"/>
                      <a:pt x="1769" y="58"/>
                    </a:cubicBezTo>
                    <a:cubicBezTo>
                      <a:pt x="1768" y="59"/>
                      <a:pt x="1766" y="59"/>
                      <a:pt x="1765" y="60"/>
                    </a:cubicBezTo>
                    <a:cubicBezTo>
                      <a:pt x="1763" y="61"/>
                      <a:pt x="1760" y="62"/>
                      <a:pt x="1757" y="63"/>
                    </a:cubicBezTo>
                    <a:cubicBezTo>
                      <a:pt x="1753" y="64"/>
                      <a:pt x="1749" y="66"/>
                      <a:pt x="1745" y="68"/>
                    </a:cubicBezTo>
                    <a:cubicBezTo>
                      <a:pt x="1744" y="68"/>
                      <a:pt x="1743" y="68"/>
                      <a:pt x="1743" y="68"/>
                    </a:cubicBezTo>
                    <a:cubicBezTo>
                      <a:pt x="1730" y="73"/>
                      <a:pt x="1714" y="79"/>
                      <a:pt x="1696" y="85"/>
                    </a:cubicBezTo>
                    <a:cubicBezTo>
                      <a:pt x="1692" y="87"/>
                      <a:pt x="1688" y="89"/>
                      <a:pt x="1683" y="90"/>
                    </a:cubicBezTo>
                    <a:cubicBezTo>
                      <a:pt x="1682" y="90"/>
                      <a:pt x="1681" y="91"/>
                      <a:pt x="1680" y="91"/>
                    </a:cubicBezTo>
                    <a:cubicBezTo>
                      <a:pt x="1675" y="93"/>
                      <a:pt x="1670" y="95"/>
                      <a:pt x="1665" y="97"/>
                    </a:cubicBezTo>
                    <a:cubicBezTo>
                      <a:pt x="1660" y="98"/>
                      <a:pt x="1655" y="100"/>
                      <a:pt x="1649" y="102"/>
                    </a:cubicBezTo>
                    <a:cubicBezTo>
                      <a:pt x="1649" y="102"/>
                      <a:pt x="1649" y="102"/>
                      <a:pt x="1649" y="102"/>
                    </a:cubicBezTo>
                    <a:cubicBezTo>
                      <a:pt x="1644" y="104"/>
                      <a:pt x="1639" y="105"/>
                      <a:pt x="1634" y="107"/>
                    </a:cubicBezTo>
                    <a:cubicBezTo>
                      <a:pt x="1633" y="108"/>
                      <a:pt x="1631" y="108"/>
                      <a:pt x="1629" y="109"/>
                    </a:cubicBezTo>
                    <a:cubicBezTo>
                      <a:pt x="1627" y="109"/>
                      <a:pt x="1625" y="110"/>
                      <a:pt x="1623" y="111"/>
                    </a:cubicBezTo>
                    <a:cubicBezTo>
                      <a:pt x="1623" y="111"/>
                      <a:pt x="1622" y="111"/>
                      <a:pt x="1621" y="111"/>
                    </a:cubicBezTo>
                    <a:cubicBezTo>
                      <a:pt x="1618" y="112"/>
                      <a:pt x="1615" y="113"/>
                      <a:pt x="1612" y="114"/>
                    </a:cubicBezTo>
                    <a:cubicBezTo>
                      <a:pt x="1611" y="114"/>
                      <a:pt x="1611" y="115"/>
                      <a:pt x="1610" y="115"/>
                    </a:cubicBezTo>
                    <a:cubicBezTo>
                      <a:pt x="1607" y="116"/>
                      <a:pt x="1604" y="117"/>
                      <a:pt x="1601" y="118"/>
                    </a:cubicBezTo>
                    <a:cubicBezTo>
                      <a:pt x="1600" y="118"/>
                      <a:pt x="1600" y="118"/>
                      <a:pt x="1599" y="118"/>
                    </a:cubicBezTo>
                    <a:cubicBezTo>
                      <a:pt x="1596" y="119"/>
                      <a:pt x="1593" y="120"/>
                      <a:pt x="1589" y="121"/>
                    </a:cubicBezTo>
                    <a:cubicBezTo>
                      <a:pt x="1589" y="122"/>
                      <a:pt x="1589" y="122"/>
                      <a:pt x="1588" y="122"/>
                    </a:cubicBezTo>
                    <a:cubicBezTo>
                      <a:pt x="1577" y="125"/>
                      <a:pt x="1565" y="129"/>
                      <a:pt x="1553" y="133"/>
                    </a:cubicBezTo>
                    <a:cubicBezTo>
                      <a:pt x="1547" y="134"/>
                      <a:pt x="1540" y="136"/>
                      <a:pt x="1534" y="138"/>
                    </a:cubicBezTo>
                    <a:cubicBezTo>
                      <a:pt x="1513" y="130"/>
                      <a:pt x="1498" y="116"/>
                      <a:pt x="1482" y="99"/>
                    </a:cubicBezTo>
                    <a:cubicBezTo>
                      <a:pt x="1482" y="30"/>
                      <a:pt x="1482" y="30"/>
                      <a:pt x="1482" y="30"/>
                    </a:cubicBezTo>
                    <a:cubicBezTo>
                      <a:pt x="1476" y="20"/>
                      <a:pt x="1471" y="11"/>
                      <a:pt x="1467" y="1"/>
                    </a:cubicBezTo>
                    <a:cubicBezTo>
                      <a:pt x="1466" y="0"/>
                      <a:pt x="1466" y="0"/>
                      <a:pt x="1466" y="0"/>
                    </a:cubicBezTo>
                    <a:cubicBezTo>
                      <a:pt x="1368" y="21"/>
                      <a:pt x="1383" y="113"/>
                      <a:pt x="1384" y="177"/>
                    </a:cubicBezTo>
                    <a:cubicBezTo>
                      <a:pt x="1229" y="211"/>
                      <a:pt x="1058" y="230"/>
                      <a:pt x="923" y="196"/>
                    </a:cubicBezTo>
                    <a:cubicBezTo>
                      <a:pt x="298" y="37"/>
                      <a:pt x="0" y="183"/>
                      <a:pt x="0" y="183"/>
                    </a:cubicBezTo>
                    <a:cubicBezTo>
                      <a:pt x="31" y="416"/>
                      <a:pt x="31" y="416"/>
                      <a:pt x="31" y="416"/>
                    </a:cubicBezTo>
                    <a:cubicBezTo>
                      <a:pt x="31" y="416"/>
                      <a:pt x="143" y="298"/>
                      <a:pt x="872" y="416"/>
                    </a:cubicBezTo>
                    <a:cubicBezTo>
                      <a:pt x="1093" y="451"/>
                      <a:pt x="1269" y="453"/>
                      <a:pt x="1408" y="436"/>
                    </a:cubicBezTo>
                    <a:cubicBezTo>
                      <a:pt x="1386" y="534"/>
                      <a:pt x="1431" y="665"/>
                      <a:pt x="1431" y="665"/>
                    </a:cubicBezTo>
                    <a:cubicBezTo>
                      <a:pt x="1648" y="665"/>
                      <a:pt x="1648" y="665"/>
                      <a:pt x="1648" y="665"/>
                    </a:cubicBezTo>
                    <a:cubicBezTo>
                      <a:pt x="1648" y="665"/>
                      <a:pt x="1584" y="492"/>
                      <a:pt x="1625" y="386"/>
                    </a:cubicBezTo>
                    <a:cubicBezTo>
                      <a:pt x="1625" y="386"/>
                      <a:pt x="1625" y="386"/>
                      <a:pt x="1625" y="386"/>
                    </a:cubicBezTo>
                    <a:cubicBezTo>
                      <a:pt x="1772" y="334"/>
                      <a:pt x="1836" y="261"/>
                      <a:pt x="1845" y="231"/>
                    </a:cubicBezTo>
                    <a:cubicBezTo>
                      <a:pt x="1846" y="228"/>
                      <a:pt x="1846" y="227"/>
                      <a:pt x="1846" y="225"/>
                    </a:cubicBezTo>
                    <a:cubicBezTo>
                      <a:pt x="1847" y="204"/>
                      <a:pt x="1844" y="175"/>
                      <a:pt x="1837" y="146"/>
                    </a:cubicBezTo>
                    <a:close/>
                  </a:path>
                </a:pathLst>
              </a:custGeom>
              <a:solidFill>
                <a:srgbClr val="C8DC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Freeform 42">
                <a:extLst>
                  <a:ext uri="{FF2B5EF4-FFF2-40B4-BE49-F238E27FC236}">
                    <a16:creationId xmlns:a16="http://schemas.microsoft.com/office/drawing/2014/main" id="{DB9F4FF9-D338-4098-D462-46487A41962B}"/>
                  </a:ext>
                </a:extLst>
              </p:cNvPr>
              <p:cNvSpPr>
                <a:spLocks/>
              </p:cNvSpPr>
              <p:nvPr/>
            </p:nvSpPr>
            <p:spPr bwMode="auto">
              <a:xfrm>
                <a:off x="7049" y="2169"/>
                <a:ext cx="465" cy="513"/>
              </a:xfrm>
              <a:custGeom>
                <a:avLst/>
                <a:gdLst>
                  <a:gd name="T0" fmla="*/ 429 w 456"/>
                  <a:gd name="T1" fmla="*/ 84 h 503"/>
                  <a:gd name="T2" fmla="*/ 148 w 456"/>
                  <a:gd name="T3" fmla="*/ 55 h 503"/>
                  <a:gd name="T4" fmla="*/ 34 w 456"/>
                  <a:gd name="T5" fmla="*/ 114 h 503"/>
                  <a:gd name="T6" fmla="*/ 0 w 456"/>
                  <a:gd name="T7" fmla="*/ 276 h 503"/>
                  <a:gd name="T8" fmla="*/ 27 w 456"/>
                  <a:gd name="T9" fmla="*/ 366 h 503"/>
                  <a:gd name="T10" fmla="*/ 42 w 456"/>
                  <a:gd name="T11" fmla="*/ 395 h 503"/>
                  <a:gd name="T12" fmla="*/ 42 w 456"/>
                  <a:gd name="T13" fmla="*/ 464 h 503"/>
                  <a:gd name="T14" fmla="*/ 94 w 456"/>
                  <a:gd name="T15" fmla="*/ 503 h 503"/>
                  <a:gd name="T16" fmla="*/ 113 w 456"/>
                  <a:gd name="T17" fmla="*/ 498 h 503"/>
                  <a:gd name="T18" fmla="*/ 148 w 456"/>
                  <a:gd name="T19" fmla="*/ 487 h 503"/>
                  <a:gd name="T20" fmla="*/ 149 w 456"/>
                  <a:gd name="T21" fmla="*/ 486 h 503"/>
                  <a:gd name="T22" fmla="*/ 159 w 456"/>
                  <a:gd name="T23" fmla="*/ 483 h 503"/>
                  <a:gd name="T24" fmla="*/ 161 w 456"/>
                  <a:gd name="T25" fmla="*/ 483 h 503"/>
                  <a:gd name="T26" fmla="*/ 170 w 456"/>
                  <a:gd name="T27" fmla="*/ 480 h 503"/>
                  <a:gd name="T28" fmla="*/ 172 w 456"/>
                  <a:gd name="T29" fmla="*/ 479 h 503"/>
                  <a:gd name="T30" fmla="*/ 181 w 456"/>
                  <a:gd name="T31" fmla="*/ 476 h 503"/>
                  <a:gd name="T32" fmla="*/ 183 w 456"/>
                  <a:gd name="T33" fmla="*/ 476 h 503"/>
                  <a:gd name="T34" fmla="*/ 189 w 456"/>
                  <a:gd name="T35" fmla="*/ 474 h 503"/>
                  <a:gd name="T36" fmla="*/ 194 w 456"/>
                  <a:gd name="T37" fmla="*/ 472 h 503"/>
                  <a:gd name="T38" fmla="*/ 209 w 456"/>
                  <a:gd name="T39" fmla="*/ 467 h 503"/>
                  <a:gd name="T40" fmla="*/ 209 w 456"/>
                  <a:gd name="T41" fmla="*/ 467 h 503"/>
                  <a:gd name="T42" fmla="*/ 225 w 456"/>
                  <a:gd name="T43" fmla="*/ 462 h 503"/>
                  <a:gd name="T44" fmla="*/ 240 w 456"/>
                  <a:gd name="T45" fmla="*/ 456 h 503"/>
                  <a:gd name="T46" fmla="*/ 243 w 456"/>
                  <a:gd name="T47" fmla="*/ 455 h 503"/>
                  <a:gd name="T48" fmla="*/ 256 w 456"/>
                  <a:gd name="T49" fmla="*/ 450 h 503"/>
                  <a:gd name="T50" fmla="*/ 303 w 456"/>
                  <a:gd name="T51" fmla="*/ 433 h 503"/>
                  <a:gd name="T52" fmla="*/ 305 w 456"/>
                  <a:gd name="T53" fmla="*/ 433 h 503"/>
                  <a:gd name="T54" fmla="*/ 317 w 456"/>
                  <a:gd name="T55" fmla="*/ 428 h 503"/>
                  <a:gd name="T56" fmla="*/ 325 w 456"/>
                  <a:gd name="T57" fmla="*/ 425 h 503"/>
                  <a:gd name="T58" fmla="*/ 329 w 456"/>
                  <a:gd name="T59" fmla="*/ 423 h 503"/>
                  <a:gd name="T60" fmla="*/ 333 w 456"/>
                  <a:gd name="T61" fmla="*/ 421 h 503"/>
                  <a:gd name="T62" fmla="*/ 335 w 456"/>
                  <a:gd name="T63" fmla="*/ 421 h 503"/>
                  <a:gd name="T64" fmla="*/ 338 w 456"/>
                  <a:gd name="T65" fmla="*/ 420 h 503"/>
                  <a:gd name="T66" fmla="*/ 339 w 456"/>
                  <a:gd name="T67" fmla="*/ 419 h 503"/>
                  <a:gd name="T68" fmla="*/ 341 w 456"/>
                  <a:gd name="T69" fmla="*/ 418 h 503"/>
                  <a:gd name="T70" fmla="*/ 341 w 456"/>
                  <a:gd name="T71" fmla="*/ 418 h 503"/>
                  <a:gd name="T72" fmla="*/ 362 w 456"/>
                  <a:gd name="T73" fmla="*/ 391 h 503"/>
                  <a:gd name="T74" fmla="*/ 456 w 456"/>
                  <a:gd name="T75" fmla="*/ 78 h 503"/>
                  <a:gd name="T76" fmla="*/ 429 w 456"/>
                  <a:gd name="T77" fmla="*/ 84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6" h="503">
                    <a:moveTo>
                      <a:pt x="429" y="84"/>
                    </a:moveTo>
                    <a:cubicBezTo>
                      <a:pt x="417" y="90"/>
                      <a:pt x="209" y="102"/>
                      <a:pt x="148" y="55"/>
                    </a:cubicBezTo>
                    <a:cubicBezTo>
                      <a:pt x="78" y="0"/>
                      <a:pt x="42" y="63"/>
                      <a:pt x="34" y="114"/>
                    </a:cubicBezTo>
                    <a:cubicBezTo>
                      <a:pt x="22" y="184"/>
                      <a:pt x="52" y="280"/>
                      <a:pt x="0" y="276"/>
                    </a:cubicBezTo>
                    <a:cubicBezTo>
                      <a:pt x="6" y="308"/>
                      <a:pt x="14" y="338"/>
                      <a:pt x="27" y="366"/>
                    </a:cubicBezTo>
                    <a:cubicBezTo>
                      <a:pt x="31" y="376"/>
                      <a:pt x="36" y="385"/>
                      <a:pt x="42" y="395"/>
                    </a:cubicBezTo>
                    <a:cubicBezTo>
                      <a:pt x="42" y="464"/>
                      <a:pt x="42" y="464"/>
                      <a:pt x="42" y="464"/>
                    </a:cubicBezTo>
                    <a:cubicBezTo>
                      <a:pt x="58" y="481"/>
                      <a:pt x="73" y="495"/>
                      <a:pt x="94" y="503"/>
                    </a:cubicBezTo>
                    <a:cubicBezTo>
                      <a:pt x="100" y="501"/>
                      <a:pt x="107" y="499"/>
                      <a:pt x="113" y="498"/>
                    </a:cubicBezTo>
                    <a:cubicBezTo>
                      <a:pt x="125" y="494"/>
                      <a:pt x="137" y="490"/>
                      <a:pt x="148" y="487"/>
                    </a:cubicBezTo>
                    <a:cubicBezTo>
                      <a:pt x="149" y="487"/>
                      <a:pt x="149" y="487"/>
                      <a:pt x="149" y="486"/>
                    </a:cubicBezTo>
                    <a:cubicBezTo>
                      <a:pt x="153" y="485"/>
                      <a:pt x="156" y="484"/>
                      <a:pt x="159" y="483"/>
                    </a:cubicBezTo>
                    <a:cubicBezTo>
                      <a:pt x="160" y="483"/>
                      <a:pt x="160" y="483"/>
                      <a:pt x="161" y="483"/>
                    </a:cubicBezTo>
                    <a:cubicBezTo>
                      <a:pt x="164" y="482"/>
                      <a:pt x="167" y="481"/>
                      <a:pt x="170" y="480"/>
                    </a:cubicBezTo>
                    <a:cubicBezTo>
                      <a:pt x="171" y="480"/>
                      <a:pt x="171" y="479"/>
                      <a:pt x="172" y="479"/>
                    </a:cubicBezTo>
                    <a:cubicBezTo>
                      <a:pt x="175" y="478"/>
                      <a:pt x="178" y="477"/>
                      <a:pt x="181" y="476"/>
                    </a:cubicBezTo>
                    <a:cubicBezTo>
                      <a:pt x="182" y="476"/>
                      <a:pt x="183" y="476"/>
                      <a:pt x="183" y="476"/>
                    </a:cubicBezTo>
                    <a:cubicBezTo>
                      <a:pt x="185" y="475"/>
                      <a:pt x="187" y="474"/>
                      <a:pt x="189" y="474"/>
                    </a:cubicBezTo>
                    <a:cubicBezTo>
                      <a:pt x="191" y="473"/>
                      <a:pt x="193" y="473"/>
                      <a:pt x="194" y="472"/>
                    </a:cubicBezTo>
                    <a:cubicBezTo>
                      <a:pt x="199" y="470"/>
                      <a:pt x="204" y="469"/>
                      <a:pt x="209" y="467"/>
                    </a:cubicBezTo>
                    <a:cubicBezTo>
                      <a:pt x="209" y="467"/>
                      <a:pt x="209" y="467"/>
                      <a:pt x="209" y="467"/>
                    </a:cubicBezTo>
                    <a:cubicBezTo>
                      <a:pt x="215" y="465"/>
                      <a:pt x="220" y="463"/>
                      <a:pt x="225" y="462"/>
                    </a:cubicBezTo>
                    <a:cubicBezTo>
                      <a:pt x="230" y="460"/>
                      <a:pt x="235" y="458"/>
                      <a:pt x="240" y="456"/>
                    </a:cubicBezTo>
                    <a:cubicBezTo>
                      <a:pt x="241" y="456"/>
                      <a:pt x="242" y="455"/>
                      <a:pt x="243" y="455"/>
                    </a:cubicBezTo>
                    <a:cubicBezTo>
                      <a:pt x="248" y="454"/>
                      <a:pt x="252" y="452"/>
                      <a:pt x="256" y="450"/>
                    </a:cubicBezTo>
                    <a:cubicBezTo>
                      <a:pt x="274" y="444"/>
                      <a:pt x="290" y="438"/>
                      <a:pt x="303" y="433"/>
                    </a:cubicBezTo>
                    <a:cubicBezTo>
                      <a:pt x="303" y="433"/>
                      <a:pt x="304" y="433"/>
                      <a:pt x="305" y="433"/>
                    </a:cubicBezTo>
                    <a:cubicBezTo>
                      <a:pt x="309" y="431"/>
                      <a:pt x="313" y="429"/>
                      <a:pt x="317" y="428"/>
                    </a:cubicBezTo>
                    <a:cubicBezTo>
                      <a:pt x="320" y="427"/>
                      <a:pt x="323" y="426"/>
                      <a:pt x="325" y="425"/>
                    </a:cubicBezTo>
                    <a:cubicBezTo>
                      <a:pt x="326" y="424"/>
                      <a:pt x="328" y="424"/>
                      <a:pt x="329" y="423"/>
                    </a:cubicBezTo>
                    <a:cubicBezTo>
                      <a:pt x="330" y="423"/>
                      <a:pt x="332" y="422"/>
                      <a:pt x="333" y="421"/>
                    </a:cubicBezTo>
                    <a:cubicBezTo>
                      <a:pt x="334" y="421"/>
                      <a:pt x="335" y="421"/>
                      <a:pt x="335" y="421"/>
                    </a:cubicBezTo>
                    <a:cubicBezTo>
                      <a:pt x="336" y="420"/>
                      <a:pt x="337" y="420"/>
                      <a:pt x="338" y="420"/>
                    </a:cubicBezTo>
                    <a:cubicBezTo>
                      <a:pt x="338" y="419"/>
                      <a:pt x="339" y="419"/>
                      <a:pt x="339" y="419"/>
                    </a:cubicBezTo>
                    <a:cubicBezTo>
                      <a:pt x="340" y="419"/>
                      <a:pt x="340" y="418"/>
                      <a:pt x="341" y="418"/>
                    </a:cubicBezTo>
                    <a:cubicBezTo>
                      <a:pt x="341" y="418"/>
                      <a:pt x="341" y="418"/>
                      <a:pt x="341" y="418"/>
                    </a:cubicBezTo>
                    <a:cubicBezTo>
                      <a:pt x="348" y="410"/>
                      <a:pt x="355" y="401"/>
                      <a:pt x="362" y="391"/>
                    </a:cubicBezTo>
                    <a:cubicBezTo>
                      <a:pt x="421" y="306"/>
                      <a:pt x="448" y="178"/>
                      <a:pt x="456" y="78"/>
                    </a:cubicBezTo>
                    <a:cubicBezTo>
                      <a:pt x="447" y="81"/>
                      <a:pt x="438" y="83"/>
                      <a:pt x="429" y="84"/>
                    </a:cubicBezTo>
                    <a:close/>
                  </a:path>
                </a:pathLst>
              </a:custGeom>
              <a:solidFill>
                <a:srgbClr val="965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35" name="TextBox 34">
              <a:extLst>
                <a:ext uri="{FF2B5EF4-FFF2-40B4-BE49-F238E27FC236}">
                  <a16:creationId xmlns:a16="http://schemas.microsoft.com/office/drawing/2014/main" id="{2D0A8BF5-1913-88B3-C766-7728A1173809}"/>
                </a:ext>
              </a:extLst>
            </p:cNvPr>
            <p:cNvSpPr txBox="1"/>
            <p:nvPr/>
          </p:nvSpPr>
          <p:spPr>
            <a:xfrm>
              <a:off x="1231828" y="5845996"/>
              <a:ext cx="2736000" cy="369332"/>
            </a:xfrm>
            <a:prstGeom prst="rect">
              <a:avLst/>
            </a:prstGeom>
            <a:noFill/>
          </p:spPr>
          <p:txBody>
            <a:bodyPr wrap="square" lIns="0" tIns="0" rIns="0" bIns="0" rtlCol="0">
              <a:spAutoFit/>
            </a:bodyPr>
            <a:lstStyle/>
            <a:p>
              <a:pPr marL="0" indent="0" algn="ctr">
                <a:buNone/>
              </a:pPr>
              <a:r>
                <a:rPr lang="en-GB" sz="2400" b="1" dirty="0"/>
                <a:t>You</a:t>
              </a:r>
            </a:p>
          </p:txBody>
        </p:sp>
      </p:grpSp>
    </p:spTree>
    <p:extLst>
      <p:ext uri="{BB962C8B-B14F-4D97-AF65-F5344CB8AC3E}">
        <p14:creationId xmlns:p14="http://schemas.microsoft.com/office/powerpoint/2010/main" val="3352789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0D77DD-2249-6709-A4C2-F144CA46A260}"/>
              </a:ext>
            </a:extLst>
          </p:cNvPr>
          <p:cNvSpPr>
            <a:spLocks noGrp="1"/>
          </p:cNvSpPr>
          <p:nvPr>
            <p:ph type="sldNum" sz="quarter" idx="12"/>
          </p:nvPr>
        </p:nvSpPr>
        <p:spPr/>
        <p:txBody>
          <a:bodyPr/>
          <a:lstStyle/>
          <a:p>
            <a:fld id="{C30A1311-C316-4992-B31B-E2EB28E45515}" type="slidenum">
              <a:rPr lang="en-GB" smtClean="0"/>
              <a:t>6</a:t>
            </a:fld>
            <a:endParaRPr lang="en-GB"/>
          </a:p>
        </p:txBody>
      </p:sp>
      <p:sp>
        <p:nvSpPr>
          <p:cNvPr id="4" name="Title 3">
            <a:extLst>
              <a:ext uri="{FF2B5EF4-FFF2-40B4-BE49-F238E27FC236}">
                <a16:creationId xmlns:a16="http://schemas.microsoft.com/office/drawing/2014/main" id="{7D141DAA-12F4-7DAE-8861-D26D22A4ECC7}"/>
              </a:ext>
            </a:extLst>
          </p:cNvPr>
          <p:cNvSpPr>
            <a:spLocks noGrp="1"/>
          </p:cNvSpPr>
          <p:nvPr>
            <p:ph type="title"/>
          </p:nvPr>
        </p:nvSpPr>
        <p:spPr/>
        <p:txBody>
          <a:bodyPr/>
          <a:lstStyle/>
          <a:p>
            <a:r>
              <a:rPr lang="en-GB" dirty="0"/>
              <a:t>How Nest supports you</a:t>
            </a:r>
          </a:p>
        </p:txBody>
      </p:sp>
      <p:grpSp>
        <p:nvGrpSpPr>
          <p:cNvPr id="5" name="Group 4">
            <a:extLst>
              <a:ext uri="{FF2B5EF4-FFF2-40B4-BE49-F238E27FC236}">
                <a16:creationId xmlns:a16="http://schemas.microsoft.com/office/drawing/2014/main" id="{93790D60-2D18-6B36-1A77-E9001A698D31}"/>
              </a:ext>
            </a:extLst>
          </p:cNvPr>
          <p:cNvGrpSpPr/>
          <p:nvPr/>
        </p:nvGrpSpPr>
        <p:grpSpPr>
          <a:xfrm>
            <a:off x="2957898" y="2339194"/>
            <a:ext cx="2329737" cy="3076949"/>
            <a:chOff x="2955691" y="2339194"/>
            <a:chExt cx="2329737" cy="3076949"/>
          </a:xfrm>
        </p:grpSpPr>
        <p:sp>
          <p:nvSpPr>
            <p:cNvPr id="6" name="Rectangle 5">
              <a:extLst>
                <a:ext uri="{FF2B5EF4-FFF2-40B4-BE49-F238E27FC236}">
                  <a16:creationId xmlns:a16="http://schemas.microsoft.com/office/drawing/2014/main" id="{6419CE54-3931-881C-713E-AEA5F814B98A}"/>
                </a:ext>
              </a:extLst>
            </p:cNvPr>
            <p:cNvSpPr/>
            <p:nvPr/>
          </p:nvSpPr>
          <p:spPr>
            <a:xfrm>
              <a:off x="2960510" y="2339194"/>
              <a:ext cx="2324918" cy="2324916"/>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cxnSp>
          <p:nvCxnSpPr>
            <p:cNvPr id="7" name="Straight Connector 6">
              <a:extLst>
                <a:ext uri="{FF2B5EF4-FFF2-40B4-BE49-F238E27FC236}">
                  <a16:creationId xmlns:a16="http://schemas.microsoft.com/office/drawing/2014/main" id="{1EDB547C-EE8A-3FCA-09D6-FE6882B89E10}"/>
                </a:ext>
              </a:extLst>
            </p:cNvPr>
            <p:cNvCxnSpPr>
              <a:cxnSpLocks/>
            </p:cNvCxnSpPr>
            <p:nvPr/>
          </p:nvCxnSpPr>
          <p:spPr>
            <a:xfrm>
              <a:off x="2956673" y="4692682"/>
              <a:ext cx="2325600" cy="0"/>
            </a:xfrm>
            <a:prstGeom prst="line">
              <a:avLst/>
            </a:prstGeom>
            <a:ln w="76200">
              <a:solidFill>
                <a:srgbClr val="00515F"/>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A1E3E19-5D6A-B742-7EB1-F92CCA620F21}"/>
                </a:ext>
              </a:extLst>
            </p:cNvPr>
            <p:cNvSpPr txBox="1"/>
            <p:nvPr/>
          </p:nvSpPr>
          <p:spPr>
            <a:xfrm>
              <a:off x="2955691" y="4800590"/>
              <a:ext cx="2324918" cy="615553"/>
            </a:xfrm>
            <a:prstGeom prst="rect">
              <a:avLst/>
            </a:prstGeom>
            <a:noFill/>
          </p:spPr>
          <p:txBody>
            <a:bodyPr wrap="square" lIns="0" tIns="0" rIns="0" bIns="0" rtlCol="0">
              <a:spAutoFit/>
            </a:bodyPr>
            <a:lstStyle/>
            <a:p>
              <a:pPr marL="0" indent="0" algn="ctr">
                <a:buNone/>
              </a:pPr>
              <a:r>
                <a:rPr lang="en-GB" sz="2000" dirty="0"/>
                <a:t>Manages your money carefully</a:t>
              </a:r>
            </a:p>
          </p:txBody>
        </p:sp>
        <p:grpSp>
          <p:nvGrpSpPr>
            <p:cNvPr id="9" name="Group 8">
              <a:extLst>
                <a:ext uri="{FF2B5EF4-FFF2-40B4-BE49-F238E27FC236}">
                  <a16:creationId xmlns:a16="http://schemas.microsoft.com/office/drawing/2014/main" id="{B223EC66-3A62-A7E9-608B-0A55D2496A6F}"/>
                </a:ext>
              </a:extLst>
            </p:cNvPr>
            <p:cNvGrpSpPr>
              <a:grpSpLocks noChangeAspect="1"/>
            </p:cNvGrpSpPr>
            <p:nvPr/>
          </p:nvGrpSpPr>
          <p:grpSpPr>
            <a:xfrm>
              <a:off x="3335327" y="2718705"/>
              <a:ext cx="1686949" cy="1603375"/>
              <a:chOff x="3335327" y="2718705"/>
              <a:chExt cx="1686949" cy="1603375"/>
            </a:xfrm>
          </p:grpSpPr>
          <p:sp>
            <p:nvSpPr>
              <p:cNvPr id="10" name="Oval 31">
                <a:extLst>
                  <a:ext uri="{FF2B5EF4-FFF2-40B4-BE49-F238E27FC236}">
                    <a16:creationId xmlns:a16="http://schemas.microsoft.com/office/drawing/2014/main" id="{7999EB2C-FE25-A574-110C-19BA521115B6}"/>
                  </a:ext>
                </a:extLst>
              </p:cNvPr>
              <p:cNvSpPr>
                <a:spLocks noChangeArrowheads="1"/>
              </p:cNvSpPr>
              <p:nvPr/>
            </p:nvSpPr>
            <p:spPr bwMode="auto">
              <a:xfrm>
                <a:off x="3335327" y="2718705"/>
                <a:ext cx="1601788" cy="160337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grpSp>
            <p:nvGrpSpPr>
              <p:cNvPr id="11" name="Group 10">
                <a:extLst>
                  <a:ext uri="{FF2B5EF4-FFF2-40B4-BE49-F238E27FC236}">
                    <a16:creationId xmlns:a16="http://schemas.microsoft.com/office/drawing/2014/main" id="{B59692DB-64FF-5A67-8C7D-579A6F1CEA77}"/>
                  </a:ext>
                </a:extLst>
              </p:cNvPr>
              <p:cNvGrpSpPr>
                <a:grpSpLocks noChangeAspect="1"/>
              </p:cNvGrpSpPr>
              <p:nvPr/>
            </p:nvGrpSpPr>
            <p:grpSpPr>
              <a:xfrm>
                <a:off x="3420277" y="2783036"/>
                <a:ext cx="1601999" cy="1404000"/>
                <a:chOff x="8945563" y="293687"/>
                <a:chExt cx="1836737" cy="1609726"/>
              </a:xfrm>
            </p:grpSpPr>
            <p:sp>
              <p:nvSpPr>
                <p:cNvPr id="12" name="Freeform 41">
                  <a:extLst>
                    <a:ext uri="{FF2B5EF4-FFF2-40B4-BE49-F238E27FC236}">
                      <a16:creationId xmlns:a16="http://schemas.microsoft.com/office/drawing/2014/main" id="{3FA2DC09-511D-BB80-E050-9211AC2FDD1F}"/>
                    </a:ext>
                  </a:extLst>
                </p:cNvPr>
                <p:cNvSpPr>
                  <a:spLocks/>
                </p:cNvSpPr>
                <p:nvPr/>
              </p:nvSpPr>
              <p:spPr bwMode="auto">
                <a:xfrm>
                  <a:off x="8945563" y="293687"/>
                  <a:ext cx="1252537" cy="1458913"/>
                </a:xfrm>
                <a:custGeom>
                  <a:avLst/>
                  <a:gdLst>
                    <a:gd name="T0" fmla="*/ 606 w 1035"/>
                    <a:gd name="T1" fmla="*/ 39 h 1205"/>
                    <a:gd name="T2" fmla="*/ 23 w 1035"/>
                    <a:gd name="T3" fmla="*/ 129 h 1205"/>
                    <a:gd name="T4" fmla="*/ 2 w 1035"/>
                    <a:gd name="T5" fmla="*/ 158 h 1205"/>
                    <a:gd name="T6" fmla="*/ 160 w 1035"/>
                    <a:gd name="T7" fmla="*/ 1182 h 1205"/>
                    <a:gd name="T8" fmla="*/ 188 w 1035"/>
                    <a:gd name="T9" fmla="*/ 1203 h 1205"/>
                    <a:gd name="T10" fmla="*/ 1012 w 1035"/>
                    <a:gd name="T11" fmla="*/ 1075 h 1205"/>
                    <a:gd name="T12" fmla="*/ 1033 w 1035"/>
                    <a:gd name="T13" fmla="*/ 1047 h 1205"/>
                    <a:gd name="T14" fmla="*/ 875 w 1035"/>
                    <a:gd name="T15" fmla="*/ 23 h 1205"/>
                    <a:gd name="T16" fmla="*/ 846 w 1035"/>
                    <a:gd name="T17" fmla="*/ 2 h 1205"/>
                    <a:gd name="T18" fmla="*/ 606 w 1035"/>
                    <a:gd name="T19" fmla="*/ 39 h 1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5" h="1205">
                      <a:moveTo>
                        <a:pt x="606" y="39"/>
                      </a:moveTo>
                      <a:cubicBezTo>
                        <a:pt x="23" y="129"/>
                        <a:pt x="23" y="129"/>
                        <a:pt x="23" y="129"/>
                      </a:cubicBezTo>
                      <a:cubicBezTo>
                        <a:pt x="9" y="132"/>
                        <a:pt x="0" y="144"/>
                        <a:pt x="2" y="158"/>
                      </a:cubicBezTo>
                      <a:cubicBezTo>
                        <a:pt x="160" y="1182"/>
                        <a:pt x="160" y="1182"/>
                        <a:pt x="160" y="1182"/>
                      </a:cubicBezTo>
                      <a:cubicBezTo>
                        <a:pt x="162" y="1195"/>
                        <a:pt x="175" y="1205"/>
                        <a:pt x="188" y="1203"/>
                      </a:cubicBezTo>
                      <a:cubicBezTo>
                        <a:pt x="1012" y="1075"/>
                        <a:pt x="1012" y="1075"/>
                        <a:pt x="1012" y="1075"/>
                      </a:cubicBezTo>
                      <a:cubicBezTo>
                        <a:pt x="1026" y="1073"/>
                        <a:pt x="1035" y="1061"/>
                        <a:pt x="1033" y="1047"/>
                      </a:cubicBezTo>
                      <a:cubicBezTo>
                        <a:pt x="875" y="23"/>
                        <a:pt x="875" y="23"/>
                        <a:pt x="875" y="23"/>
                      </a:cubicBezTo>
                      <a:cubicBezTo>
                        <a:pt x="873" y="10"/>
                        <a:pt x="860" y="0"/>
                        <a:pt x="846" y="2"/>
                      </a:cubicBezTo>
                      <a:lnTo>
                        <a:pt x="606" y="39"/>
                      </a:lnTo>
                      <a:close/>
                    </a:path>
                  </a:pathLst>
                </a:custGeom>
                <a:solidFill>
                  <a:srgbClr val="F5F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Oval 12">
                  <a:extLst>
                    <a:ext uri="{FF2B5EF4-FFF2-40B4-BE49-F238E27FC236}">
                      <a16:creationId xmlns:a16="http://schemas.microsoft.com/office/drawing/2014/main" id="{277EBD38-B54D-ECE0-1F3B-CA73D620EC5B}"/>
                    </a:ext>
                  </a:extLst>
                </p:cNvPr>
                <p:cNvSpPr>
                  <a:spLocks noChangeArrowheads="1"/>
                </p:cNvSpPr>
                <p:nvPr/>
              </p:nvSpPr>
              <p:spPr bwMode="auto">
                <a:xfrm>
                  <a:off x="9396413" y="446088"/>
                  <a:ext cx="219075" cy="21907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43">
                  <a:extLst>
                    <a:ext uri="{FF2B5EF4-FFF2-40B4-BE49-F238E27FC236}">
                      <a16:creationId xmlns:a16="http://schemas.microsoft.com/office/drawing/2014/main" id="{5F1B72B2-02FE-7F3D-5248-DB91E28A21E5}"/>
                    </a:ext>
                  </a:extLst>
                </p:cNvPr>
                <p:cNvSpPr>
                  <a:spLocks/>
                </p:cNvSpPr>
                <p:nvPr/>
              </p:nvSpPr>
              <p:spPr bwMode="auto">
                <a:xfrm>
                  <a:off x="9101138" y="709613"/>
                  <a:ext cx="633412" cy="214313"/>
                </a:xfrm>
                <a:custGeom>
                  <a:avLst/>
                  <a:gdLst>
                    <a:gd name="T0" fmla="*/ 496 w 523"/>
                    <a:gd name="T1" fmla="*/ 105 h 177"/>
                    <a:gd name="T2" fmla="*/ 43 w 523"/>
                    <a:gd name="T3" fmla="*/ 175 h 177"/>
                    <a:gd name="T4" fmla="*/ 9 w 523"/>
                    <a:gd name="T5" fmla="*/ 151 h 177"/>
                    <a:gd name="T6" fmla="*/ 3 w 523"/>
                    <a:gd name="T7" fmla="*/ 105 h 177"/>
                    <a:gd name="T8" fmla="*/ 27 w 523"/>
                    <a:gd name="T9" fmla="*/ 72 h 177"/>
                    <a:gd name="T10" fmla="*/ 480 w 523"/>
                    <a:gd name="T11" fmla="*/ 2 h 177"/>
                    <a:gd name="T12" fmla="*/ 513 w 523"/>
                    <a:gd name="T13" fmla="*/ 26 h 177"/>
                    <a:gd name="T14" fmla="*/ 520 w 523"/>
                    <a:gd name="T15" fmla="*/ 72 h 177"/>
                    <a:gd name="T16" fmla="*/ 496 w 523"/>
                    <a:gd name="T17" fmla="*/ 10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3" h="177">
                      <a:moveTo>
                        <a:pt x="496" y="105"/>
                      </a:moveTo>
                      <a:cubicBezTo>
                        <a:pt x="43" y="175"/>
                        <a:pt x="43" y="175"/>
                        <a:pt x="43" y="175"/>
                      </a:cubicBezTo>
                      <a:cubicBezTo>
                        <a:pt x="27" y="177"/>
                        <a:pt x="12" y="166"/>
                        <a:pt x="9" y="151"/>
                      </a:cubicBezTo>
                      <a:cubicBezTo>
                        <a:pt x="3" y="105"/>
                        <a:pt x="3" y="105"/>
                        <a:pt x="3" y="105"/>
                      </a:cubicBezTo>
                      <a:cubicBezTo>
                        <a:pt x="0" y="90"/>
                        <a:pt x="11" y="75"/>
                        <a:pt x="27" y="72"/>
                      </a:cubicBezTo>
                      <a:cubicBezTo>
                        <a:pt x="480" y="2"/>
                        <a:pt x="480" y="2"/>
                        <a:pt x="480" y="2"/>
                      </a:cubicBezTo>
                      <a:cubicBezTo>
                        <a:pt x="496" y="0"/>
                        <a:pt x="511" y="11"/>
                        <a:pt x="513" y="26"/>
                      </a:cubicBezTo>
                      <a:cubicBezTo>
                        <a:pt x="520" y="72"/>
                        <a:pt x="520" y="72"/>
                        <a:pt x="520" y="72"/>
                      </a:cubicBezTo>
                      <a:cubicBezTo>
                        <a:pt x="523" y="87"/>
                        <a:pt x="512" y="102"/>
                        <a:pt x="496" y="105"/>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44">
                  <a:extLst>
                    <a:ext uri="{FF2B5EF4-FFF2-40B4-BE49-F238E27FC236}">
                      <a16:creationId xmlns:a16="http://schemas.microsoft.com/office/drawing/2014/main" id="{B8FA6D88-C111-D130-1839-F3E883C34E19}"/>
                    </a:ext>
                  </a:extLst>
                </p:cNvPr>
                <p:cNvSpPr>
                  <a:spLocks/>
                </p:cNvSpPr>
                <p:nvPr/>
              </p:nvSpPr>
              <p:spPr bwMode="auto">
                <a:xfrm>
                  <a:off x="9207500" y="1347788"/>
                  <a:ext cx="631825" cy="214313"/>
                </a:xfrm>
                <a:custGeom>
                  <a:avLst/>
                  <a:gdLst>
                    <a:gd name="T0" fmla="*/ 496 w 522"/>
                    <a:gd name="T1" fmla="*/ 104 h 177"/>
                    <a:gd name="T2" fmla="*/ 42 w 522"/>
                    <a:gd name="T3" fmla="*/ 175 h 177"/>
                    <a:gd name="T4" fmla="*/ 9 w 522"/>
                    <a:gd name="T5" fmla="*/ 150 h 177"/>
                    <a:gd name="T6" fmla="*/ 2 w 522"/>
                    <a:gd name="T7" fmla="*/ 105 h 177"/>
                    <a:gd name="T8" fmla="*/ 26 w 522"/>
                    <a:gd name="T9" fmla="*/ 72 h 177"/>
                    <a:gd name="T10" fmla="*/ 480 w 522"/>
                    <a:gd name="T11" fmla="*/ 2 h 177"/>
                    <a:gd name="T12" fmla="*/ 513 w 522"/>
                    <a:gd name="T13" fmla="*/ 26 h 177"/>
                    <a:gd name="T14" fmla="*/ 520 w 522"/>
                    <a:gd name="T15" fmla="*/ 71 h 177"/>
                    <a:gd name="T16" fmla="*/ 496 w 522"/>
                    <a:gd name="T17" fmla="*/ 10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2" h="177">
                      <a:moveTo>
                        <a:pt x="496" y="104"/>
                      </a:moveTo>
                      <a:cubicBezTo>
                        <a:pt x="42" y="175"/>
                        <a:pt x="42" y="175"/>
                        <a:pt x="42" y="175"/>
                      </a:cubicBezTo>
                      <a:cubicBezTo>
                        <a:pt x="26" y="177"/>
                        <a:pt x="11" y="166"/>
                        <a:pt x="9" y="150"/>
                      </a:cubicBezTo>
                      <a:cubicBezTo>
                        <a:pt x="2" y="105"/>
                        <a:pt x="2" y="105"/>
                        <a:pt x="2" y="105"/>
                      </a:cubicBezTo>
                      <a:cubicBezTo>
                        <a:pt x="0" y="89"/>
                        <a:pt x="10" y="74"/>
                        <a:pt x="26" y="72"/>
                      </a:cubicBezTo>
                      <a:cubicBezTo>
                        <a:pt x="480" y="2"/>
                        <a:pt x="480" y="2"/>
                        <a:pt x="480" y="2"/>
                      </a:cubicBezTo>
                      <a:cubicBezTo>
                        <a:pt x="496" y="0"/>
                        <a:pt x="510" y="10"/>
                        <a:pt x="513" y="26"/>
                      </a:cubicBezTo>
                      <a:cubicBezTo>
                        <a:pt x="520" y="71"/>
                        <a:pt x="520" y="71"/>
                        <a:pt x="520" y="71"/>
                      </a:cubicBezTo>
                      <a:cubicBezTo>
                        <a:pt x="522" y="87"/>
                        <a:pt x="511" y="102"/>
                        <a:pt x="496" y="104"/>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6" name="Freeform 45">
                  <a:extLst>
                    <a:ext uri="{FF2B5EF4-FFF2-40B4-BE49-F238E27FC236}">
                      <a16:creationId xmlns:a16="http://schemas.microsoft.com/office/drawing/2014/main" id="{A4180D4D-7D92-BC8C-C7DD-3E70D20FE288}"/>
                    </a:ext>
                  </a:extLst>
                </p:cNvPr>
                <p:cNvSpPr>
                  <a:spLocks/>
                </p:cNvSpPr>
                <p:nvPr/>
              </p:nvSpPr>
              <p:spPr bwMode="auto">
                <a:xfrm>
                  <a:off x="9129713" y="890588"/>
                  <a:ext cx="457200" cy="188913"/>
                </a:xfrm>
                <a:custGeom>
                  <a:avLst/>
                  <a:gdLst>
                    <a:gd name="T0" fmla="*/ 352 w 378"/>
                    <a:gd name="T1" fmla="*/ 105 h 156"/>
                    <a:gd name="T2" fmla="*/ 42 w 378"/>
                    <a:gd name="T3" fmla="*/ 153 h 156"/>
                    <a:gd name="T4" fmla="*/ 9 w 378"/>
                    <a:gd name="T5" fmla="*/ 129 h 156"/>
                    <a:gd name="T6" fmla="*/ 2 w 378"/>
                    <a:gd name="T7" fmla="*/ 84 h 156"/>
                    <a:gd name="T8" fmla="*/ 26 w 378"/>
                    <a:gd name="T9" fmla="*/ 51 h 156"/>
                    <a:gd name="T10" fmla="*/ 336 w 378"/>
                    <a:gd name="T11" fmla="*/ 3 h 156"/>
                    <a:gd name="T12" fmla="*/ 369 w 378"/>
                    <a:gd name="T13" fmla="*/ 27 h 156"/>
                    <a:gd name="T14" fmla="*/ 376 w 378"/>
                    <a:gd name="T15" fmla="*/ 72 h 156"/>
                    <a:gd name="T16" fmla="*/ 352 w 378"/>
                    <a:gd name="T17" fmla="*/ 10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8" h="156">
                      <a:moveTo>
                        <a:pt x="352" y="105"/>
                      </a:moveTo>
                      <a:cubicBezTo>
                        <a:pt x="42" y="153"/>
                        <a:pt x="42" y="153"/>
                        <a:pt x="42" y="153"/>
                      </a:cubicBezTo>
                      <a:cubicBezTo>
                        <a:pt x="26" y="156"/>
                        <a:pt x="12" y="145"/>
                        <a:pt x="9" y="129"/>
                      </a:cubicBezTo>
                      <a:cubicBezTo>
                        <a:pt x="2" y="84"/>
                        <a:pt x="2" y="84"/>
                        <a:pt x="2" y="84"/>
                      </a:cubicBezTo>
                      <a:cubicBezTo>
                        <a:pt x="0" y="68"/>
                        <a:pt x="11" y="53"/>
                        <a:pt x="26" y="51"/>
                      </a:cubicBezTo>
                      <a:cubicBezTo>
                        <a:pt x="336" y="3"/>
                        <a:pt x="336" y="3"/>
                        <a:pt x="336" y="3"/>
                      </a:cubicBezTo>
                      <a:cubicBezTo>
                        <a:pt x="352" y="0"/>
                        <a:pt x="367" y="11"/>
                        <a:pt x="369" y="27"/>
                      </a:cubicBezTo>
                      <a:cubicBezTo>
                        <a:pt x="376" y="72"/>
                        <a:pt x="376" y="72"/>
                        <a:pt x="376" y="72"/>
                      </a:cubicBezTo>
                      <a:cubicBezTo>
                        <a:pt x="378" y="88"/>
                        <a:pt x="368" y="103"/>
                        <a:pt x="352" y="105"/>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46">
                  <a:extLst>
                    <a:ext uri="{FF2B5EF4-FFF2-40B4-BE49-F238E27FC236}">
                      <a16:creationId xmlns:a16="http://schemas.microsoft.com/office/drawing/2014/main" id="{E78B496D-6840-EA54-DD07-8A07B9C1CB38}"/>
                    </a:ext>
                  </a:extLst>
                </p:cNvPr>
                <p:cNvSpPr>
                  <a:spLocks/>
                </p:cNvSpPr>
                <p:nvPr/>
              </p:nvSpPr>
              <p:spPr bwMode="auto">
                <a:xfrm>
                  <a:off x="9167813" y="1089025"/>
                  <a:ext cx="633412" cy="215900"/>
                </a:xfrm>
                <a:custGeom>
                  <a:avLst/>
                  <a:gdLst>
                    <a:gd name="T0" fmla="*/ 496 w 523"/>
                    <a:gd name="T1" fmla="*/ 105 h 178"/>
                    <a:gd name="T2" fmla="*/ 42 w 523"/>
                    <a:gd name="T3" fmla="*/ 175 h 178"/>
                    <a:gd name="T4" fmla="*/ 9 w 523"/>
                    <a:gd name="T5" fmla="*/ 151 h 178"/>
                    <a:gd name="T6" fmla="*/ 2 w 523"/>
                    <a:gd name="T7" fmla="*/ 106 h 178"/>
                    <a:gd name="T8" fmla="*/ 27 w 523"/>
                    <a:gd name="T9" fmla="*/ 73 h 178"/>
                    <a:gd name="T10" fmla="*/ 480 w 523"/>
                    <a:gd name="T11" fmla="*/ 3 h 178"/>
                    <a:gd name="T12" fmla="*/ 513 w 523"/>
                    <a:gd name="T13" fmla="*/ 27 h 178"/>
                    <a:gd name="T14" fmla="*/ 520 w 523"/>
                    <a:gd name="T15" fmla="*/ 72 h 178"/>
                    <a:gd name="T16" fmla="*/ 496 w 523"/>
                    <a:gd name="T17" fmla="*/ 10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3" h="178">
                      <a:moveTo>
                        <a:pt x="496" y="105"/>
                      </a:moveTo>
                      <a:cubicBezTo>
                        <a:pt x="42" y="175"/>
                        <a:pt x="42" y="175"/>
                        <a:pt x="42" y="175"/>
                      </a:cubicBezTo>
                      <a:cubicBezTo>
                        <a:pt x="27" y="178"/>
                        <a:pt x="12" y="167"/>
                        <a:pt x="9" y="151"/>
                      </a:cubicBezTo>
                      <a:cubicBezTo>
                        <a:pt x="2" y="106"/>
                        <a:pt x="2" y="106"/>
                        <a:pt x="2" y="106"/>
                      </a:cubicBezTo>
                      <a:cubicBezTo>
                        <a:pt x="0" y="90"/>
                        <a:pt x="11" y="75"/>
                        <a:pt x="27" y="73"/>
                      </a:cubicBezTo>
                      <a:cubicBezTo>
                        <a:pt x="480" y="3"/>
                        <a:pt x="480" y="3"/>
                        <a:pt x="480" y="3"/>
                      </a:cubicBezTo>
                      <a:cubicBezTo>
                        <a:pt x="496" y="0"/>
                        <a:pt x="511" y="11"/>
                        <a:pt x="513" y="27"/>
                      </a:cubicBezTo>
                      <a:cubicBezTo>
                        <a:pt x="520" y="72"/>
                        <a:pt x="520" y="72"/>
                        <a:pt x="520" y="72"/>
                      </a:cubicBezTo>
                      <a:cubicBezTo>
                        <a:pt x="523" y="88"/>
                        <a:pt x="512" y="103"/>
                        <a:pt x="496" y="105"/>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Freeform 47">
                  <a:extLst>
                    <a:ext uri="{FF2B5EF4-FFF2-40B4-BE49-F238E27FC236}">
                      <a16:creationId xmlns:a16="http://schemas.microsoft.com/office/drawing/2014/main" id="{92BB3196-5024-9A26-DE6E-056720955295}"/>
                    </a:ext>
                  </a:extLst>
                </p:cNvPr>
                <p:cNvSpPr>
                  <a:spLocks/>
                </p:cNvSpPr>
                <p:nvPr/>
              </p:nvSpPr>
              <p:spPr bwMode="auto">
                <a:xfrm>
                  <a:off x="9610725" y="733425"/>
                  <a:ext cx="1079500" cy="1077913"/>
                </a:xfrm>
                <a:custGeom>
                  <a:avLst/>
                  <a:gdLst>
                    <a:gd name="T0" fmla="*/ 891 w 891"/>
                    <a:gd name="T1" fmla="*/ 820 h 891"/>
                    <a:gd name="T2" fmla="*/ 678 w 891"/>
                    <a:gd name="T3" fmla="*/ 607 h 891"/>
                    <a:gd name="T4" fmla="*/ 755 w 891"/>
                    <a:gd name="T5" fmla="*/ 378 h 891"/>
                    <a:gd name="T6" fmla="*/ 378 w 891"/>
                    <a:gd name="T7" fmla="*/ 0 h 891"/>
                    <a:gd name="T8" fmla="*/ 0 w 891"/>
                    <a:gd name="T9" fmla="*/ 378 h 891"/>
                    <a:gd name="T10" fmla="*/ 378 w 891"/>
                    <a:gd name="T11" fmla="*/ 756 h 891"/>
                    <a:gd name="T12" fmla="*/ 607 w 891"/>
                    <a:gd name="T13" fmla="*/ 678 h 891"/>
                    <a:gd name="T14" fmla="*/ 820 w 891"/>
                    <a:gd name="T15" fmla="*/ 891 h 891"/>
                    <a:gd name="T16" fmla="*/ 891 w 891"/>
                    <a:gd name="T17" fmla="*/ 82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1" h="891">
                      <a:moveTo>
                        <a:pt x="891" y="820"/>
                      </a:moveTo>
                      <a:cubicBezTo>
                        <a:pt x="678" y="607"/>
                        <a:pt x="678" y="607"/>
                        <a:pt x="678" y="607"/>
                      </a:cubicBezTo>
                      <a:cubicBezTo>
                        <a:pt x="727" y="544"/>
                        <a:pt x="755" y="464"/>
                        <a:pt x="755" y="378"/>
                      </a:cubicBezTo>
                      <a:cubicBezTo>
                        <a:pt x="755" y="169"/>
                        <a:pt x="586" y="0"/>
                        <a:pt x="378" y="0"/>
                      </a:cubicBezTo>
                      <a:cubicBezTo>
                        <a:pt x="169" y="0"/>
                        <a:pt x="0" y="169"/>
                        <a:pt x="0" y="378"/>
                      </a:cubicBezTo>
                      <a:cubicBezTo>
                        <a:pt x="0" y="587"/>
                        <a:pt x="169" y="756"/>
                        <a:pt x="378" y="756"/>
                      </a:cubicBezTo>
                      <a:cubicBezTo>
                        <a:pt x="464" y="756"/>
                        <a:pt x="543" y="727"/>
                        <a:pt x="607" y="678"/>
                      </a:cubicBezTo>
                      <a:cubicBezTo>
                        <a:pt x="820" y="891"/>
                        <a:pt x="820" y="891"/>
                        <a:pt x="820" y="891"/>
                      </a:cubicBezTo>
                      <a:lnTo>
                        <a:pt x="891" y="82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Oval 18">
                  <a:extLst>
                    <a:ext uri="{FF2B5EF4-FFF2-40B4-BE49-F238E27FC236}">
                      <a16:creationId xmlns:a16="http://schemas.microsoft.com/office/drawing/2014/main" id="{8A70275C-6A9C-0636-FFD5-0FDBE829E0C1}"/>
                    </a:ext>
                  </a:extLst>
                </p:cNvPr>
                <p:cNvSpPr>
                  <a:spLocks noChangeArrowheads="1"/>
                </p:cNvSpPr>
                <p:nvPr/>
              </p:nvSpPr>
              <p:spPr bwMode="auto">
                <a:xfrm>
                  <a:off x="9740900" y="863600"/>
                  <a:ext cx="654050" cy="654050"/>
                </a:xfrm>
                <a:prstGeom prst="ellipse">
                  <a:avLst/>
                </a:prstGeom>
                <a:solidFill>
                  <a:srgbClr val="96E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0" name="Oval 19">
                  <a:extLst>
                    <a:ext uri="{FF2B5EF4-FFF2-40B4-BE49-F238E27FC236}">
                      <a16:creationId xmlns:a16="http://schemas.microsoft.com/office/drawing/2014/main" id="{7774531A-F37E-3BE3-CB89-A2A8726080A7}"/>
                    </a:ext>
                  </a:extLst>
                </p:cNvPr>
                <p:cNvSpPr>
                  <a:spLocks noChangeArrowheads="1"/>
                </p:cNvSpPr>
                <p:nvPr/>
              </p:nvSpPr>
              <p:spPr bwMode="auto">
                <a:xfrm>
                  <a:off x="9823450" y="1109663"/>
                  <a:ext cx="160337" cy="161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50">
                  <a:extLst>
                    <a:ext uri="{FF2B5EF4-FFF2-40B4-BE49-F238E27FC236}">
                      <a16:creationId xmlns:a16="http://schemas.microsoft.com/office/drawing/2014/main" id="{554BF0C4-E43C-5834-BD19-6029F75E1356}"/>
                    </a:ext>
                  </a:extLst>
                </p:cNvPr>
                <p:cNvSpPr>
                  <a:spLocks/>
                </p:cNvSpPr>
                <p:nvPr/>
              </p:nvSpPr>
              <p:spPr bwMode="auto">
                <a:xfrm>
                  <a:off x="10369550" y="1492250"/>
                  <a:ext cx="412750" cy="411163"/>
                </a:xfrm>
                <a:custGeom>
                  <a:avLst/>
                  <a:gdLst>
                    <a:gd name="T0" fmla="*/ 328 w 340"/>
                    <a:gd name="T1" fmla="*/ 253 h 340"/>
                    <a:gd name="T2" fmla="*/ 253 w 340"/>
                    <a:gd name="T3" fmla="*/ 328 h 340"/>
                    <a:gd name="T4" fmla="*/ 207 w 340"/>
                    <a:gd name="T5" fmla="*/ 328 h 340"/>
                    <a:gd name="T6" fmla="*/ 13 w 340"/>
                    <a:gd name="T7" fmla="*/ 133 h 340"/>
                    <a:gd name="T8" fmla="*/ 13 w 340"/>
                    <a:gd name="T9" fmla="*/ 88 h 340"/>
                    <a:gd name="T10" fmla="*/ 87 w 340"/>
                    <a:gd name="T11" fmla="*/ 13 h 340"/>
                    <a:gd name="T12" fmla="*/ 133 w 340"/>
                    <a:gd name="T13" fmla="*/ 13 h 340"/>
                    <a:gd name="T14" fmla="*/ 328 w 340"/>
                    <a:gd name="T15" fmla="*/ 208 h 340"/>
                    <a:gd name="T16" fmla="*/ 328 w 340"/>
                    <a:gd name="T17" fmla="*/ 25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340">
                      <a:moveTo>
                        <a:pt x="328" y="253"/>
                      </a:moveTo>
                      <a:cubicBezTo>
                        <a:pt x="253" y="328"/>
                        <a:pt x="253" y="328"/>
                        <a:pt x="253" y="328"/>
                      </a:cubicBezTo>
                      <a:cubicBezTo>
                        <a:pt x="240" y="340"/>
                        <a:pt x="220" y="340"/>
                        <a:pt x="207" y="328"/>
                      </a:cubicBezTo>
                      <a:cubicBezTo>
                        <a:pt x="13" y="133"/>
                        <a:pt x="13" y="133"/>
                        <a:pt x="13" y="133"/>
                      </a:cubicBezTo>
                      <a:cubicBezTo>
                        <a:pt x="0" y="120"/>
                        <a:pt x="0" y="100"/>
                        <a:pt x="13" y="88"/>
                      </a:cubicBezTo>
                      <a:cubicBezTo>
                        <a:pt x="87" y="13"/>
                        <a:pt x="87" y="13"/>
                        <a:pt x="87" y="13"/>
                      </a:cubicBezTo>
                      <a:cubicBezTo>
                        <a:pt x="100" y="0"/>
                        <a:pt x="120" y="0"/>
                        <a:pt x="133" y="13"/>
                      </a:cubicBezTo>
                      <a:cubicBezTo>
                        <a:pt x="328" y="208"/>
                        <a:pt x="328" y="208"/>
                        <a:pt x="328" y="208"/>
                      </a:cubicBezTo>
                      <a:cubicBezTo>
                        <a:pt x="340" y="220"/>
                        <a:pt x="340" y="240"/>
                        <a:pt x="328" y="253"/>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grpSp>
      <p:grpSp>
        <p:nvGrpSpPr>
          <p:cNvPr id="22" name="Group 21">
            <a:extLst>
              <a:ext uri="{FF2B5EF4-FFF2-40B4-BE49-F238E27FC236}">
                <a16:creationId xmlns:a16="http://schemas.microsoft.com/office/drawing/2014/main" id="{47C169B7-91B8-C948-7096-24AFFC5BA70A}"/>
              </a:ext>
            </a:extLst>
          </p:cNvPr>
          <p:cNvGrpSpPr/>
          <p:nvPr/>
        </p:nvGrpSpPr>
        <p:grpSpPr>
          <a:xfrm>
            <a:off x="5566527" y="2339194"/>
            <a:ext cx="2328131" cy="3076948"/>
            <a:chOff x="5563719" y="2339194"/>
            <a:chExt cx="2328131" cy="3076948"/>
          </a:xfrm>
        </p:grpSpPr>
        <p:sp>
          <p:nvSpPr>
            <p:cNvPr id="23" name="Rectangle 22">
              <a:extLst>
                <a:ext uri="{FF2B5EF4-FFF2-40B4-BE49-F238E27FC236}">
                  <a16:creationId xmlns:a16="http://schemas.microsoft.com/office/drawing/2014/main" id="{4F26D205-CDDA-1D5C-F483-F1AE626B2C00}"/>
                </a:ext>
              </a:extLst>
            </p:cNvPr>
            <p:cNvSpPr/>
            <p:nvPr/>
          </p:nvSpPr>
          <p:spPr>
            <a:xfrm>
              <a:off x="5566932" y="2339194"/>
              <a:ext cx="2324918" cy="2324916"/>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cxnSp>
          <p:nvCxnSpPr>
            <p:cNvPr id="24" name="Straight Connector 23">
              <a:extLst>
                <a:ext uri="{FF2B5EF4-FFF2-40B4-BE49-F238E27FC236}">
                  <a16:creationId xmlns:a16="http://schemas.microsoft.com/office/drawing/2014/main" id="{AE2E6079-AFA3-D967-E3D8-175643D09977}"/>
                </a:ext>
              </a:extLst>
            </p:cNvPr>
            <p:cNvCxnSpPr>
              <a:cxnSpLocks/>
            </p:cNvCxnSpPr>
            <p:nvPr/>
          </p:nvCxnSpPr>
          <p:spPr>
            <a:xfrm>
              <a:off x="5564147" y="4692681"/>
              <a:ext cx="2325600" cy="0"/>
            </a:xfrm>
            <a:prstGeom prst="line">
              <a:avLst/>
            </a:prstGeom>
            <a:ln w="76200">
              <a:solidFill>
                <a:srgbClr val="00515F"/>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1D18A3B-7510-DD92-3C4C-A8E85B0F667C}"/>
                </a:ext>
              </a:extLst>
            </p:cNvPr>
            <p:cNvSpPr txBox="1"/>
            <p:nvPr/>
          </p:nvSpPr>
          <p:spPr>
            <a:xfrm>
              <a:off x="5563719" y="4800589"/>
              <a:ext cx="2324918" cy="615553"/>
            </a:xfrm>
            <a:prstGeom prst="rect">
              <a:avLst/>
            </a:prstGeom>
            <a:noFill/>
          </p:spPr>
          <p:txBody>
            <a:bodyPr wrap="square" lIns="0" tIns="0" rIns="0" bIns="0" rtlCol="0">
              <a:spAutoFit/>
            </a:bodyPr>
            <a:lstStyle/>
            <a:p>
              <a:pPr marL="0" indent="0" algn="ctr">
                <a:buNone/>
              </a:pPr>
              <a:r>
                <a:rPr lang="en-GB" sz="2000" dirty="0"/>
                <a:t>One retirement</a:t>
              </a:r>
              <a:br>
                <a:rPr lang="en-GB" sz="2000" dirty="0"/>
              </a:br>
              <a:r>
                <a:rPr lang="en-GB" sz="2000" dirty="0"/>
                <a:t>pot for life</a:t>
              </a:r>
            </a:p>
          </p:txBody>
        </p:sp>
        <p:grpSp>
          <p:nvGrpSpPr>
            <p:cNvPr id="26" name="Group 25">
              <a:extLst>
                <a:ext uri="{FF2B5EF4-FFF2-40B4-BE49-F238E27FC236}">
                  <a16:creationId xmlns:a16="http://schemas.microsoft.com/office/drawing/2014/main" id="{4A0D58E0-F00F-F650-8225-28A85E8AAD4A}"/>
                </a:ext>
              </a:extLst>
            </p:cNvPr>
            <p:cNvGrpSpPr>
              <a:grpSpLocks noChangeAspect="1"/>
            </p:cNvGrpSpPr>
            <p:nvPr/>
          </p:nvGrpSpPr>
          <p:grpSpPr>
            <a:xfrm>
              <a:off x="5901289" y="2680356"/>
              <a:ext cx="1651105" cy="1656000"/>
              <a:chOff x="5572125" y="5280025"/>
              <a:chExt cx="1606550" cy="1611313"/>
            </a:xfrm>
          </p:grpSpPr>
          <p:sp>
            <p:nvSpPr>
              <p:cNvPr id="27" name="Oval 54">
                <a:extLst>
                  <a:ext uri="{FF2B5EF4-FFF2-40B4-BE49-F238E27FC236}">
                    <a16:creationId xmlns:a16="http://schemas.microsoft.com/office/drawing/2014/main" id="{D12D0486-8967-8260-1ECA-9EC377A3CC1C}"/>
                  </a:ext>
                </a:extLst>
              </p:cNvPr>
              <p:cNvSpPr>
                <a:spLocks noChangeArrowheads="1"/>
              </p:cNvSpPr>
              <p:nvPr/>
            </p:nvSpPr>
            <p:spPr bwMode="auto">
              <a:xfrm>
                <a:off x="5572125" y="5283200"/>
                <a:ext cx="1606550" cy="16081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8" name="Freeform 55">
                <a:extLst>
                  <a:ext uri="{FF2B5EF4-FFF2-40B4-BE49-F238E27FC236}">
                    <a16:creationId xmlns:a16="http://schemas.microsoft.com/office/drawing/2014/main" id="{C7F17E60-EC36-3CEB-7438-0473D9BA4D4D}"/>
                  </a:ext>
                </a:extLst>
              </p:cNvPr>
              <p:cNvSpPr>
                <a:spLocks/>
              </p:cNvSpPr>
              <p:nvPr/>
            </p:nvSpPr>
            <p:spPr bwMode="auto">
              <a:xfrm>
                <a:off x="6380163" y="5280025"/>
                <a:ext cx="796925" cy="796925"/>
              </a:xfrm>
              <a:custGeom>
                <a:avLst/>
                <a:gdLst>
                  <a:gd name="T0" fmla="*/ 979 w 992"/>
                  <a:gd name="T1" fmla="*/ 519 h 992"/>
                  <a:gd name="T2" fmla="*/ 473 w 992"/>
                  <a:gd name="T3" fmla="*/ 980 h 992"/>
                  <a:gd name="T4" fmla="*/ 12 w 992"/>
                  <a:gd name="T5" fmla="*/ 474 h 992"/>
                  <a:gd name="T6" fmla="*/ 518 w 992"/>
                  <a:gd name="T7" fmla="*/ 13 h 992"/>
                  <a:gd name="T8" fmla="*/ 979 w 992"/>
                  <a:gd name="T9" fmla="*/ 519 h 992"/>
                </a:gdLst>
                <a:ahLst/>
                <a:cxnLst>
                  <a:cxn ang="0">
                    <a:pos x="T0" y="T1"/>
                  </a:cxn>
                  <a:cxn ang="0">
                    <a:pos x="T2" y="T3"/>
                  </a:cxn>
                  <a:cxn ang="0">
                    <a:pos x="T4" y="T5"/>
                  </a:cxn>
                  <a:cxn ang="0">
                    <a:pos x="T6" y="T7"/>
                  </a:cxn>
                  <a:cxn ang="0">
                    <a:pos x="T8" y="T9"/>
                  </a:cxn>
                </a:cxnLst>
                <a:rect l="0" t="0" r="r" b="b"/>
                <a:pathLst>
                  <a:path w="992" h="992">
                    <a:moveTo>
                      <a:pt x="979" y="519"/>
                    </a:moveTo>
                    <a:cubicBezTo>
                      <a:pt x="967" y="786"/>
                      <a:pt x="740" y="992"/>
                      <a:pt x="473" y="980"/>
                    </a:cubicBezTo>
                    <a:cubicBezTo>
                      <a:pt x="206" y="967"/>
                      <a:pt x="0" y="741"/>
                      <a:pt x="12" y="474"/>
                    </a:cubicBezTo>
                    <a:cubicBezTo>
                      <a:pt x="25" y="207"/>
                      <a:pt x="251" y="0"/>
                      <a:pt x="518" y="13"/>
                    </a:cubicBezTo>
                    <a:cubicBezTo>
                      <a:pt x="785" y="25"/>
                      <a:pt x="992" y="252"/>
                      <a:pt x="979" y="519"/>
                    </a:cubicBezTo>
                    <a:close/>
                  </a:path>
                </a:pathLst>
              </a:custGeom>
              <a:solidFill>
                <a:srgbClr val="00515F"/>
              </a:solidFill>
              <a:ln>
                <a:noFill/>
              </a:ln>
            </p:spPr>
            <p:txBody>
              <a:bodyPr vert="horz" wrap="square" lIns="91440" tIns="45720" rIns="91440" bIns="45720" numCol="1" anchor="t" anchorCtr="0" compatLnSpc="1">
                <a:prstTxWarp prst="textNoShape">
                  <a:avLst/>
                </a:prstTxWarp>
              </a:bodyPr>
              <a:lstStyle/>
              <a:p>
                <a:endParaRPr lang="en-GB"/>
              </a:p>
            </p:txBody>
          </p:sp>
          <p:sp>
            <p:nvSpPr>
              <p:cNvPr id="29" name="Freeform 56">
                <a:extLst>
                  <a:ext uri="{FF2B5EF4-FFF2-40B4-BE49-F238E27FC236}">
                    <a16:creationId xmlns:a16="http://schemas.microsoft.com/office/drawing/2014/main" id="{9F8B66AA-C36E-AA11-86FC-3BDD2C109020}"/>
                  </a:ext>
                </a:extLst>
              </p:cNvPr>
              <p:cNvSpPr>
                <a:spLocks/>
              </p:cNvSpPr>
              <p:nvPr/>
            </p:nvSpPr>
            <p:spPr bwMode="auto">
              <a:xfrm>
                <a:off x="6475413" y="5375275"/>
                <a:ext cx="606425" cy="608013"/>
              </a:xfrm>
              <a:custGeom>
                <a:avLst/>
                <a:gdLst>
                  <a:gd name="T0" fmla="*/ 732 w 755"/>
                  <a:gd name="T1" fmla="*/ 335 h 755"/>
                  <a:gd name="T2" fmla="*/ 420 w 755"/>
                  <a:gd name="T3" fmla="*/ 731 h 755"/>
                  <a:gd name="T4" fmla="*/ 24 w 755"/>
                  <a:gd name="T5" fmla="*/ 420 h 755"/>
                  <a:gd name="T6" fmla="*/ 335 w 755"/>
                  <a:gd name="T7" fmla="*/ 23 h 755"/>
                  <a:gd name="T8" fmla="*/ 732 w 755"/>
                  <a:gd name="T9" fmla="*/ 335 h 755"/>
                </a:gdLst>
                <a:ahLst/>
                <a:cxnLst>
                  <a:cxn ang="0">
                    <a:pos x="T0" y="T1"/>
                  </a:cxn>
                  <a:cxn ang="0">
                    <a:pos x="T2" y="T3"/>
                  </a:cxn>
                  <a:cxn ang="0">
                    <a:pos x="T4" y="T5"/>
                  </a:cxn>
                  <a:cxn ang="0">
                    <a:pos x="T6" y="T7"/>
                  </a:cxn>
                  <a:cxn ang="0">
                    <a:pos x="T8" y="T9"/>
                  </a:cxn>
                </a:cxnLst>
                <a:rect l="0" t="0" r="r" b="b"/>
                <a:pathLst>
                  <a:path w="755" h="755">
                    <a:moveTo>
                      <a:pt x="732" y="335"/>
                    </a:moveTo>
                    <a:cubicBezTo>
                      <a:pt x="755" y="530"/>
                      <a:pt x="616" y="708"/>
                      <a:pt x="420" y="731"/>
                    </a:cubicBezTo>
                    <a:cubicBezTo>
                      <a:pt x="225" y="755"/>
                      <a:pt x="47" y="615"/>
                      <a:pt x="24" y="420"/>
                    </a:cubicBezTo>
                    <a:cubicBezTo>
                      <a:pt x="0" y="224"/>
                      <a:pt x="140" y="46"/>
                      <a:pt x="335" y="23"/>
                    </a:cubicBezTo>
                    <a:cubicBezTo>
                      <a:pt x="531" y="0"/>
                      <a:pt x="709" y="139"/>
                      <a:pt x="732" y="33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sp>
            <p:nvSpPr>
              <p:cNvPr id="30" name="Freeform 57">
                <a:extLst>
                  <a:ext uri="{FF2B5EF4-FFF2-40B4-BE49-F238E27FC236}">
                    <a16:creationId xmlns:a16="http://schemas.microsoft.com/office/drawing/2014/main" id="{4556FE78-D5ED-99C1-31D1-B372642B03CD}"/>
                  </a:ext>
                </a:extLst>
              </p:cNvPr>
              <p:cNvSpPr>
                <a:spLocks/>
              </p:cNvSpPr>
              <p:nvPr/>
            </p:nvSpPr>
            <p:spPr bwMode="auto">
              <a:xfrm>
                <a:off x="6678613" y="5538788"/>
                <a:ext cx="200025" cy="268288"/>
              </a:xfrm>
              <a:custGeom>
                <a:avLst/>
                <a:gdLst>
                  <a:gd name="T0" fmla="*/ 2 w 249"/>
                  <a:gd name="T1" fmla="*/ 273 h 333"/>
                  <a:gd name="T2" fmla="*/ 6 w 249"/>
                  <a:gd name="T3" fmla="*/ 273 h 333"/>
                  <a:gd name="T4" fmla="*/ 84 w 249"/>
                  <a:gd name="T5" fmla="*/ 223 h 333"/>
                  <a:gd name="T6" fmla="*/ 76 w 249"/>
                  <a:gd name="T7" fmla="*/ 196 h 333"/>
                  <a:gd name="T8" fmla="*/ 25 w 249"/>
                  <a:gd name="T9" fmla="*/ 194 h 333"/>
                  <a:gd name="T10" fmla="*/ 27 w 249"/>
                  <a:gd name="T11" fmla="*/ 147 h 333"/>
                  <a:gd name="T12" fmla="*/ 53 w 249"/>
                  <a:gd name="T13" fmla="*/ 148 h 333"/>
                  <a:gd name="T14" fmla="*/ 38 w 249"/>
                  <a:gd name="T15" fmla="*/ 93 h 333"/>
                  <a:gd name="T16" fmla="*/ 146 w 249"/>
                  <a:gd name="T17" fmla="*/ 3 h 333"/>
                  <a:gd name="T18" fmla="*/ 242 w 249"/>
                  <a:gd name="T19" fmla="*/ 106 h 333"/>
                  <a:gd name="T20" fmla="*/ 182 w 249"/>
                  <a:gd name="T21" fmla="*/ 103 h 333"/>
                  <a:gd name="T22" fmla="*/ 144 w 249"/>
                  <a:gd name="T23" fmla="*/ 67 h 333"/>
                  <a:gd name="T24" fmla="*/ 104 w 249"/>
                  <a:gd name="T25" fmla="*/ 103 h 333"/>
                  <a:gd name="T26" fmla="*/ 123 w 249"/>
                  <a:gd name="T27" fmla="*/ 151 h 333"/>
                  <a:gd name="T28" fmla="*/ 198 w 249"/>
                  <a:gd name="T29" fmla="*/ 154 h 333"/>
                  <a:gd name="T30" fmla="*/ 195 w 249"/>
                  <a:gd name="T31" fmla="*/ 202 h 333"/>
                  <a:gd name="T32" fmla="*/ 146 w 249"/>
                  <a:gd name="T33" fmla="*/ 199 h 333"/>
                  <a:gd name="T34" fmla="*/ 152 w 249"/>
                  <a:gd name="T35" fmla="*/ 226 h 333"/>
                  <a:gd name="T36" fmla="*/ 129 w 249"/>
                  <a:gd name="T37" fmla="*/ 270 h 333"/>
                  <a:gd name="T38" fmla="*/ 249 w 249"/>
                  <a:gd name="T39" fmla="*/ 276 h 333"/>
                  <a:gd name="T40" fmla="*/ 246 w 249"/>
                  <a:gd name="T41" fmla="*/ 333 h 333"/>
                  <a:gd name="T42" fmla="*/ 0 w 249"/>
                  <a:gd name="T43" fmla="*/ 322 h 333"/>
                  <a:gd name="T44" fmla="*/ 2 w 249"/>
                  <a:gd name="T45" fmla="*/ 27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9" h="333">
                    <a:moveTo>
                      <a:pt x="2" y="273"/>
                    </a:moveTo>
                    <a:cubicBezTo>
                      <a:pt x="6" y="273"/>
                      <a:pt x="6" y="273"/>
                      <a:pt x="6" y="273"/>
                    </a:cubicBezTo>
                    <a:cubicBezTo>
                      <a:pt x="67" y="276"/>
                      <a:pt x="82" y="247"/>
                      <a:pt x="84" y="223"/>
                    </a:cubicBezTo>
                    <a:cubicBezTo>
                      <a:pt x="84" y="216"/>
                      <a:pt x="80" y="206"/>
                      <a:pt x="76" y="196"/>
                    </a:cubicBezTo>
                    <a:cubicBezTo>
                      <a:pt x="25" y="194"/>
                      <a:pt x="25" y="194"/>
                      <a:pt x="25" y="194"/>
                    </a:cubicBezTo>
                    <a:cubicBezTo>
                      <a:pt x="27" y="147"/>
                      <a:pt x="27" y="147"/>
                      <a:pt x="27" y="147"/>
                    </a:cubicBezTo>
                    <a:cubicBezTo>
                      <a:pt x="53" y="148"/>
                      <a:pt x="53" y="148"/>
                      <a:pt x="53" y="148"/>
                    </a:cubicBezTo>
                    <a:cubicBezTo>
                      <a:pt x="44" y="130"/>
                      <a:pt x="37" y="112"/>
                      <a:pt x="38" y="93"/>
                    </a:cubicBezTo>
                    <a:cubicBezTo>
                      <a:pt x="40" y="41"/>
                      <a:pt x="88" y="0"/>
                      <a:pt x="146" y="3"/>
                    </a:cubicBezTo>
                    <a:cubicBezTo>
                      <a:pt x="202" y="6"/>
                      <a:pt x="244" y="51"/>
                      <a:pt x="242" y="106"/>
                    </a:cubicBezTo>
                    <a:cubicBezTo>
                      <a:pt x="182" y="103"/>
                      <a:pt x="182" y="103"/>
                      <a:pt x="182" y="103"/>
                    </a:cubicBezTo>
                    <a:cubicBezTo>
                      <a:pt x="183" y="85"/>
                      <a:pt x="166" y="68"/>
                      <a:pt x="144" y="67"/>
                    </a:cubicBezTo>
                    <a:cubicBezTo>
                      <a:pt x="123" y="66"/>
                      <a:pt x="105" y="82"/>
                      <a:pt x="104" y="103"/>
                    </a:cubicBezTo>
                    <a:cubicBezTo>
                      <a:pt x="104" y="116"/>
                      <a:pt x="113" y="135"/>
                      <a:pt x="123" y="151"/>
                    </a:cubicBezTo>
                    <a:cubicBezTo>
                      <a:pt x="198" y="154"/>
                      <a:pt x="198" y="154"/>
                      <a:pt x="198" y="154"/>
                    </a:cubicBezTo>
                    <a:cubicBezTo>
                      <a:pt x="195" y="202"/>
                      <a:pt x="195" y="202"/>
                      <a:pt x="195" y="202"/>
                    </a:cubicBezTo>
                    <a:cubicBezTo>
                      <a:pt x="146" y="199"/>
                      <a:pt x="146" y="199"/>
                      <a:pt x="146" y="199"/>
                    </a:cubicBezTo>
                    <a:cubicBezTo>
                      <a:pt x="149" y="208"/>
                      <a:pt x="152" y="217"/>
                      <a:pt x="152" y="226"/>
                    </a:cubicBezTo>
                    <a:cubicBezTo>
                      <a:pt x="151" y="250"/>
                      <a:pt x="140" y="264"/>
                      <a:pt x="129" y="270"/>
                    </a:cubicBezTo>
                    <a:cubicBezTo>
                      <a:pt x="249" y="276"/>
                      <a:pt x="249" y="276"/>
                      <a:pt x="249" y="276"/>
                    </a:cubicBezTo>
                    <a:cubicBezTo>
                      <a:pt x="246" y="333"/>
                      <a:pt x="246" y="333"/>
                      <a:pt x="246" y="333"/>
                    </a:cubicBezTo>
                    <a:cubicBezTo>
                      <a:pt x="0" y="322"/>
                      <a:pt x="0" y="322"/>
                      <a:pt x="0" y="322"/>
                    </a:cubicBezTo>
                    <a:lnTo>
                      <a:pt x="2" y="2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58">
                <a:extLst>
                  <a:ext uri="{FF2B5EF4-FFF2-40B4-BE49-F238E27FC236}">
                    <a16:creationId xmlns:a16="http://schemas.microsoft.com/office/drawing/2014/main" id="{809C87A5-64D6-6AE1-7476-8459390724AB}"/>
                  </a:ext>
                </a:extLst>
              </p:cNvPr>
              <p:cNvSpPr>
                <a:spLocks/>
              </p:cNvSpPr>
              <p:nvPr/>
            </p:nvSpPr>
            <p:spPr bwMode="auto">
              <a:xfrm>
                <a:off x="5800725" y="5481638"/>
                <a:ext cx="1025525" cy="1263650"/>
              </a:xfrm>
              <a:custGeom>
                <a:avLst/>
                <a:gdLst>
                  <a:gd name="T0" fmla="*/ 1209 w 1276"/>
                  <a:gd name="T1" fmla="*/ 1329 h 1572"/>
                  <a:gd name="T2" fmla="*/ 482 w 1276"/>
                  <a:gd name="T3" fmla="*/ 1559 h 1572"/>
                  <a:gd name="T4" fmla="*/ 380 w 1276"/>
                  <a:gd name="T5" fmla="*/ 1506 h 1572"/>
                  <a:gd name="T6" fmla="*/ 14 w 1276"/>
                  <a:gd name="T7" fmla="*/ 345 h 1572"/>
                  <a:gd name="T8" fmla="*/ 67 w 1276"/>
                  <a:gd name="T9" fmla="*/ 243 h 1572"/>
                  <a:gd name="T10" fmla="*/ 794 w 1276"/>
                  <a:gd name="T11" fmla="*/ 14 h 1572"/>
                  <a:gd name="T12" fmla="*/ 896 w 1276"/>
                  <a:gd name="T13" fmla="*/ 67 h 1572"/>
                  <a:gd name="T14" fmla="*/ 1262 w 1276"/>
                  <a:gd name="T15" fmla="*/ 1227 h 1572"/>
                  <a:gd name="T16" fmla="*/ 1209 w 1276"/>
                  <a:gd name="T17" fmla="*/ 1329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6" h="1572">
                    <a:moveTo>
                      <a:pt x="1209" y="1329"/>
                    </a:moveTo>
                    <a:cubicBezTo>
                      <a:pt x="482" y="1559"/>
                      <a:pt x="482" y="1559"/>
                      <a:pt x="482" y="1559"/>
                    </a:cubicBezTo>
                    <a:cubicBezTo>
                      <a:pt x="439" y="1572"/>
                      <a:pt x="393" y="1549"/>
                      <a:pt x="380" y="1506"/>
                    </a:cubicBezTo>
                    <a:cubicBezTo>
                      <a:pt x="14" y="345"/>
                      <a:pt x="14" y="345"/>
                      <a:pt x="14" y="345"/>
                    </a:cubicBezTo>
                    <a:cubicBezTo>
                      <a:pt x="0" y="302"/>
                      <a:pt x="24" y="257"/>
                      <a:pt x="67" y="243"/>
                    </a:cubicBezTo>
                    <a:cubicBezTo>
                      <a:pt x="794" y="14"/>
                      <a:pt x="794" y="14"/>
                      <a:pt x="794" y="14"/>
                    </a:cubicBezTo>
                    <a:cubicBezTo>
                      <a:pt x="837" y="0"/>
                      <a:pt x="882" y="24"/>
                      <a:pt x="896" y="67"/>
                    </a:cubicBezTo>
                    <a:cubicBezTo>
                      <a:pt x="1262" y="1227"/>
                      <a:pt x="1262" y="1227"/>
                      <a:pt x="1262" y="1227"/>
                    </a:cubicBezTo>
                    <a:cubicBezTo>
                      <a:pt x="1276" y="1270"/>
                      <a:pt x="1252" y="1316"/>
                      <a:pt x="1209" y="1329"/>
                    </a:cubicBezTo>
                    <a:close/>
                  </a:path>
                </a:pathLst>
              </a:custGeom>
              <a:solidFill>
                <a:srgbClr val="00515F"/>
              </a:solidFill>
              <a:ln>
                <a:noFill/>
              </a:ln>
            </p:spPr>
            <p:txBody>
              <a:bodyPr vert="horz" wrap="square" lIns="91440" tIns="45720" rIns="91440" bIns="45720" numCol="1" anchor="t" anchorCtr="0" compatLnSpc="1">
                <a:prstTxWarp prst="textNoShape">
                  <a:avLst/>
                </a:prstTxWarp>
              </a:bodyPr>
              <a:lstStyle/>
              <a:p>
                <a:endParaRPr lang="en-GB"/>
              </a:p>
            </p:txBody>
          </p:sp>
          <p:sp>
            <p:nvSpPr>
              <p:cNvPr id="32" name="Freeform 59">
                <a:extLst>
                  <a:ext uri="{FF2B5EF4-FFF2-40B4-BE49-F238E27FC236}">
                    <a16:creationId xmlns:a16="http://schemas.microsoft.com/office/drawing/2014/main" id="{02C10E07-DD19-5168-AB46-3FC42EA20757}"/>
                  </a:ext>
                </a:extLst>
              </p:cNvPr>
              <p:cNvSpPr>
                <a:spLocks/>
              </p:cNvSpPr>
              <p:nvPr/>
            </p:nvSpPr>
            <p:spPr bwMode="auto">
              <a:xfrm>
                <a:off x="5881688" y="5562600"/>
                <a:ext cx="830262" cy="1000125"/>
              </a:xfrm>
              <a:custGeom>
                <a:avLst/>
                <a:gdLst>
                  <a:gd name="T0" fmla="*/ 313 w 1034"/>
                  <a:gd name="T1" fmla="*/ 1224 h 1244"/>
                  <a:gd name="T2" fmla="*/ 4 w 1034"/>
                  <a:gd name="T3" fmla="*/ 246 h 1244"/>
                  <a:gd name="T4" fmla="*/ 20 w 1034"/>
                  <a:gd name="T5" fmla="*/ 216 h 1244"/>
                  <a:gd name="T6" fmla="*/ 691 w 1034"/>
                  <a:gd name="T7" fmla="*/ 4 h 1244"/>
                  <a:gd name="T8" fmla="*/ 721 w 1034"/>
                  <a:gd name="T9" fmla="*/ 20 h 1244"/>
                  <a:gd name="T10" fmla="*/ 1030 w 1034"/>
                  <a:gd name="T11" fmla="*/ 998 h 1244"/>
                  <a:gd name="T12" fmla="*/ 1014 w 1034"/>
                  <a:gd name="T13" fmla="*/ 1028 h 1244"/>
                  <a:gd name="T14" fmla="*/ 343 w 1034"/>
                  <a:gd name="T15" fmla="*/ 1240 h 1244"/>
                  <a:gd name="T16" fmla="*/ 313 w 1034"/>
                  <a:gd name="T17" fmla="*/ 1224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4" h="1244">
                    <a:moveTo>
                      <a:pt x="313" y="1224"/>
                    </a:moveTo>
                    <a:cubicBezTo>
                      <a:pt x="4" y="246"/>
                      <a:pt x="4" y="246"/>
                      <a:pt x="4" y="246"/>
                    </a:cubicBezTo>
                    <a:cubicBezTo>
                      <a:pt x="0" y="233"/>
                      <a:pt x="7" y="220"/>
                      <a:pt x="20" y="216"/>
                    </a:cubicBezTo>
                    <a:cubicBezTo>
                      <a:pt x="691" y="4"/>
                      <a:pt x="691" y="4"/>
                      <a:pt x="691" y="4"/>
                    </a:cubicBezTo>
                    <a:cubicBezTo>
                      <a:pt x="704" y="0"/>
                      <a:pt x="717" y="7"/>
                      <a:pt x="721" y="20"/>
                    </a:cubicBezTo>
                    <a:cubicBezTo>
                      <a:pt x="1030" y="998"/>
                      <a:pt x="1030" y="998"/>
                      <a:pt x="1030" y="998"/>
                    </a:cubicBezTo>
                    <a:cubicBezTo>
                      <a:pt x="1034" y="1011"/>
                      <a:pt x="1027" y="1024"/>
                      <a:pt x="1014" y="1028"/>
                    </a:cubicBezTo>
                    <a:cubicBezTo>
                      <a:pt x="343" y="1240"/>
                      <a:pt x="343" y="1240"/>
                      <a:pt x="343" y="1240"/>
                    </a:cubicBezTo>
                    <a:cubicBezTo>
                      <a:pt x="330" y="1244"/>
                      <a:pt x="317" y="1237"/>
                      <a:pt x="313" y="12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Freeform 60">
                <a:extLst>
                  <a:ext uri="{FF2B5EF4-FFF2-40B4-BE49-F238E27FC236}">
                    <a16:creationId xmlns:a16="http://schemas.microsoft.com/office/drawing/2014/main" id="{DC328EE0-FE87-E601-9570-50836BA95989}"/>
                  </a:ext>
                </a:extLst>
              </p:cNvPr>
              <p:cNvSpPr>
                <a:spLocks/>
              </p:cNvSpPr>
              <p:nvPr/>
            </p:nvSpPr>
            <p:spPr bwMode="auto">
              <a:xfrm>
                <a:off x="6389688" y="6492875"/>
                <a:ext cx="123825" cy="122238"/>
              </a:xfrm>
              <a:custGeom>
                <a:avLst/>
                <a:gdLst>
                  <a:gd name="T0" fmla="*/ 142 w 153"/>
                  <a:gd name="T1" fmla="*/ 56 h 153"/>
                  <a:gd name="T2" fmla="*/ 97 w 153"/>
                  <a:gd name="T3" fmla="*/ 142 h 153"/>
                  <a:gd name="T4" fmla="*/ 12 w 153"/>
                  <a:gd name="T5" fmla="*/ 97 h 153"/>
                  <a:gd name="T6" fmla="*/ 56 w 153"/>
                  <a:gd name="T7" fmla="*/ 12 h 153"/>
                  <a:gd name="T8" fmla="*/ 142 w 153"/>
                  <a:gd name="T9" fmla="*/ 56 h 153"/>
                </a:gdLst>
                <a:ahLst/>
                <a:cxnLst>
                  <a:cxn ang="0">
                    <a:pos x="T0" y="T1"/>
                  </a:cxn>
                  <a:cxn ang="0">
                    <a:pos x="T2" y="T3"/>
                  </a:cxn>
                  <a:cxn ang="0">
                    <a:pos x="T4" y="T5"/>
                  </a:cxn>
                  <a:cxn ang="0">
                    <a:pos x="T6" y="T7"/>
                  </a:cxn>
                  <a:cxn ang="0">
                    <a:pos x="T8" y="T9"/>
                  </a:cxn>
                </a:cxnLst>
                <a:rect l="0" t="0" r="r" b="b"/>
                <a:pathLst>
                  <a:path w="153" h="153">
                    <a:moveTo>
                      <a:pt x="142" y="56"/>
                    </a:moveTo>
                    <a:cubicBezTo>
                      <a:pt x="153" y="92"/>
                      <a:pt x="133" y="131"/>
                      <a:pt x="97" y="142"/>
                    </a:cubicBezTo>
                    <a:cubicBezTo>
                      <a:pt x="61" y="153"/>
                      <a:pt x="23" y="133"/>
                      <a:pt x="12" y="97"/>
                    </a:cubicBezTo>
                    <a:cubicBezTo>
                      <a:pt x="0" y="62"/>
                      <a:pt x="20" y="23"/>
                      <a:pt x="56" y="12"/>
                    </a:cubicBezTo>
                    <a:cubicBezTo>
                      <a:pt x="92" y="0"/>
                      <a:pt x="131" y="20"/>
                      <a:pt x="142" y="5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61">
                <a:extLst>
                  <a:ext uri="{FF2B5EF4-FFF2-40B4-BE49-F238E27FC236}">
                    <a16:creationId xmlns:a16="http://schemas.microsoft.com/office/drawing/2014/main" id="{7041B4D0-9AF2-E175-EDE3-A992560C5E13}"/>
                  </a:ext>
                </a:extLst>
              </p:cNvPr>
              <p:cNvSpPr>
                <a:spLocks/>
              </p:cNvSpPr>
              <p:nvPr/>
            </p:nvSpPr>
            <p:spPr bwMode="auto">
              <a:xfrm>
                <a:off x="6167438" y="5948363"/>
                <a:ext cx="273050" cy="273050"/>
              </a:xfrm>
              <a:custGeom>
                <a:avLst/>
                <a:gdLst>
                  <a:gd name="T0" fmla="*/ 306 w 339"/>
                  <a:gd name="T1" fmla="*/ 110 h 339"/>
                  <a:gd name="T2" fmla="*/ 229 w 339"/>
                  <a:gd name="T3" fmla="*/ 306 h 339"/>
                  <a:gd name="T4" fmla="*/ 33 w 339"/>
                  <a:gd name="T5" fmla="*/ 230 h 339"/>
                  <a:gd name="T6" fmla="*/ 109 w 339"/>
                  <a:gd name="T7" fmla="*/ 33 h 339"/>
                  <a:gd name="T8" fmla="*/ 306 w 339"/>
                  <a:gd name="T9" fmla="*/ 110 h 339"/>
                </a:gdLst>
                <a:ahLst/>
                <a:cxnLst>
                  <a:cxn ang="0">
                    <a:pos x="T0" y="T1"/>
                  </a:cxn>
                  <a:cxn ang="0">
                    <a:pos x="T2" y="T3"/>
                  </a:cxn>
                  <a:cxn ang="0">
                    <a:pos x="T4" y="T5"/>
                  </a:cxn>
                  <a:cxn ang="0">
                    <a:pos x="T6" y="T7"/>
                  </a:cxn>
                  <a:cxn ang="0">
                    <a:pos x="T8" y="T9"/>
                  </a:cxn>
                </a:cxnLst>
                <a:rect l="0" t="0" r="r" b="b"/>
                <a:pathLst>
                  <a:path w="339" h="339">
                    <a:moveTo>
                      <a:pt x="306" y="110"/>
                    </a:moveTo>
                    <a:cubicBezTo>
                      <a:pt x="339" y="185"/>
                      <a:pt x="304" y="273"/>
                      <a:pt x="229" y="306"/>
                    </a:cubicBezTo>
                    <a:cubicBezTo>
                      <a:pt x="154" y="339"/>
                      <a:pt x="66" y="305"/>
                      <a:pt x="33" y="230"/>
                    </a:cubicBezTo>
                    <a:cubicBezTo>
                      <a:pt x="0" y="154"/>
                      <a:pt x="34" y="67"/>
                      <a:pt x="109" y="33"/>
                    </a:cubicBezTo>
                    <a:cubicBezTo>
                      <a:pt x="185" y="0"/>
                      <a:pt x="272" y="35"/>
                      <a:pt x="306" y="110"/>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Freeform 62">
                <a:extLst>
                  <a:ext uri="{FF2B5EF4-FFF2-40B4-BE49-F238E27FC236}">
                    <a16:creationId xmlns:a16="http://schemas.microsoft.com/office/drawing/2014/main" id="{AA62EE4E-41A0-F557-299F-133A5C91D6DF}"/>
                  </a:ext>
                </a:extLst>
              </p:cNvPr>
              <p:cNvSpPr>
                <a:spLocks/>
              </p:cNvSpPr>
              <p:nvPr/>
            </p:nvSpPr>
            <p:spPr bwMode="auto">
              <a:xfrm>
                <a:off x="6248400" y="6029325"/>
                <a:ext cx="109537" cy="117475"/>
              </a:xfrm>
              <a:custGeom>
                <a:avLst/>
                <a:gdLst>
                  <a:gd name="T0" fmla="*/ 36 w 69"/>
                  <a:gd name="T1" fmla="*/ 74 h 74"/>
                  <a:gd name="T2" fmla="*/ 0 w 69"/>
                  <a:gd name="T3" fmla="*/ 55 h 74"/>
                  <a:gd name="T4" fmla="*/ 10 w 69"/>
                  <a:gd name="T5" fmla="*/ 34 h 74"/>
                  <a:gd name="T6" fmla="*/ 26 w 69"/>
                  <a:gd name="T7" fmla="*/ 42 h 74"/>
                  <a:gd name="T8" fmla="*/ 48 w 69"/>
                  <a:gd name="T9" fmla="*/ 0 h 74"/>
                  <a:gd name="T10" fmla="*/ 69 w 69"/>
                  <a:gd name="T11" fmla="*/ 11 h 74"/>
                  <a:gd name="T12" fmla="*/ 36 w 69"/>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69" h="74">
                    <a:moveTo>
                      <a:pt x="36" y="74"/>
                    </a:moveTo>
                    <a:lnTo>
                      <a:pt x="0" y="55"/>
                    </a:lnTo>
                    <a:lnTo>
                      <a:pt x="10" y="34"/>
                    </a:lnTo>
                    <a:lnTo>
                      <a:pt x="26" y="42"/>
                    </a:lnTo>
                    <a:lnTo>
                      <a:pt x="48" y="0"/>
                    </a:lnTo>
                    <a:lnTo>
                      <a:pt x="69" y="11"/>
                    </a:lnTo>
                    <a:lnTo>
                      <a:pt x="36"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Freeform 63">
                <a:extLst>
                  <a:ext uri="{FF2B5EF4-FFF2-40B4-BE49-F238E27FC236}">
                    <a16:creationId xmlns:a16="http://schemas.microsoft.com/office/drawing/2014/main" id="{CE5F2500-7A96-A0F2-6F17-A64899103DBB}"/>
                  </a:ext>
                </a:extLst>
              </p:cNvPr>
              <p:cNvSpPr>
                <a:spLocks/>
              </p:cNvSpPr>
              <p:nvPr/>
            </p:nvSpPr>
            <p:spPr bwMode="auto">
              <a:xfrm>
                <a:off x="6096000" y="6080125"/>
                <a:ext cx="552450" cy="411163"/>
              </a:xfrm>
              <a:custGeom>
                <a:avLst/>
                <a:gdLst>
                  <a:gd name="T0" fmla="*/ 442 w 688"/>
                  <a:gd name="T1" fmla="*/ 45 h 512"/>
                  <a:gd name="T2" fmla="*/ 315 w 688"/>
                  <a:gd name="T3" fmla="*/ 184 h 512"/>
                  <a:gd name="T4" fmla="*/ 132 w 688"/>
                  <a:gd name="T5" fmla="*/ 143 h 512"/>
                  <a:gd name="T6" fmla="*/ 0 w 688"/>
                  <a:gd name="T7" fmla="*/ 185 h 512"/>
                  <a:gd name="T8" fmla="*/ 103 w 688"/>
                  <a:gd name="T9" fmla="*/ 512 h 512"/>
                  <a:gd name="T10" fmla="*/ 688 w 688"/>
                  <a:gd name="T11" fmla="*/ 328 h 512"/>
                  <a:gd name="T12" fmla="*/ 584 w 688"/>
                  <a:gd name="T13" fmla="*/ 0 h 512"/>
                  <a:gd name="T14" fmla="*/ 442 w 688"/>
                  <a:gd name="T15" fmla="*/ 45 h 5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8" h="512">
                    <a:moveTo>
                      <a:pt x="442" y="45"/>
                    </a:moveTo>
                    <a:cubicBezTo>
                      <a:pt x="428" y="109"/>
                      <a:pt x="382" y="163"/>
                      <a:pt x="315" y="184"/>
                    </a:cubicBezTo>
                    <a:cubicBezTo>
                      <a:pt x="249" y="205"/>
                      <a:pt x="180" y="187"/>
                      <a:pt x="132" y="143"/>
                    </a:cubicBezTo>
                    <a:cubicBezTo>
                      <a:pt x="0" y="185"/>
                      <a:pt x="0" y="185"/>
                      <a:pt x="0" y="185"/>
                    </a:cubicBezTo>
                    <a:cubicBezTo>
                      <a:pt x="103" y="512"/>
                      <a:pt x="103" y="512"/>
                      <a:pt x="103" y="512"/>
                    </a:cubicBezTo>
                    <a:cubicBezTo>
                      <a:pt x="688" y="328"/>
                      <a:pt x="688" y="328"/>
                      <a:pt x="688" y="328"/>
                    </a:cubicBezTo>
                    <a:cubicBezTo>
                      <a:pt x="584" y="0"/>
                      <a:pt x="584" y="0"/>
                      <a:pt x="584" y="0"/>
                    </a:cubicBezTo>
                    <a:lnTo>
                      <a:pt x="442" y="45"/>
                    </a:lnTo>
                    <a:close/>
                  </a:path>
                </a:pathLst>
              </a:custGeom>
              <a:solidFill>
                <a:srgbClr val="E6E3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Freeform 64">
                <a:extLst>
                  <a:ext uri="{FF2B5EF4-FFF2-40B4-BE49-F238E27FC236}">
                    <a16:creationId xmlns:a16="http://schemas.microsoft.com/office/drawing/2014/main" id="{0D485738-DEB9-C07C-510F-C378672096B6}"/>
                  </a:ext>
                </a:extLst>
              </p:cNvPr>
              <p:cNvSpPr>
                <a:spLocks/>
              </p:cNvSpPr>
              <p:nvPr/>
            </p:nvSpPr>
            <p:spPr bwMode="auto">
              <a:xfrm>
                <a:off x="5949950" y="5632450"/>
                <a:ext cx="473075" cy="182563"/>
              </a:xfrm>
              <a:custGeom>
                <a:avLst/>
                <a:gdLst>
                  <a:gd name="T0" fmla="*/ 298 w 298"/>
                  <a:gd name="T1" fmla="*/ 24 h 115"/>
                  <a:gd name="T2" fmla="*/ 8 w 298"/>
                  <a:gd name="T3" fmla="*/ 115 h 115"/>
                  <a:gd name="T4" fmla="*/ 0 w 298"/>
                  <a:gd name="T5" fmla="*/ 92 h 115"/>
                  <a:gd name="T6" fmla="*/ 290 w 298"/>
                  <a:gd name="T7" fmla="*/ 0 h 115"/>
                  <a:gd name="T8" fmla="*/ 298 w 298"/>
                  <a:gd name="T9" fmla="*/ 24 h 115"/>
                </a:gdLst>
                <a:ahLst/>
                <a:cxnLst>
                  <a:cxn ang="0">
                    <a:pos x="T0" y="T1"/>
                  </a:cxn>
                  <a:cxn ang="0">
                    <a:pos x="T2" y="T3"/>
                  </a:cxn>
                  <a:cxn ang="0">
                    <a:pos x="T4" y="T5"/>
                  </a:cxn>
                  <a:cxn ang="0">
                    <a:pos x="T6" y="T7"/>
                  </a:cxn>
                  <a:cxn ang="0">
                    <a:pos x="T8" y="T9"/>
                  </a:cxn>
                </a:cxnLst>
                <a:rect l="0" t="0" r="r" b="b"/>
                <a:pathLst>
                  <a:path w="298" h="115">
                    <a:moveTo>
                      <a:pt x="298" y="24"/>
                    </a:moveTo>
                    <a:lnTo>
                      <a:pt x="8" y="115"/>
                    </a:lnTo>
                    <a:lnTo>
                      <a:pt x="0" y="92"/>
                    </a:lnTo>
                    <a:lnTo>
                      <a:pt x="290" y="0"/>
                    </a:lnTo>
                    <a:lnTo>
                      <a:pt x="298" y="24"/>
                    </a:ln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grpSp>
        <p:nvGrpSpPr>
          <p:cNvPr id="38" name="Group 37">
            <a:extLst>
              <a:ext uri="{FF2B5EF4-FFF2-40B4-BE49-F238E27FC236}">
                <a16:creationId xmlns:a16="http://schemas.microsoft.com/office/drawing/2014/main" id="{E375EC22-FF74-CECA-B5FF-9DD2EF18029C}"/>
              </a:ext>
            </a:extLst>
          </p:cNvPr>
          <p:cNvGrpSpPr/>
          <p:nvPr/>
        </p:nvGrpSpPr>
        <p:grpSpPr>
          <a:xfrm>
            <a:off x="10779094" y="2339194"/>
            <a:ext cx="2325600" cy="3076952"/>
            <a:chOff x="10779094" y="2339194"/>
            <a:chExt cx="2325600" cy="3076952"/>
          </a:xfrm>
        </p:grpSpPr>
        <p:sp>
          <p:nvSpPr>
            <p:cNvPr id="39" name="Rectangle 38">
              <a:extLst>
                <a:ext uri="{FF2B5EF4-FFF2-40B4-BE49-F238E27FC236}">
                  <a16:creationId xmlns:a16="http://schemas.microsoft.com/office/drawing/2014/main" id="{C7D65013-AB5D-3BB5-E41B-87873417832F}"/>
                </a:ext>
              </a:extLst>
            </p:cNvPr>
            <p:cNvSpPr/>
            <p:nvPr/>
          </p:nvSpPr>
          <p:spPr>
            <a:xfrm>
              <a:off x="10779776" y="2339194"/>
              <a:ext cx="2324918" cy="2324916"/>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cxnSp>
          <p:nvCxnSpPr>
            <p:cNvPr id="40" name="Straight Connector 39">
              <a:extLst>
                <a:ext uri="{FF2B5EF4-FFF2-40B4-BE49-F238E27FC236}">
                  <a16:creationId xmlns:a16="http://schemas.microsoft.com/office/drawing/2014/main" id="{6BB50D34-AAB6-12E0-9CAE-C041614EC48B}"/>
                </a:ext>
              </a:extLst>
            </p:cNvPr>
            <p:cNvCxnSpPr>
              <a:cxnSpLocks/>
            </p:cNvCxnSpPr>
            <p:nvPr/>
          </p:nvCxnSpPr>
          <p:spPr>
            <a:xfrm>
              <a:off x="10779094" y="4692685"/>
              <a:ext cx="2325600" cy="0"/>
            </a:xfrm>
            <a:prstGeom prst="line">
              <a:avLst/>
            </a:prstGeom>
            <a:ln w="76200">
              <a:solidFill>
                <a:srgbClr val="00515F"/>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146F4DA9-E4E5-6132-454A-72E12156A598}"/>
                </a:ext>
              </a:extLst>
            </p:cNvPr>
            <p:cNvSpPr txBox="1"/>
            <p:nvPr/>
          </p:nvSpPr>
          <p:spPr>
            <a:xfrm>
              <a:off x="10779776" y="4800593"/>
              <a:ext cx="2324918" cy="615553"/>
            </a:xfrm>
            <a:prstGeom prst="rect">
              <a:avLst/>
            </a:prstGeom>
            <a:noFill/>
          </p:spPr>
          <p:txBody>
            <a:bodyPr wrap="square" lIns="0" tIns="0" rIns="0" bIns="0" rtlCol="0">
              <a:spAutoFit/>
            </a:bodyPr>
            <a:lstStyle/>
            <a:p>
              <a:pPr marL="0" indent="0" algn="ctr">
                <a:buNone/>
              </a:pPr>
              <a:r>
                <a:rPr lang="en-GB" sz="2000" dirty="0"/>
                <a:t>Low </a:t>
              </a:r>
              <a:br>
                <a:rPr lang="en-GB" sz="2000" dirty="0"/>
              </a:br>
              <a:r>
                <a:rPr lang="en-GB" sz="2000" dirty="0"/>
                <a:t>charges</a:t>
              </a:r>
            </a:p>
          </p:txBody>
        </p:sp>
        <p:grpSp>
          <p:nvGrpSpPr>
            <p:cNvPr id="42" name="Group 41">
              <a:extLst>
                <a:ext uri="{FF2B5EF4-FFF2-40B4-BE49-F238E27FC236}">
                  <a16:creationId xmlns:a16="http://schemas.microsoft.com/office/drawing/2014/main" id="{6D2587B6-3FCE-3AA8-88C4-501C7A38EE7C}"/>
                </a:ext>
              </a:extLst>
            </p:cNvPr>
            <p:cNvGrpSpPr>
              <a:grpSpLocks noChangeAspect="1"/>
            </p:cNvGrpSpPr>
            <p:nvPr/>
          </p:nvGrpSpPr>
          <p:grpSpPr>
            <a:xfrm>
              <a:off x="11161232" y="2712719"/>
              <a:ext cx="1687513" cy="1603375"/>
              <a:chOff x="11568113" y="5681663"/>
              <a:chExt cx="1687513" cy="1603375"/>
            </a:xfrm>
          </p:grpSpPr>
          <p:sp>
            <p:nvSpPr>
              <p:cNvPr id="43" name="Oval 86">
                <a:extLst>
                  <a:ext uri="{FF2B5EF4-FFF2-40B4-BE49-F238E27FC236}">
                    <a16:creationId xmlns:a16="http://schemas.microsoft.com/office/drawing/2014/main" id="{6F6BE67B-F0D9-F47E-2979-9C8F303C79F0}"/>
                  </a:ext>
                </a:extLst>
              </p:cNvPr>
              <p:cNvSpPr>
                <a:spLocks noChangeArrowheads="1"/>
              </p:cNvSpPr>
              <p:nvPr/>
            </p:nvSpPr>
            <p:spPr bwMode="auto">
              <a:xfrm>
                <a:off x="11568113" y="5681663"/>
                <a:ext cx="1603375" cy="160337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44" name="Freeform 87">
                <a:extLst>
                  <a:ext uri="{FF2B5EF4-FFF2-40B4-BE49-F238E27FC236}">
                    <a16:creationId xmlns:a16="http://schemas.microsoft.com/office/drawing/2014/main" id="{EFFCC999-0A34-80EF-37D8-934B700087DD}"/>
                  </a:ext>
                </a:extLst>
              </p:cNvPr>
              <p:cNvSpPr>
                <a:spLocks/>
              </p:cNvSpPr>
              <p:nvPr/>
            </p:nvSpPr>
            <p:spPr bwMode="auto">
              <a:xfrm>
                <a:off x="12403138" y="5732463"/>
                <a:ext cx="817563" cy="817563"/>
              </a:xfrm>
              <a:custGeom>
                <a:avLst/>
                <a:gdLst>
                  <a:gd name="T0" fmla="*/ 859 w 871"/>
                  <a:gd name="T1" fmla="*/ 359 h 871"/>
                  <a:gd name="T2" fmla="*/ 359 w 871"/>
                  <a:gd name="T3" fmla="*/ 859 h 871"/>
                  <a:gd name="T4" fmla="*/ 316 w 871"/>
                  <a:gd name="T5" fmla="*/ 859 h 871"/>
                  <a:gd name="T6" fmla="*/ 12 w 871"/>
                  <a:gd name="T7" fmla="*/ 555 h 871"/>
                  <a:gd name="T8" fmla="*/ 12 w 871"/>
                  <a:gd name="T9" fmla="*/ 511 h 871"/>
                  <a:gd name="T10" fmla="*/ 511 w 871"/>
                  <a:gd name="T11" fmla="*/ 12 h 871"/>
                  <a:gd name="T12" fmla="*/ 555 w 871"/>
                  <a:gd name="T13" fmla="*/ 12 h 871"/>
                  <a:gd name="T14" fmla="*/ 859 w 871"/>
                  <a:gd name="T15" fmla="*/ 316 h 871"/>
                  <a:gd name="T16" fmla="*/ 859 w 871"/>
                  <a:gd name="T17" fmla="*/ 359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1" h="871">
                    <a:moveTo>
                      <a:pt x="859" y="359"/>
                    </a:moveTo>
                    <a:cubicBezTo>
                      <a:pt x="359" y="859"/>
                      <a:pt x="359" y="859"/>
                      <a:pt x="359" y="859"/>
                    </a:cubicBezTo>
                    <a:cubicBezTo>
                      <a:pt x="347" y="871"/>
                      <a:pt x="328" y="871"/>
                      <a:pt x="316" y="859"/>
                    </a:cubicBezTo>
                    <a:cubicBezTo>
                      <a:pt x="12" y="555"/>
                      <a:pt x="12" y="555"/>
                      <a:pt x="12" y="555"/>
                    </a:cubicBezTo>
                    <a:cubicBezTo>
                      <a:pt x="0" y="543"/>
                      <a:pt x="0" y="523"/>
                      <a:pt x="12" y="511"/>
                    </a:cubicBezTo>
                    <a:cubicBezTo>
                      <a:pt x="511" y="12"/>
                      <a:pt x="511" y="12"/>
                      <a:pt x="511" y="12"/>
                    </a:cubicBezTo>
                    <a:cubicBezTo>
                      <a:pt x="523" y="0"/>
                      <a:pt x="543" y="0"/>
                      <a:pt x="555" y="12"/>
                    </a:cubicBezTo>
                    <a:cubicBezTo>
                      <a:pt x="859" y="316"/>
                      <a:pt x="859" y="316"/>
                      <a:pt x="859" y="316"/>
                    </a:cubicBezTo>
                    <a:cubicBezTo>
                      <a:pt x="871" y="328"/>
                      <a:pt x="871" y="347"/>
                      <a:pt x="859" y="359"/>
                    </a:cubicBezTo>
                  </a:path>
                </a:pathLst>
              </a:custGeom>
              <a:solidFill>
                <a:srgbClr val="96E4D2"/>
              </a:solidFill>
              <a:ln>
                <a:noFill/>
              </a:ln>
            </p:spPr>
            <p:txBody>
              <a:bodyPr vert="horz" wrap="square" lIns="91440" tIns="45720" rIns="91440" bIns="45720" numCol="1" anchor="t" anchorCtr="0" compatLnSpc="1">
                <a:prstTxWarp prst="textNoShape">
                  <a:avLst/>
                </a:prstTxWarp>
              </a:bodyPr>
              <a:lstStyle/>
              <a:p>
                <a:endParaRPr lang="en-GB"/>
              </a:p>
            </p:txBody>
          </p:sp>
          <p:sp>
            <p:nvSpPr>
              <p:cNvPr id="45" name="Freeform 88">
                <a:extLst>
                  <a:ext uri="{FF2B5EF4-FFF2-40B4-BE49-F238E27FC236}">
                    <a16:creationId xmlns:a16="http://schemas.microsoft.com/office/drawing/2014/main" id="{D28A34D2-EBA0-7967-09C3-C788B061D3BB}"/>
                  </a:ext>
                </a:extLst>
              </p:cNvPr>
              <p:cNvSpPr>
                <a:spLocks/>
              </p:cNvSpPr>
              <p:nvPr/>
            </p:nvSpPr>
            <p:spPr bwMode="auto">
              <a:xfrm>
                <a:off x="12247563" y="5732463"/>
                <a:ext cx="817563" cy="817563"/>
              </a:xfrm>
              <a:custGeom>
                <a:avLst/>
                <a:gdLst>
                  <a:gd name="T0" fmla="*/ 859 w 871"/>
                  <a:gd name="T1" fmla="*/ 359 h 871"/>
                  <a:gd name="T2" fmla="*/ 360 w 871"/>
                  <a:gd name="T3" fmla="*/ 859 h 871"/>
                  <a:gd name="T4" fmla="*/ 316 w 871"/>
                  <a:gd name="T5" fmla="*/ 859 h 871"/>
                  <a:gd name="T6" fmla="*/ 12 w 871"/>
                  <a:gd name="T7" fmla="*/ 555 h 871"/>
                  <a:gd name="T8" fmla="*/ 12 w 871"/>
                  <a:gd name="T9" fmla="*/ 511 h 871"/>
                  <a:gd name="T10" fmla="*/ 512 w 871"/>
                  <a:gd name="T11" fmla="*/ 12 h 871"/>
                  <a:gd name="T12" fmla="*/ 555 w 871"/>
                  <a:gd name="T13" fmla="*/ 12 h 871"/>
                  <a:gd name="T14" fmla="*/ 859 w 871"/>
                  <a:gd name="T15" fmla="*/ 316 h 871"/>
                  <a:gd name="T16" fmla="*/ 859 w 871"/>
                  <a:gd name="T17" fmla="*/ 359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1" h="871">
                    <a:moveTo>
                      <a:pt x="859" y="359"/>
                    </a:moveTo>
                    <a:cubicBezTo>
                      <a:pt x="360" y="859"/>
                      <a:pt x="360" y="859"/>
                      <a:pt x="360" y="859"/>
                    </a:cubicBezTo>
                    <a:cubicBezTo>
                      <a:pt x="348" y="871"/>
                      <a:pt x="328" y="871"/>
                      <a:pt x="316" y="859"/>
                    </a:cubicBezTo>
                    <a:cubicBezTo>
                      <a:pt x="12" y="555"/>
                      <a:pt x="12" y="555"/>
                      <a:pt x="12" y="555"/>
                    </a:cubicBezTo>
                    <a:cubicBezTo>
                      <a:pt x="0" y="543"/>
                      <a:pt x="0" y="523"/>
                      <a:pt x="12" y="511"/>
                    </a:cubicBezTo>
                    <a:cubicBezTo>
                      <a:pt x="512" y="12"/>
                      <a:pt x="512" y="12"/>
                      <a:pt x="512" y="12"/>
                    </a:cubicBezTo>
                    <a:cubicBezTo>
                      <a:pt x="524" y="0"/>
                      <a:pt x="543" y="0"/>
                      <a:pt x="555" y="12"/>
                    </a:cubicBezTo>
                    <a:cubicBezTo>
                      <a:pt x="859" y="316"/>
                      <a:pt x="859" y="316"/>
                      <a:pt x="859" y="316"/>
                    </a:cubicBezTo>
                    <a:cubicBezTo>
                      <a:pt x="871" y="328"/>
                      <a:pt x="871" y="347"/>
                      <a:pt x="859" y="359"/>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a:p>
            </p:txBody>
          </p:sp>
          <p:sp>
            <p:nvSpPr>
              <p:cNvPr id="46" name="Freeform 89">
                <a:extLst>
                  <a:ext uri="{FF2B5EF4-FFF2-40B4-BE49-F238E27FC236}">
                    <a16:creationId xmlns:a16="http://schemas.microsoft.com/office/drawing/2014/main" id="{0EA37EA0-9568-8C6B-8E0A-51F2D792457C}"/>
                  </a:ext>
                </a:extLst>
              </p:cNvPr>
              <p:cNvSpPr>
                <a:spLocks/>
              </p:cNvSpPr>
              <p:nvPr/>
            </p:nvSpPr>
            <p:spPr bwMode="auto">
              <a:xfrm>
                <a:off x="12074526" y="5732463"/>
                <a:ext cx="817563" cy="817563"/>
              </a:xfrm>
              <a:custGeom>
                <a:avLst/>
                <a:gdLst>
                  <a:gd name="T0" fmla="*/ 859 w 871"/>
                  <a:gd name="T1" fmla="*/ 359 h 871"/>
                  <a:gd name="T2" fmla="*/ 359 w 871"/>
                  <a:gd name="T3" fmla="*/ 859 h 871"/>
                  <a:gd name="T4" fmla="*/ 316 w 871"/>
                  <a:gd name="T5" fmla="*/ 859 h 871"/>
                  <a:gd name="T6" fmla="*/ 12 w 871"/>
                  <a:gd name="T7" fmla="*/ 555 h 871"/>
                  <a:gd name="T8" fmla="*/ 12 w 871"/>
                  <a:gd name="T9" fmla="*/ 511 h 871"/>
                  <a:gd name="T10" fmla="*/ 511 w 871"/>
                  <a:gd name="T11" fmla="*/ 12 h 871"/>
                  <a:gd name="T12" fmla="*/ 555 w 871"/>
                  <a:gd name="T13" fmla="*/ 12 h 871"/>
                  <a:gd name="T14" fmla="*/ 859 w 871"/>
                  <a:gd name="T15" fmla="*/ 316 h 871"/>
                  <a:gd name="T16" fmla="*/ 859 w 871"/>
                  <a:gd name="T17" fmla="*/ 359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1" h="871">
                    <a:moveTo>
                      <a:pt x="859" y="359"/>
                    </a:moveTo>
                    <a:cubicBezTo>
                      <a:pt x="359" y="859"/>
                      <a:pt x="359" y="859"/>
                      <a:pt x="359" y="859"/>
                    </a:cubicBezTo>
                    <a:cubicBezTo>
                      <a:pt x="347" y="871"/>
                      <a:pt x="328" y="871"/>
                      <a:pt x="316" y="859"/>
                    </a:cubicBezTo>
                    <a:cubicBezTo>
                      <a:pt x="12" y="555"/>
                      <a:pt x="12" y="555"/>
                      <a:pt x="12" y="555"/>
                    </a:cubicBezTo>
                    <a:cubicBezTo>
                      <a:pt x="0" y="543"/>
                      <a:pt x="0" y="523"/>
                      <a:pt x="12" y="511"/>
                    </a:cubicBezTo>
                    <a:cubicBezTo>
                      <a:pt x="511" y="12"/>
                      <a:pt x="511" y="12"/>
                      <a:pt x="511" y="12"/>
                    </a:cubicBezTo>
                    <a:cubicBezTo>
                      <a:pt x="523" y="0"/>
                      <a:pt x="543" y="0"/>
                      <a:pt x="555" y="12"/>
                    </a:cubicBezTo>
                    <a:cubicBezTo>
                      <a:pt x="859" y="316"/>
                      <a:pt x="859" y="316"/>
                      <a:pt x="859" y="316"/>
                    </a:cubicBezTo>
                    <a:cubicBezTo>
                      <a:pt x="871" y="328"/>
                      <a:pt x="871" y="347"/>
                      <a:pt x="859" y="359"/>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sp>
            <p:nvSpPr>
              <p:cNvPr id="47" name="Freeform 90">
                <a:extLst>
                  <a:ext uri="{FF2B5EF4-FFF2-40B4-BE49-F238E27FC236}">
                    <a16:creationId xmlns:a16="http://schemas.microsoft.com/office/drawing/2014/main" id="{6E6FC6AD-43F4-F06A-0887-4F6A19105699}"/>
                  </a:ext>
                </a:extLst>
              </p:cNvPr>
              <p:cNvSpPr>
                <a:spLocks/>
              </p:cNvSpPr>
              <p:nvPr/>
            </p:nvSpPr>
            <p:spPr bwMode="auto">
              <a:xfrm>
                <a:off x="12507913" y="5867400"/>
                <a:ext cx="241300" cy="284163"/>
              </a:xfrm>
              <a:custGeom>
                <a:avLst/>
                <a:gdLst>
                  <a:gd name="T0" fmla="*/ 221 w 258"/>
                  <a:gd name="T1" fmla="*/ 143 h 303"/>
                  <a:gd name="T2" fmla="*/ 160 w 258"/>
                  <a:gd name="T3" fmla="*/ 203 h 303"/>
                  <a:gd name="T4" fmla="*/ 125 w 258"/>
                  <a:gd name="T5" fmla="*/ 167 h 303"/>
                  <a:gd name="T6" fmla="*/ 161 w 258"/>
                  <a:gd name="T7" fmla="*/ 131 h 303"/>
                  <a:gd name="T8" fmla="*/ 124 w 258"/>
                  <a:gd name="T9" fmla="*/ 95 h 303"/>
                  <a:gd name="T10" fmla="*/ 88 w 258"/>
                  <a:gd name="T11" fmla="*/ 131 h 303"/>
                  <a:gd name="T12" fmla="*/ 60 w 258"/>
                  <a:gd name="T13" fmla="*/ 103 h 303"/>
                  <a:gd name="T14" fmla="*/ 52 w 258"/>
                  <a:gd name="T15" fmla="*/ 82 h 303"/>
                  <a:gd name="T16" fmla="*/ 60 w 258"/>
                  <a:gd name="T17" fmla="*/ 61 h 303"/>
                  <a:gd name="T18" fmla="*/ 81 w 258"/>
                  <a:gd name="T19" fmla="*/ 52 h 303"/>
                  <a:gd name="T20" fmla="*/ 81 w 258"/>
                  <a:gd name="T21" fmla="*/ 52 h 303"/>
                  <a:gd name="T22" fmla="*/ 102 w 258"/>
                  <a:gd name="T23" fmla="*/ 61 h 303"/>
                  <a:gd name="T24" fmla="*/ 139 w 258"/>
                  <a:gd name="T25" fmla="*/ 24 h 303"/>
                  <a:gd name="T26" fmla="*/ 81 w 258"/>
                  <a:gd name="T27" fmla="*/ 0 h 303"/>
                  <a:gd name="T28" fmla="*/ 81 w 258"/>
                  <a:gd name="T29" fmla="*/ 0 h 303"/>
                  <a:gd name="T30" fmla="*/ 24 w 258"/>
                  <a:gd name="T31" fmla="*/ 24 h 303"/>
                  <a:gd name="T32" fmla="*/ 0 w 258"/>
                  <a:gd name="T33" fmla="*/ 81 h 303"/>
                  <a:gd name="T34" fmla="*/ 23 w 258"/>
                  <a:gd name="T35" fmla="*/ 139 h 303"/>
                  <a:gd name="T36" fmla="*/ 52 w 258"/>
                  <a:gd name="T37" fmla="*/ 167 h 303"/>
                  <a:gd name="T38" fmla="*/ 24 w 258"/>
                  <a:gd name="T39" fmla="*/ 194 h 303"/>
                  <a:gd name="T40" fmla="*/ 61 w 258"/>
                  <a:gd name="T41" fmla="*/ 231 h 303"/>
                  <a:gd name="T42" fmla="*/ 88 w 258"/>
                  <a:gd name="T43" fmla="*/ 204 h 303"/>
                  <a:gd name="T44" fmla="*/ 124 w 258"/>
                  <a:gd name="T45" fmla="*/ 240 h 303"/>
                  <a:gd name="T46" fmla="*/ 96 w 258"/>
                  <a:gd name="T47" fmla="*/ 267 h 303"/>
                  <a:gd name="T48" fmla="*/ 133 w 258"/>
                  <a:gd name="T49" fmla="*/ 303 h 303"/>
                  <a:gd name="T50" fmla="*/ 258 w 258"/>
                  <a:gd name="T51" fmla="*/ 179 h 303"/>
                  <a:gd name="T52" fmla="*/ 221 w 258"/>
                  <a:gd name="T53" fmla="*/ 1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58" h="303">
                    <a:moveTo>
                      <a:pt x="221" y="143"/>
                    </a:moveTo>
                    <a:cubicBezTo>
                      <a:pt x="160" y="203"/>
                      <a:pt x="160" y="203"/>
                      <a:pt x="160" y="203"/>
                    </a:cubicBezTo>
                    <a:cubicBezTo>
                      <a:pt x="125" y="167"/>
                      <a:pt x="125" y="167"/>
                      <a:pt x="125" y="167"/>
                    </a:cubicBezTo>
                    <a:cubicBezTo>
                      <a:pt x="161" y="131"/>
                      <a:pt x="161" y="131"/>
                      <a:pt x="161" y="131"/>
                    </a:cubicBezTo>
                    <a:cubicBezTo>
                      <a:pt x="124" y="95"/>
                      <a:pt x="124" y="95"/>
                      <a:pt x="124" y="95"/>
                    </a:cubicBezTo>
                    <a:cubicBezTo>
                      <a:pt x="88" y="131"/>
                      <a:pt x="88" y="131"/>
                      <a:pt x="88" y="131"/>
                    </a:cubicBezTo>
                    <a:cubicBezTo>
                      <a:pt x="60" y="103"/>
                      <a:pt x="60" y="103"/>
                      <a:pt x="60" y="103"/>
                    </a:cubicBezTo>
                    <a:cubicBezTo>
                      <a:pt x="55" y="97"/>
                      <a:pt x="51" y="89"/>
                      <a:pt x="52" y="82"/>
                    </a:cubicBezTo>
                    <a:cubicBezTo>
                      <a:pt x="52" y="74"/>
                      <a:pt x="55" y="66"/>
                      <a:pt x="60" y="61"/>
                    </a:cubicBezTo>
                    <a:cubicBezTo>
                      <a:pt x="66" y="55"/>
                      <a:pt x="73" y="52"/>
                      <a:pt x="81" y="52"/>
                    </a:cubicBezTo>
                    <a:cubicBezTo>
                      <a:pt x="81" y="52"/>
                      <a:pt x="81" y="52"/>
                      <a:pt x="81" y="52"/>
                    </a:cubicBezTo>
                    <a:cubicBezTo>
                      <a:pt x="89" y="52"/>
                      <a:pt x="97" y="55"/>
                      <a:pt x="102" y="61"/>
                    </a:cubicBezTo>
                    <a:cubicBezTo>
                      <a:pt x="139" y="24"/>
                      <a:pt x="139" y="24"/>
                      <a:pt x="139" y="24"/>
                    </a:cubicBezTo>
                    <a:cubicBezTo>
                      <a:pt x="124" y="9"/>
                      <a:pt x="103" y="0"/>
                      <a:pt x="81" y="0"/>
                    </a:cubicBezTo>
                    <a:cubicBezTo>
                      <a:pt x="81" y="0"/>
                      <a:pt x="81" y="0"/>
                      <a:pt x="81" y="0"/>
                    </a:cubicBezTo>
                    <a:cubicBezTo>
                      <a:pt x="59" y="0"/>
                      <a:pt x="39" y="9"/>
                      <a:pt x="24" y="24"/>
                    </a:cubicBezTo>
                    <a:cubicBezTo>
                      <a:pt x="8" y="39"/>
                      <a:pt x="0" y="60"/>
                      <a:pt x="0" y="81"/>
                    </a:cubicBezTo>
                    <a:cubicBezTo>
                      <a:pt x="0" y="103"/>
                      <a:pt x="8" y="124"/>
                      <a:pt x="23" y="139"/>
                    </a:cubicBezTo>
                    <a:cubicBezTo>
                      <a:pt x="52" y="167"/>
                      <a:pt x="52" y="167"/>
                      <a:pt x="52" y="167"/>
                    </a:cubicBezTo>
                    <a:cubicBezTo>
                      <a:pt x="24" y="194"/>
                      <a:pt x="24" y="194"/>
                      <a:pt x="24" y="194"/>
                    </a:cubicBezTo>
                    <a:cubicBezTo>
                      <a:pt x="61" y="231"/>
                      <a:pt x="61" y="231"/>
                      <a:pt x="61" y="231"/>
                    </a:cubicBezTo>
                    <a:cubicBezTo>
                      <a:pt x="88" y="204"/>
                      <a:pt x="88" y="204"/>
                      <a:pt x="88" y="204"/>
                    </a:cubicBezTo>
                    <a:cubicBezTo>
                      <a:pt x="124" y="240"/>
                      <a:pt x="124" y="240"/>
                      <a:pt x="124" y="240"/>
                    </a:cubicBezTo>
                    <a:cubicBezTo>
                      <a:pt x="96" y="267"/>
                      <a:pt x="96" y="267"/>
                      <a:pt x="96" y="267"/>
                    </a:cubicBezTo>
                    <a:cubicBezTo>
                      <a:pt x="133" y="303"/>
                      <a:pt x="133" y="303"/>
                      <a:pt x="133" y="303"/>
                    </a:cubicBezTo>
                    <a:cubicBezTo>
                      <a:pt x="258" y="179"/>
                      <a:pt x="258" y="179"/>
                      <a:pt x="258" y="179"/>
                    </a:cubicBezTo>
                    <a:lnTo>
                      <a:pt x="221" y="1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Freeform 91">
                <a:extLst>
                  <a:ext uri="{FF2B5EF4-FFF2-40B4-BE49-F238E27FC236}">
                    <a16:creationId xmlns:a16="http://schemas.microsoft.com/office/drawing/2014/main" id="{A80CEC87-69A7-D53F-3B5A-741C135ED2E0}"/>
                  </a:ext>
                </a:extLst>
              </p:cNvPr>
              <p:cNvSpPr>
                <a:spLocks/>
              </p:cNvSpPr>
              <p:nvPr/>
            </p:nvSpPr>
            <p:spPr bwMode="auto">
              <a:xfrm>
                <a:off x="11957051" y="6176963"/>
                <a:ext cx="1258888" cy="815975"/>
              </a:xfrm>
              <a:custGeom>
                <a:avLst/>
                <a:gdLst>
                  <a:gd name="T0" fmla="*/ 1297 w 1341"/>
                  <a:gd name="T1" fmla="*/ 869 h 869"/>
                  <a:gd name="T2" fmla="*/ 44 w 1341"/>
                  <a:gd name="T3" fmla="*/ 869 h 869"/>
                  <a:gd name="T4" fmla="*/ 0 w 1341"/>
                  <a:gd name="T5" fmla="*/ 825 h 869"/>
                  <a:gd name="T6" fmla="*/ 0 w 1341"/>
                  <a:gd name="T7" fmla="*/ 41 h 869"/>
                  <a:gd name="T8" fmla="*/ 41 w 1341"/>
                  <a:gd name="T9" fmla="*/ 0 h 869"/>
                  <a:gd name="T10" fmla="*/ 1300 w 1341"/>
                  <a:gd name="T11" fmla="*/ 0 h 869"/>
                  <a:gd name="T12" fmla="*/ 1341 w 1341"/>
                  <a:gd name="T13" fmla="*/ 41 h 869"/>
                  <a:gd name="T14" fmla="*/ 1341 w 1341"/>
                  <a:gd name="T15" fmla="*/ 825 h 869"/>
                  <a:gd name="T16" fmla="*/ 1297 w 1341"/>
                  <a:gd name="T17" fmla="*/ 869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1" h="869">
                    <a:moveTo>
                      <a:pt x="1297" y="869"/>
                    </a:moveTo>
                    <a:cubicBezTo>
                      <a:pt x="44" y="869"/>
                      <a:pt x="44" y="869"/>
                      <a:pt x="44" y="869"/>
                    </a:cubicBezTo>
                    <a:cubicBezTo>
                      <a:pt x="19" y="869"/>
                      <a:pt x="0" y="849"/>
                      <a:pt x="0" y="825"/>
                    </a:cubicBezTo>
                    <a:cubicBezTo>
                      <a:pt x="0" y="41"/>
                      <a:pt x="0" y="41"/>
                      <a:pt x="0" y="41"/>
                    </a:cubicBezTo>
                    <a:cubicBezTo>
                      <a:pt x="0" y="18"/>
                      <a:pt x="18" y="0"/>
                      <a:pt x="41" y="0"/>
                    </a:cubicBezTo>
                    <a:cubicBezTo>
                      <a:pt x="1300" y="0"/>
                      <a:pt x="1300" y="0"/>
                      <a:pt x="1300" y="0"/>
                    </a:cubicBezTo>
                    <a:cubicBezTo>
                      <a:pt x="1323" y="0"/>
                      <a:pt x="1341" y="18"/>
                      <a:pt x="1341" y="41"/>
                    </a:cubicBezTo>
                    <a:cubicBezTo>
                      <a:pt x="1341" y="825"/>
                      <a:pt x="1341" y="825"/>
                      <a:pt x="1341" y="825"/>
                    </a:cubicBezTo>
                    <a:cubicBezTo>
                      <a:pt x="1341" y="849"/>
                      <a:pt x="1321" y="869"/>
                      <a:pt x="1297" y="869"/>
                    </a:cubicBezTo>
                  </a:path>
                </a:pathLst>
              </a:custGeom>
              <a:solidFill>
                <a:srgbClr val="00515F"/>
              </a:solidFill>
              <a:ln>
                <a:noFill/>
              </a:ln>
            </p:spPr>
            <p:txBody>
              <a:bodyPr vert="horz" wrap="square" lIns="91440" tIns="45720" rIns="91440" bIns="45720" numCol="1" anchor="t" anchorCtr="0" compatLnSpc="1">
                <a:prstTxWarp prst="textNoShape">
                  <a:avLst/>
                </a:prstTxWarp>
              </a:bodyPr>
              <a:lstStyle/>
              <a:p>
                <a:endParaRPr lang="en-GB"/>
              </a:p>
            </p:txBody>
          </p:sp>
          <p:sp>
            <p:nvSpPr>
              <p:cNvPr id="49" name="Freeform 92">
                <a:extLst>
                  <a:ext uri="{FF2B5EF4-FFF2-40B4-BE49-F238E27FC236}">
                    <a16:creationId xmlns:a16="http://schemas.microsoft.com/office/drawing/2014/main" id="{FF2DDBE4-8209-B86C-202A-8DA38590177D}"/>
                  </a:ext>
                </a:extLst>
              </p:cNvPr>
              <p:cNvSpPr>
                <a:spLocks/>
              </p:cNvSpPr>
              <p:nvPr/>
            </p:nvSpPr>
            <p:spPr bwMode="auto">
              <a:xfrm>
                <a:off x="11957051" y="6315075"/>
                <a:ext cx="1128713" cy="538163"/>
              </a:xfrm>
              <a:custGeom>
                <a:avLst/>
                <a:gdLst>
                  <a:gd name="T0" fmla="*/ 1170 w 1203"/>
                  <a:gd name="T1" fmla="*/ 574 h 574"/>
                  <a:gd name="T2" fmla="*/ 0 w 1203"/>
                  <a:gd name="T3" fmla="*/ 574 h 574"/>
                  <a:gd name="T4" fmla="*/ 0 w 1203"/>
                  <a:gd name="T5" fmla="*/ 0 h 574"/>
                  <a:gd name="T6" fmla="*/ 1170 w 1203"/>
                  <a:gd name="T7" fmla="*/ 0 h 574"/>
                  <a:gd name="T8" fmla="*/ 1203 w 1203"/>
                  <a:gd name="T9" fmla="*/ 29 h 574"/>
                  <a:gd name="T10" fmla="*/ 1203 w 1203"/>
                  <a:gd name="T11" fmla="*/ 545 h 574"/>
                  <a:gd name="T12" fmla="*/ 1170 w 1203"/>
                  <a:gd name="T13" fmla="*/ 574 h 574"/>
                </a:gdLst>
                <a:ahLst/>
                <a:cxnLst>
                  <a:cxn ang="0">
                    <a:pos x="T0" y="T1"/>
                  </a:cxn>
                  <a:cxn ang="0">
                    <a:pos x="T2" y="T3"/>
                  </a:cxn>
                  <a:cxn ang="0">
                    <a:pos x="T4" y="T5"/>
                  </a:cxn>
                  <a:cxn ang="0">
                    <a:pos x="T6" y="T7"/>
                  </a:cxn>
                  <a:cxn ang="0">
                    <a:pos x="T8" y="T9"/>
                  </a:cxn>
                  <a:cxn ang="0">
                    <a:pos x="T10" y="T11"/>
                  </a:cxn>
                  <a:cxn ang="0">
                    <a:pos x="T12" y="T13"/>
                  </a:cxn>
                </a:cxnLst>
                <a:rect l="0" t="0" r="r" b="b"/>
                <a:pathLst>
                  <a:path w="1203" h="574">
                    <a:moveTo>
                      <a:pt x="1170" y="574"/>
                    </a:moveTo>
                    <a:cubicBezTo>
                      <a:pt x="0" y="574"/>
                      <a:pt x="0" y="574"/>
                      <a:pt x="0" y="574"/>
                    </a:cubicBezTo>
                    <a:cubicBezTo>
                      <a:pt x="0" y="0"/>
                      <a:pt x="0" y="0"/>
                      <a:pt x="0" y="0"/>
                    </a:cubicBezTo>
                    <a:cubicBezTo>
                      <a:pt x="1170" y="0"/>
                      <a:pt x="1170" y="0"/>
                      <a:pt x="1170" y="0"/>
                    </a:cubicBezTo>
                    <a:cubicBezTo>
                      <a:pt x="1188" y="0"/>
                      <a:pt x="1203" y="13"/>
                      <a:pt x="1203" y="29"/>
                    </a:cubicBezTo>
                    <a:cubicBezTo>
                      <a:pt x="1203" y="545"/>
                      <a:pt x="1203" y="545"/>
                      <a:pt x="1203" y="545"/>
                    </a:cubicBezTo>
                    <a:cubicBezTo>
                      <a:pt x="1203" y="561"/>
                      <a:pt x="1188" y="574"/>
                      <a:pt x="1170" y="574"/>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a:p>
            </p:txBody>
          </p:sp>
          <p:sp>
            <p:nvSpPr>
              <p:cNvPr id="50" name="Freeform 93">
                <a:extLst>
                  <a:ext uri="{FF2B5EF4-FFF2-40B4-BE49-F238E27FC236}">
                    <a16:creationId xmlns:a16="http://schemas.microsoft.com/office/drawing/2014/main" id="{0B4E7E5C-C1B6-6211-262C-D0CFFE0A268B}"/>
                  </a:ext>
                </a:extLst>
              </p:cNvPr>
              <p:cNvSpPr>
                <a:spLocks/>
              </p:cNvSpPr>
              <p:nvPr/>
            </p:nvSpPr>
            <p:spPr bwMode="auto">
              <a:xfrm>
                <a:off x="12873038" y="6443663"/>
                <a:ext cx="382588" cy="280988"/>
              </a:xfrm>
              <a:custGeom>
                <a:avLst/>
                <a:gdLst>
                  <a:gd name="T0" fmla="*/ 148 w 408"/>
                  <a:gd name="T1" fmla="*/ 300 h 300"/>
                  <a:gd name="T2" fmla="*/ 365 w 408"/>
                  <a:gd name="T3" fmla="*/ 300 h 300"/>
                  <a:gd name="T4" fmla="*/ 408 w 408"/>
                  <a:gd name="T5" fmla="*/ 258 h 300"/>
                  <a:gd name="T6" fmla="*/ 408 w 408"/>
                  <a:gd name="T7" fmla="*/ 43 h 300"/>
                  <a:gd name="T8" fmla="*/ 365 w 408"/>
                  <a:gd name="T9" fmla="*/ 0 h 300"/>
                  <a:gd name="T10" fmla="*/ 148 w 408"/>
                  <a:gd name="T11" fmla="*/ 0 h 300"/>
                  <a:gd name="T12" fmla="*/ 0 w 408"/>
                  <a:gd name="T13" fmla="*/ 148 h 300"/>
                  <a:gd name="T14" fmla="*/ 0 w 408"/>
                  <a:gd name="T15" fmla="*/ 153 h 300"/>
                  <a:gd name="T16" fmla="*/ 148 w 408"/>
                  <a:gd name="T17" fmla="*/ 30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300">
                    <a:moveTo>
                      <a:pt x="148" y="300"/>
                    </a:moveTo>
                    <a:cubicBezTo>
                      <a:pt x="365" y="300"/>
                      <a:pt x="365" y="300"/>
                      <a:pt x="365" y="300"/>
                    </a:cubicBezTo>
                    <a:cubicBezTo>
                      <a:pt x="389" y="300"/>
                      <a:pt x="408" y="281"/>
                      <a:pt x="408" y="258"/>
                    </a:cubicBezTo>
                    <a:cubicBezTo>
                      <a:pt x="408" y="43"/>
                      <a:pt x="408" y="43"/>
                      <a:pt x="408" y="43"/>
                    </a:cubicBezTo>
                    <a:cubicBezTo>
                      <a:pt x="408" y="19"/>
                      <a:pt x="389" y="0"/>
                      <a:pt x="365" y="0"/>
                    </a:cubicBezTo>
                    <a:cubicBezTo>
                      <a:pt x="148" y="0"/>
                      <a:pt x="148" y="0"/>
                      <a:pt x="148" y="0"/>
                    </a:cubicBezTo>
                    <a:cubicBezTo>
                      <a:pt x="66" y="0"/>
                      <a:pt x="0" y="66"/>
                      <a:pt x="0" y="148"/>
                    </a:cubicBezTo>
                    <a:cubicBezTo>
                      <a:pt x="0" y="153"/>
                      <a:pt x="0" y="153"/>
                      <a:pt x="0" y="153"/>
                    </a:cubicBezTo>
                    <a:cubicBezTo>
                      <a:pt x="0" y="234"/>
                      <a:pt x="66" y="300"/>
                      <a:pt x="148" y="30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sp>
            <p:nvSpPr>
              <p:cNvPr id="51" name="Oval 94">
                <a:extLst>
                  <a:ext uri="{FF2B5EF4-FFF2-40B4-BE49-F238E27FC236}">
                    <a16:creationId xmlns:a16="http://schemas.microsoft.com/office/drawing/2014/main" id="{B02313C0-D137-CE94-9415-64406878FF15}"/>
                  </a:ext>
                </a:extLst>
              </p:cNvPr>
              <p:cNvSpPr>
                <a:spLocks noChangeArrowheads="1"/>
              </p:cNvSpPr>
              <p:nvPr/>
            </p:nvSpPr>
            <p:spPr bwMode="auto">
              <a:xfrm>
                <a:off x="12944476" y="6494463"/>
                <a:ext cx="180975"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grpSp>
        <p:nvGrpSpPr>
          <p:cNvPr id="52" name="Group 51">
            <a:extLst>
              <a:ext uri="{FF2B5EF4-FFF2-40B4-BE49-F238E27FC236}">
                <a16:creationId xmlns:a16="http://schemas.microsoft.com/office/drawing/2014/main" id="{A7072CBF-DBE9-2092-8124-45AE8601A004}"/>
              </a:ext>
            </a:extLst>
          </p:cNvPr>
          <p:cNvGrpSpPr/>
          <p:nvPr/>
        </p:nvGrpSpPr>
        <p:grpSpPr>
          <a:xfrm>
            <a:off x="347663" y="2339194"/>
            <a:ext cx="2331343" cy="3076950"/>
            <a:chOff x="347663" y="2339194"/>
            <a:chExt cx="2331343" cy="3076950"/>
          </a:xfrm>
        </p:grpSpPr>
        <p:sp>
          <p:nvSpPr>
            <p:cNvPr id="53" name="Rectangle 52">
              <a:extLst>
                <a:ext uri="{FF2B5EF4-FFF2-40B4-BE49-F238E27FC236}">
                  <a16:creationId xmlns:a16="http://schemas.microsoft.com/office/drawing/2014/main" id="{F49DBD6E-4F6B-D140-A014-1BCF79DE5101}"/>
                </a:ext>
              </a:extLst>
            </p:cNvPr>
            <p:cNvSpPr/>
            <p:nvPr/>
          </p:nvSpPr>
          <p:spPr>
            <a:xfrm>
              <a:off x="354088" y="2339194"/>
              <a:ext cx="2324918" cy="2324916"/>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cxnSp>
          <p:nvCxnSpPr>
            <p:cNvPr id="54" name="Straight Connector 53">
              <a:extLst>
                <a:ext uri="{FF2B5EF4-FFF2-40B4-BE49-F238E27FC236}">
                  <a16:creationId xmlns:a16="http://schemas.microsoft.com/office/drawing/2014/main" id="{E1B0076E-228C-CDF7-D96D-CE292C4F6FFF}"/>
                </a:ext>
              </a:extLst>
            </p:cNvPr>
            <p:cNvCxnSpPr>
              <a:cxnSpLocks/>
            </p:cNvCxnSpPr>
            <p:nvPr/>
          </p:nvCxnSpPr>
          <p:spPr>
            <a:xfrm>
              <a:off x="349199" y="4692683"/>
              <a:ext cx="2325600" cy="0"/>
            </a:xfrm>
            <a:prstGeom prst="line">
              <a:avLst/>
            </a:prstGeom>
            <a:ln w="76200">
              <a:solidFill>
                <a:srgbClr val="00515F"/>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70E3FD27-8105-1A9D-8182-F3FF566B3991}"/>
                </a:ext>
              </a:extLst>
            </p:cNvPr>
            <p:cNvSpPr txBox="1"/>
            <p:nvPr/>
          </p:nvSpPr>
          <p:spPr>
            <a:xfrm>
              <a:off x="347663" y="4800591"/>
              <a:ext cx="2324918" cy="615553"/>
            </a:xfrm>
            <a:prstGeom prst="rect">
              <a:avLst/>
            </a:prstGeom>
            <a:noFill/>
          </p:spPr>
          <p:txBody>
            <a:bodyPr wrap="square" lIns="0" tIns="0" rIns="0" bIns="0" rtlCol="0">
              <a:spAutoFit/>
            </a:bodyPr>
            <a:lstStyle/>
            <a:p>
              <a:pPr marL="0" indent="0" algn="ctr">
                <a:buNone/>
              </a:pPr>
              <a:r>
                <a:rPr lang="en-GB" sz="2000" dirty="0"/>
                <a:t>Looks after your</a:t>
              </a:r>
              <a:br>
                <a:rPr lang="en-GB" sz="2000" dirty="0"/>
              </a:br>
              <a:r>
                <a:rPr lang="en-GB" sz="2000" dirty="0"/>
                <a:t>account online</a:t>
              </a:r>
            </a:p>
          </p:txBody>
        </p:sp>
        <p:grpSp>
          <p:nvGrpSpPr>
            <p:cNvPr id="56" name="Group 55">
              <a:extLst>
                <a:ext uri="{FF2B5EF4-FFF2-40B4-BE49-F238E27FC236}">
                  <a16:creationId xmlns:a16="http://schemas.microsoft.com/office/drawing/2014/main" id="{3EE8F102-1FE4-76B9-1F11-A5078137B7EF}"/>
                </a:ext>
              </a:extLst>
            </p:cNvPr>
            <p:cNvGrpSpPr>
              <a:grpSpLocks noChangeAspect="1"/>
            </p:cNvGrpSpPr>
            <p:nvPr/>
          </p:nvGrpSpPr>
          <p:grpSpPr>
            <a:xfrm>
              <a:off x="535633" y="2663868"/>
              <a:ext cx="1890231" cy="1656000"/>
              <a:chOff x="385763" y="5429250"/>
              <a:chExt cx="1831975" cy="1604963"/>
            </a:xfrm>
          </p:grpSpPr>
          <p:sp>
            <p:nvSpPr>
              <p:cNvPr id="57" name="Oval 18">
                <a:extLst>
                  <a:ext uri="{FF2B5EF4-FFF2-40B4-BE49-F238E27FC236}">
                    <a16:creationId xmlns:a16="http://schemas.microsoft.com/office/drawing/2014/main" id="{DA109414-3C09-E7D4-389A-6A371F5AF1D1}"/>
                  </a:ext>
                </a:extLst>
              </p:cNvPr>
              <p:cNvSpPr>
                <a:spLocks noChangeArrowheads="1"/>
              </p:cNvSpPr>
              <p:nvPr/>
            </p:nvSpPr>
            <p:spPr bwMode="auto">
              <a:xfrm>
                <a:off x="538163" y="5429250"/>
                <a:ext cx="1604963" cy="16049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 name="Freeform 19">
                <a:extLst>
                  <a:ext uri="{FF2B5EF4-FFF2-40B4-BE49-F238E27FC236}">
                    <a16:creationId xmlns:a16="http://schemas.microsoft.com/office/drawing/2014/main" id="{5713A02C-CC49-1ACC-0369-4F7B839CADD0}"/>
                  </a:ext>
                </a:extLst>
              </p:cNvPr>
              <p:cNvSpPr>
                <a:spLocks/>
              </p:cNvSpPr>
              <p:nvPr/>
            </p:nvSpPr>
            <p:spPr bwMode="auto">
              <a:xfrm>
                <a:off x="696913" y="5853113"/>
                <a:ext cx="1035050" cy="736600"/>
              </a:xfrm>
              <a:custGeom>
                <a:avLst/>
                <a:gdLst>
                  <a:gd name="T0" fmla="*/ 1289 w 1289"/>
                  <a:gd name="T1" fmla="*/ 806 h 919"/>
                  <a:gd name="T2" fmla="*/ 1289 w 1289"/>
                  <a:gd name="T3" fmla="*/ 110 h 919"/>
                  <a:gd name="T4" fmla="*/ 1179 w 1289"/>
                  <a:gd name="T5" fmla="*/ 0 h 919"/>
                  <a:gd name="T6" fmla="*/ 373 w 1289"/>
                  <a:gd name="T7" fmla="*/ 0 h 919"/>
                  <a:gd name="T8" fmla="*/ 263 w 1289"/>
                  <a:gd name="T9" fmla="*/ 110 h 919"/>
                  <a:gd name="T10" fmla="*/ 263 w 1289"/>
                  <a:gd name="T11" fmla="*/ 806 h 919"/>
                  <a:gd name="T12" fmla="*/ 94 w 1289"/>
                  <a:gd name="T13" fmla="*/ 806 h 919"/>
                  <a:gd name="T14" fmla="*/ 0 w 1289"/>
                  <a:gd name="T15" fmla="*/ 900 h 919"/>
                  <a:gd name="T16" fmla="*/ 20 w 1289"/>
                  <a:gd name="T17" fmla="*/ 919 h 919"/>
                  <a:gd name="T18" fmla="*/ 1225 w 1289"/>
                  <a:gd name="T19" fmla="*/ 919 h 919"/>
                  <a:gd name="T20" fmla="*/ 1289 w 1289"/>
                  <a:gd name="T21" fmla="*/ 855 h 919"/>
                  <a:gd name="T22" fmla="*/ 1289 w 1289"/>
                  <a:gd name="T23" fmla="*/ 806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9" h="919">
                    <a:moveTo>
                      <a:pt x="1289" y="806"/>
                    </a:moveTo>
                    <a:cubicBezTo>
                      <a:pt x="1289" y="110"/>
                      <a:pt x="1289" y="110"/>
                      <a:pt x="1289" y="110"/>
                    </a:cubicBezTo>
                    <a:cubicBezTo>
                      <a:pt x="1289" y="49"/>
                      <a:pt x="1240" y="0"/>
                      <a:pt x="1179" y="0"/>
                    </a:cubicBezTo>
                    <a:cubicBezTo>
                      <a:pt x="373" y="0"/>
                      <a:pt x="373" y="0"/>
                      <a:pt x="373" y="0"/>
                    </a:cubicBezTo>
                    <a:cubicBezTo>
                      <a:pt x="312" y="0"/>
                      <a:pt x="263" y="49"/>
                      <a:pt x="263" y="110"/>
                    </a:cubicBezTo>
                    <a:cubicBezTo>
                      <a:pt x="263" y="806"/>
                      <a:pt x="263" y="806"/>
                      <a:pt x="263" y="806"/>
                    </a:cubicBezTo>
                    <a:cubicBezTo>
                      <a:pt x="94" y="806"/>
                      <a:pt x="94" y="806"/>
                      <a:pt x="94" y="806"/>
                    </a:cubicBezTo>
                    <a:cubicBezTo>
                      <a:pt x="42" y="806"/>
                      <a:pt x="0" y="848"/>
                      <a:pt x="0" y="900"/>
                    </a:cubicBezTo>
                    <a:cubicBezTo>
                      <a:pt x="0" y="910"/>
                      <a:pt x="9" y="919"/>
                      <a:pt x="20" y="919"/>
                    </a:cubicBezTo>
                    <a:cubicBezTo>
                      <a:pt x="1225" y="919"/>
                      <a:pt x="1225" y="919"/>
                      <a:pt x="1225" y="919"/>
                    </a:cubicBezTo>
                    <a:cubicBezTo>
                      <a:pt x="1261" y="919"/>
                      <a:pt x="1289" y="890"/>
                      <a:pt x="1289" y="855"/>
                    </a:cubicBezTo>
                    <a:cubicBezTo>
                      <a:pt x="1289" y="806"/>
                      <a:pt x="1289" y="806"/>
                      <a:pt x="1289" y="806"/>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9" name="Freeform 20">
                <a:extLst>
                  <a:ext uri="{FF2B5EF4-FFF2-40B4-BE49-F238E27FC236}">
                    <a16:creationId xmlns:a16="http://schemas.microsoft.com/office/drawing/2014/main" id="{7BC3CAC6-691F-AADC-5485-54B106EDFDC9}"/>
                  </a:ext>
                </a:extLst>
              </p:cNvPr>
              <p:cNvSpPr>
                <a:spLocks/>
              </p:cNvSpPr>
              <p:nvPr/>
            </p:nvSpPr>
            <p:spPr bwMode="auto">
              <a:xfrm>
                <a:off x="1844676" y="5940425"/>
                <a:ext cx="238125" cy="369888"/>
              </a:xfrm>
              <a:custGeom>
                <a:avLst/>
                <a:gdLst>
                  <a:gd name="T0" fmla="*/ 280 w 296"/>
                  <a:gd name="T1" fmla="*/ 35 h 460"/>
                  <a:gd name="T2" fmla="*/ 209 w 296"/>
                  <a:gd name="T3" fmla="*/ 38 h 460"/>
                  <a:gd name="T4" fmla="*/ 192 w 296"/>
                  <a:gd name="T5" fmla="*/ 66 h 460"/>
                  <a:gd name="T6" fmla="*/ 159 w 296"/>
                  <a:gd name="T7" fmla="*/ 89 h 460"/>
                  <a:gd name="T8" fmla="*/ 118 w 296"/>
                  <a:gd name="T9" fmla="*/ 122 h 460"/>
                  <a:gd name="T10" fmla="*/ 103 w 296"/>
                  <a:gd name="T11" fmla="*/ 175 h 460"/>
                  <a:gd name="T12" fmla="*/ 92 w 296"/>
                  <a:gd name="T13" fmla="*/ 208 h 460"/>
                  <a:gd name="T14" fmla="*/ 63 w 296"/>
                  <a:gd name="T15" fmla="*/ 223 h 460"/>
                  <a:gd name="T16" fmla="*/ 18 w 296"/>
                  <a:gd name="T17" fmla="*/ 326 h 460"/>
                  <a:gd name="T18" fmla="*/ 66 w 296"/>
                  <a:gd name="T19" fmla="*/ 360 h 460"/>
                  <a:gd name="T20" fmla="*/ 79 w 296"/>
                  <a:gd name="T21" fmla="*/ 378 h 460"/>
                  <a:gd name="T22" fmla="*/ 71 w 296"/>
                  <a:gd name="T23" fmla="*/ 398 h 460"/>
                  <a:gd name="T24" fmla="*/ 44 w 296"/>
                  <a:gd name="T25" fmla="*/ 433 h 460"/>
                  <a:gd name="T26" fmla="*/ 46 w 296"/>
                  <a:gd name="T27" fmla="*/ 444 h 460"/>
                  <a:gd name="T28" fmla="*/ 45 w 296"/>
                  <a:gd name="T29" fmla="*/ 450 h 460"/>
                  <a:gd name="T30" fmla="*/ 57 w 296"/>
                  <a:gd name="T31" fmla="*/ 457 h 460"/>
                  <a:gd name="T32" fmla="*/ 138 w 296"/>
                  <a:gd name="T33" fmla="*/ 377 h 460"/>
                  <a:gd name="T34" fmla="*/ 123 w 296"/>
                  <a:gd name="T35" fmla="*/ 338 h 460"/>
                  <a:gd name="T36" fmla="*/ 103 w 296"/>
                  <a:gd name="T37" fmla="*/ 330 h 460"/>
                  <a:gd name="T38" fmla="*/ 98 w 296"/>
                  <a:gd name="T39" fmla="*/ 317 h 460"/>
                  <a:gd name="T40" fmla="*/ 115 w 296"/>
                  <a:gd name="T41" fmla="*/ 301 h 460"/>
                  <a:gd name="T42" fmla="*/ 164 w 296"/>
                  <a:gd name="T43" fmla="*/ 227 h 460"/>
                  <a:gd name="T44" fmla="*/ 195 w 296"/>
                  <a:gd name="T45" fmla="*/ 159 h 460"/>
                  <a:gd name="T46" fmla="*/ 250 w 296"/>
                  <a:gd name="T47" fmla="*/ 126 h 460"/>
                  <a:gd name="T48" fmla="*/ 280 w 296"/>
                  <a:gd name="T49" fmla="*/ 35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6" h="460">
                    <a:moveTo>
                      <a:pt x="280" y="35"/>
                    </a:moveTo>
                    <a:cubicBezTo>
                      <a:pt x="265" y="0"/>
                      <a:pt x="227" y="12"/>
                      <a:pt x="209" y="38"/>
                    </a:cubicBezTo>
                    <a:cubicBezTo>
                      <a:pt x="203" y="47"/>
                      <a:pt x="199" y="57"/>
                      <a:pt x="192" y="66"/>
                    </a:cubicBezTo>
                    <a:cubicBezTo>
                      <a:pt x="184" y="78"/>
                      <a:pt x="172" y="84"/>
                      <a:pt x="159" y="89"/>
                    </a:cubicBezTo>
                    <a:cubicBezTo>
                      <a:pt x="142" y="97"/>
                      <a:pt x="128" y="106"/>
                      <a:pt x="118" y="122"/>
                    </a:cubicBezTo>
                    <a:cubicBezTo>
                      <a:pt x="109" y="138"/>
                      <a:pt x="105" y="157"/>
                      <a:pt x="103" y="175"/>
                    </a:cubicBezTo>
                    <a:cubicBezTo>
                      <a:pt x="101" y="186"/>
                      <a:pt x="100" y="199"/>
                      <a:pt x="92" y="208"/>
                    </a:cubicBezTo>
                    <a:cubicBezTo>
                      <a:pt x="84" y="215"/>
                      <a:pt x="73" y="218"/>
                      <a:pt x="63" y="223"/>
                    </a:cubicBezTo>
                    <a:cubicBezTo>
                      <a:pt x="31" y="242"/>
                      <a:pt x="0" y="287"/>
                      <a:pt x="18" y="326"/>
                    </a:cubicBezTo>
                    <a:cubicBezTo>
                      <a:pt x="27" y="346"/>
                      <a:pt x="48" y="350"/>
                      <a:pt x="66" y="360"/>
                    </a:cubicBezTo>
                    <a:cubicBezTo>
                      <a:pt x="73" y="365"/>
                      <a:pt x="78" y="370"/>
                      <a:pt x="79" y="378"/>
                    </a:cubicBezTo>
                    <a:cubicBezTo>
                      <a:pt x="80" y="386"/>
                      <a:pt x="76" y="391"/>
                      <a:pt x="71" y="398"/>
                    </a:cubicBezTo>
                    <a:cubicBezTo>
                      <a:pt x="62" y="410"/>
                      <a:pt x="53" y="421"/>
                      <a:pt x="44" y="433"/>
                    </a:cubicBezTo>
                    <a:cubicBezTo>
                      <a:pt x="40" y="438"/>
                      <a:pt x="42" y="442"/>
                      <a:pt x="46" y="444"/>
                    </a:cubicBezTo>
                    <a:cubicBezTo>
                      <a:pt x="45" y="445"/>
                      <a:pt x="45" y="447"/>
                      <a:pt x="45" y="450"/>
                    </a:cubicBezTo>
                    <a:cubicBezTo>
                      <a:pt x="44" y="456"/>
                      <a:pt x="52" y="460"/>
                      <a:pt x="57" y="457"/>
                    </a:cubicBezTo>
                    <a:cubicBezTo>
                      <a:pt x="85" y="438"/>
                      <a:pt x="133" y="416"/>
                      <a:pt x="138" y="377"/>
                    </a:cubicBezTo>
                    <a:cubicBezTo>
                      <a:pt x="139" y="362"/>
                      <a:pt x="134" y="346"/>
                      <a:pt x="123" y="338"/>
                    </a:cubicBezTo>
                    <a:cubicBezTo>
                      <a:pt x="117" y="333"/>
                      <a:pt x="110" y="333"/>
                      <a:pt x="103" y="330"/>
                    </a:cubicBezTo>
                    <a:cubicBezTo>
                      <a:pt x="97" y="327"/>
                      <a:pt x="96" y="323"/>
                      <a:pt x="98" y="317"/>
                    </a:cubicBezTo>
                    <a:cubicBezTo>
                      <a:pt x="100" y="307"/>
                      <a:pt x="106" y="304"/>
                      <a:pt x="115" y="301"/>
                    </a:cubicBezTo>
                    <a:cubicBezTo>
                      <a:pt x="148" y="290"/>
                      <a:pt x="174" y="263"/>
                      <a:pt x="164" y="227"/>
                    </a:cubicBezTo>
                    <a:cubicBezTo>
                      <a:pt x="158" y="201"/>
                      <a:pt x="175" y="174"/>
                      <a:pt x="195" y="159"/>
                    </a:cubicBezTo>
                    <a:cubicBezTo>
                      <a:pt x="212" y="146"/>
                      <a:pt x="233" y="139"/>
                      <a:pt x="250" y="126"/>
                    </a:cubicBezTo>
                    <a:cubicBezTo>
                      <a:pt x="280" y="106"/>
                      <a:pt x="296" y="70"/>
                      <a:pt x="280" y="35"/>
                    </a:cubicBezTo>
                  </a:path>
                </a:pathLst>
              </a:custGeom>
              <a:solidFill>
                <a:srgbClr val="E6E3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0" name="Freeform 21">
                <a:extLst>
                  <a:ext uri="{FF2B5EF4-FFF2-40B4-BE49-F238E27FC236}">
                    <a16:creationId xmlns:a16="http://schemas.microsoft.com/office/drawing/2014/main" id="{577C0E43-31A1-ED28-2C3D-40BC3373A944}"/>
                  </a:ext>
                </a:extLst>
              </p:cNvPr>
              <p:cNvSpPr>
                <a:spLocks/>
              </p:cNvSpPr>
              <p:nvPr/>
            </p:nvSpPr>
            <p:spPr bwMode="auto">
              <a:xfrm>
                <a:off x="955676" y="5900738"/>
                <a:ext cx="727075" cy="550863"/>
              </a:xfrm>
              <a:custGeom>
                <a:avLst/>
                <a:gdLst>
                  <a:gd name="T0" fmla="*/ 0 w 906"/>
                  <a:gd name="T1" fmla="*/ 686 h 686"/>
                  <a:gd name="T2" fmla="*/ 0 w 906"/>
                  <a:gd name="T3" fmla="*/ 51 h 686"/>
                  <a:gd name="T4" fmla="*/ 51 w 906"/>
                  <a:gd name="T5" fmla="*/ 0 h 686"/>
                  <a:gd name="T6" fmla="*/ 856 w 906"/>
                  <a:gd name="T7" fmla="*/ 0 h 686"/>
                  <a:gd name="T8" fmla="*/ 906 w 906"/>
                  <a:gd name="T9" fmla="*/ 50 h 686"/>
                  <a:gd name="T10" fmla="*/ 906 w 906"/>
                  <a:gd name="T11" fmla="*/ 686 h 686"/>
                  <a:gd name="T12" fmla="*/ 0 w 906"/>
                  <a:gd name="T13" fmla="*/ 686 h 686"/>
                </a:gdLst>
                <a:ahLst/>
                <a:cxnLst>
                  <a:cxn ang="0">
                    <a:pos x="T0" y="T1"/>
                  </a:cxn>
                  <a:cxn ang="0">
                    <a:pos x="T2" y="T3"/>
                  </a:cxn>
                  <a:cxn ang="0">
                    <a:pos x="T4" y="T5"/>
                  </a:cxn>
                  <a:cxn ang="0">
                    <a:pos x="T6" y="T7"/>
                  </a:cxn>
                  <a:cxn ang="0">
                    <a:pos x="T8" y="T9"/>
                  </a:cxn>
                  <a:cxn ang="0">
                    <a:pos x="T10" y="T11"/>
                  </a:cxn>
                  <a:cxn ang="0">
                    <a:pos x="T12" y="T13"/>
                  </a:cxn>
                </a:cxnLst>
                <a:rect l="0" t="0" r="r" b="b"/>
                <a:pathLst>
                  <a:path w="906" h="686">
                    <a:moveTo>
                      <a:pt x="0" y="686"/>
                    </a:moveTo>
                    <a:cubicBezTo>
                      <a:pt x="0" y="51"/>
                      <a:pt x="0" y="51"/>
                      <a:pt x="0" y="51"/>
                    </a:cubicBezTo>
                    <a:cubicBezTo>
                      <a:pt x="0" y="23"/>
                      <a:pt x="23" y="0"/>
                      <a:pt x="51" y="0"/>
                    </a:cubicBezTo>
                    <a:cubicBezTo>
                      <a:pt x="856" y="0"/>
                      <a:pt x="856" y="0"/>
                      <a:pt x="856" y="0"/>
                    </a:cubicBezTo>
                    <a:cubicBezTo>
                      <a:pt x="883" y="0"/>
                      <a:pt x="906" y="22"/>
                      <a:pt x="906" y="50"/>
                    </a:cubicBezTo>
                    <a:cubicBezTo>
                      <a:pt x="906" y="686"/>
                      <a:pt x="906" y="686"/>
                      <a:pt x="906" y="686"/>
                    </a:cubicBezTo>
                    <a:lnTo>
                      <a:pt x="0" y="68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1" name="Freeform 22">
                <a:extLst>
                  <a:ext uri="{FF2B5EF4-FFF2-40B4-BE49-F238E27FC236}">
                    <a16:creationId xmlns:a16="http://schemas.microsoft.com/office/drawing/2014/main" id="{1635DF73-B154-BB81-A11D-67A00A808D53}"/>
                  </a:ext>
                </a:extLst>
              </p:cNvPr>
              <p:cNvSpPr>
                <a:spLocks/>
              </p:cNvSpPr>
              <p:nvPr/>
            </p:nvSpPr>
            <p:spPr bwMode="auto">
              <a:xfrm>
                <a:off x="1801813" y="6278563"/>
                <a:ext cx="241300" cy="312738"/>
              </a:xfrm>
              <a:custGeom>
                <a:avLst/>
                <a:gdLst>
                  <a:gd name="T0" fmla="*/ 280 w 301"/>
                  <a:gd name="T1" fmla="*/ 0 h 389"/>
                  <a:gd name="T2" fmla="*/ 21 w 301"/>
                  <a:gd name="T3" fmla="*/ 0 h 389"/>
                  <a:gd name="T4" fmla="*/ 1 w 301"/>
                  <a:gd name="T5" fmla="*/ 22 h 389"/>
                  <a:gd name="T6" fmla="*/ 44 w 301"/>
                  <a:gd name="T7" fmla="*/ 372 h 389"/>
                  <a:gd name="T8" fmla="*/ 64 w 301"/>
                  <a:gd name="T9" fmla="*/ 389 h 389"/>
                  <a:gd name="T10" fmla="*/ 229 w 301"/>
                  <a:gd name="T11" fmla="*/ 389 h 389"/>
                  <a:gd name="T12" fmla="*/ 249 w 301"/>
                  <a:gd name="T13" fmla="*/ 372 h 389"/>
                  <a:gd name="T14" fmla="*/ 299 w 301"/>
                  <a:gd name="T15" fmla="*/ 22 h 389"/>
                  <a:gd name="T16" fmla="*/ 280 w 301"/>
                  <a:gd name="T17"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1" h="389">
                    <a:moveTo>
                      <a:pt x="280" y="0"/>
                    </a:moveTo>
                    <a:cubicBezTo>
                      <a:pt x="21" y="0"/>
                      <a:pt x="21" y="0"/>
                      <a:pt x="21" y="0"/>
                    </a:cubicBezTo>
                    <a:cubicBezTo>
                      <a:pt x="9" y="0"/>
                      <a:pt x="0" y="10"/>
                      <a:pt x="1" y="22"/>
                    </a:cubicBezTo>
                    <a:cubicBezTo>
                      <a:pt x="44" y="372"/>
                      <a:pt x="44" y="372"/>
                      <a:pt x="44" y="372"/>
                    </a:cubicBezTo>
                    <a:cubicBezTo>
                      <a:pt x="45" y="382"/>
                      <a:pt x="54" y="389"/>
                      <a:pt x="64" y="389"/>
                    </a:cubicBezTo>
                    <a:cubicBezTo>
                      <a:pt x="229" y="389"/>
                      <a:pt x="229" y="389"/>
                      <a:pt x="229" y="389"/>
                    </a:cubicBezTo>
                    <a:cubicBezTo>
                      <a:pt x="239" y="389"/>
                      <a:pt x="247" y="382"/>
                      <a:pt x="249" y="372"/>
                    </a:cubicBezTo>
                    <a:cubicBezTo>
                      <a:pt x="299" y="22"/>
                      <a:pt x="299" y="22"/>
                      <a:pt x="299" y="22"/>
                    </a:cubicBezTo>
                    <a:cubicBezTo>
                      <a:pt x="301" y="11"/>
                      <a:pt x="292" y="0"/>
                      <a:pt x="280"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 name="Freeform 23">
                <a:extLst>
                  <a:ext uri="{FF2B5EF4-FFF2-40B4-BE49-F238E27FC236}">
                    <a16:creationId xmlns:a16="http://schemas.microsoft.com/office/drawing/2014/main" id="{35FFDF29-8A25-56DA-F0D4-2A94A4FD7E30}"/>
                  </a:ext>
                </a:extLst>
              </p:cNvPr>
              <p:cNvSpPr>
                <a:spLocks/>
              </p:cNvSpPr>
              <p:nvPr/>
            </p:nvSpPr>
            <p:spPr bwMode="auto">
              <a:xfrm>
                <a:off x="1108076" y="6218238"/>
                <a:ext cx="95250" cy="115888"/>
              </a:xfrm>
              <a:custGeom>
                <a:avLst/>
                <a:gdLst>
                  <a:gd name="T0" fmla="*/ 117 w 117"/>
                  <a:gd name="T1" fmla="*/ 86 h 145"/>
                  <a:gd name="T2" fmla="*/ 117 w 117"/>
                  <a:gd name="T3" fmla="*/ 58 h 145"/>
                  <a:gd name="T4" fmla="*/ 58 w 117"/>
                  <a:gd name="T5" fmla="*/ 0 h 145"/>
                  <a:gd name="T6" fmla="*/ 0 w 117"/>
                  <a:gd name="T7" fmla="*/ 58 h 145"/>
                  <a:gd name="T8" fmla="*/ 0 w 117"/>
                  <a:gd name="T9" fmla="*/ 86 h 145"/>
                  <a:gd name="T10" fmla="*/ 58 w 117"/>
                  <a:gd name="T11" fmla="*/ 145 h 145"/>
                  <a:gd name="T12" fmla="*/ 117 w 117"/>
                  <a:gd name="T13" fmla="*/ 86 h 145"/>
                </a:gdLst>
                <a:ahLst/>
                <a:cxnLst>
                  <a:cxn ang="0">
                    <a:pos x="T0" y="T1"/>
                  </a:cxn>
                  <a:cxn ang="0">
                    <a:pos x="T2" y="T3"/>
                  </a:cxn>
                  <a:cxn ang="0">
                    <a:pos x="T4" y="T5"/>
                  </a:cxn>
                  <a:cxn ang="0">
                    <a:pos x="T6" y="T7"/>
                  </a:cxn>
                  <a:cxn ang="0">
                    <a:pos x="T8" y="T9"/>
                  </a:cxn>
                  <a:cxn ang="0">
                    <a:pos x="T10" y="T11"/>
                  </a:cxn>
                  <a:cxn ang="0">
                    <a:pos x="T12" y="T13"/>
                  </a:cxn>
                </a:cxnLst>
                <a:rect l="0" t="0" r="r" b="b"/>
                <a:pathLst>
                  <a:path w="117" h="145">
                    <a:moveTo>
                      <a:pt x="117" y="86"/>
                    </a:moveTo>
                    <a:cubicBezTo>
                      <a:pt x="117" y="58"/>
                      <a:pt x="117" y="58"/>
                      <a:pt x="117" y="58"/>
                    </a:cubicBezTo>
                    <a:cubicBezTo>
                      <a:pt x="117" y="26"/>
                      <a:pt x="91" y="0"/>
                      <a:pt x="58" y="0"/>
                    </a:cubicBezTo>
                    <a:cubicBezTo>
                      <a:pt x="26" y="0"/>
                      <a:pt x="0" y="26"/>
                      <a:pt x="0" y="58"/>
                    </a:cubicBezTo>
                    <a:cubicBezTo>
                      <a:pt x="0" y="86"/>
                      <a:pt x="0" y="86"/>
                      <a:pt x="0" y="86"/>
                    </a:cubicBezTo>
                    <a:cubicBezTo>
                      <a:pt x="0" y="118"/>
                      <a:pt x="26" y="145"/>
                      <a:pt x="58" y="145"/>
                    </a:cubicBezTo>
                    <a:cubicBezTo>
                      <a:pt x="91" y="145"/>
                      <a:pt x="117" y="118"/>
                      <a:pt x="117" y="86"/>
                    </a:cubicBezTo>
                  </a:path>
                </a:pathLst>
              </a:custGeom>
              <a:solidFill>
                <a:srgbClr val="00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3" name="Freeform 24">
                <a:extLst>
                  <a:ext uri="{FF2B5EF4-FFF2-40B4-BE49-F238E27FC236}">
                    <a16:creationId xmlns:a16="http://schemas.microsoft.com/office/drawing/2014/main" id="{716D8D18-502F-7135-DF49-235691A29C70}"/>
                  </a:ext>
                </a:extLst>
              </p:cNvPr>
              <p:cNvSpPr>
                <a:spLocks/>
              </p:cNvSpPr>
              <p:nvPr/>
            </p:nvSpPr>
            <p:spPr bwMode="auto">
              <a:xfrm>
                <a:off x="1255713" y="6135688"/>
                <a:ext cx="95250" cy="198438"/>
              </a:xfrm>
              <a:custGeom>
                <a:avLst/>
                <a:gdLst>
                  <a:gd name="T0" fmla="*/ 59 w 117"/>
                  <a:gd name="T1" fmla="*/ 0 h 247"/>
                  <a:gd name="T2" fmla="*/ 59 w 117"/>
                  <a:gd name="T3" fmla="*/ 0 h 247"/>
                  <a:gd name="T4" fmla="*/ 0 w 117"/>
                  <a:gd name="T5" fmla="*/ 59 h 247"/>
                  <a:gd name="T6" fmla="*/ 0 w 117"/>
                  <a:gd name="T7" fmla="*/ 188 h 247"/>
                  <a:gd name="T8" fmla="*/ 59 w 117"/>
                  <a:gd name="T9" fmla="*/ 247 h 247"/>
                  <a:gd name="T10" fmla="*/ 117 w 117"/>
                  <a:gd name="T11" fmla="*/ 188 h 247"/>
                  <a:gd name="T12" fmla="*/ 117 w 117"/>
                  <a:gd name="T13" fmla="*/ 59 h 247"/>
                  <a:gd name="T14" fmla="*/ 59 w 117"/>
                  <a:gd name="T15" fmla="*/ 0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47">
                    <a:moveTo>
                      <a:pt x="59" y="0"/>
                    </a:moveTo>
                    <a:cubicBezTo>
                      <a:pt x="59" y="0"/>
                      <a:pt x="59" y="0"/>
                      <a:pt x="59" y="0"/>
                    </a:cubicBezTo>
                    <a:cubicBezTo>
                      <a:pt x="27" y="0"/>
                      <a:pt x="0" y="27"/>
                      <a:pt x="0" y="59"/>
                    </a:cubicBezTo>
                    <a:cubicBezTo>
                      <a:pt x="0" y="188"/>
                      <a:pt x="0" y="188"/>
                      <a:pt x="0" y="188"/>
                    </a:cubicBezTo>
                    <a:cubicBezTo>
                      <a:pt x="0" y="220"/>
                      <a:pt x="27" y="247"/>
                      <a:pt x="59" y="247"/>
                    </a:cubicBezTo>
                    <a:cubicBezTo>
                      <a:pt x="91" y="247"/>
                      <a:pt x="117" y="220"/>
                      <a:pt x="117" y="188"/>
                    </a:cubicBezTo>
                    <a:cubicBezTo>
                      <a:pt x="117" y="59"/>
                      <a:pt x="117" y="59"/>
                      <a:pt x="117" y="59"/>
                    </a:cubicBezTo>
                    <a:cubicBezTo>
                      <a:pt x="117" y="27"/>
                      <a:pt x="91" y="0"/>
                      <a:pt x="59" y="0"/>
                    </a:cubicBezTo>
                  </a:path>
                </a:pathLst>
              </a:custGeom>
              <a:solidFill>
                <a:srgbClr val="00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 name="Freeform 25">
                <a:extLst>
                  <a:ext uri="{FF2B5EF4-FFF2-40B4-BE49-F238E27FC236}">
                    <a16:creationId xmlns:a16="http://schemas.microsoft.com/office/drawing/2014/main" id="{B575301B-5D1E-CA63-7538-54AE299B1BCC}"/>
                  </a:ext>
                </a:extLst>
              </p:cNvPr>
              <p:cNvSpPr>
                <a:spLocks/>
              </p:cNvSpPr>
              <p:nvPr/>
            </p:nvSpPr>
            <p:spPr bwMode="auto">
              <a:xfrm>
                <a:off x="1404938" y="6030913"/>
                <a:ext cx="93663" cy="303213"/>
              </a:xfrm>
              <a:custGeom>
                <a:avLst/>
                <a:gdLst>
                  <a:gd name="T0" fmla="*/ 58 w 117"/>
                  <a:gd name="T1" fmla="*/ 0 h 378"/>
                  <a:gd name="T2" fmla="*/ 58 w 117"/>
                  <a:gd name="T3" fmla="*/ 0 h 378"/>
                  <a:gd name="T4" fmla="*/ 0 w 117"/>
                  <a:gd name="T5" fmla="*/ 58 h 378"/>
                  <a:gd name="T6" fmla="*/ 0 w 117"/>
                  <a:gd name="T7" fmla="*/ 319 h 378"/>
                  <a:gd name="T8" fmla="*/ 58 w 117"/>
                  <a:gd name="T9" fmla="*/ 378 h 378"/>
                  <a:gd name="T10" fmla="*/ 117 w 117"/>
                  <a:gd name="T11" fmla="*/ 319 h 378"/>
                  <a:gd name="T12" fmla="*/ 117 w 117"/>
                  <a:gd name="T13" fmla="*/ 58 h 378"/>
                  <a:gd name="T14" fmla="*/ 58 w 117"/>
                  <a:gd name="T15" fmla="*/ 0 h 3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378">
                    <a:moveTo>
                      <a:pt x="58" y="0"/>
                    </a:moveTo>
                    <a:cubicBezTo>
                      <a:pt x="58" y="0"/>
                      <a:pt x="58" y="0"/>
                      <a:pt x="58" y="0"/>
                    </a:cubicBezTo>
                    <a:cubicBezTo>
                      <a:pt x="26" y="0"/>
                      <a:pt x="0" y="26"/>
                      <a:pt x="0" y="58"/>
                    </a:cubicBezTo>
                    <a:cubicBezTo>
                      <a:pt x="0" y="319"/>
                      <a:pt x="0" y="319"/>
                      <a:pt x="0" y="319"/>
                    </a:cubicBezTo>
                    <a:cubicBezTo>
                      <a:pt x="0" y="351"/>
                      <a:pt x="26" y="378"/>
                      <a:pt x="58" y="378"/>
                    </a:cubicBezTo>
                    <a:cubicBezTo>
                      <a:pt x="91" y="378"/>
                      <a:pt x="117" y="351"/>
                      <a:pt x="117" y="319"/>
                    </a:cubicBezTo>
                    <a:cubicBezTo>
                      <a:pt x="117" y="58"/>
                      <a:pt x="117" y="58"/>
                      <a:pt x="117" y="58"/>
                    </a:cubicBezTo>
                    <a:cubicBezTo>
                      <a:pt x="117" y="26"/>
                      <a:pt x="91" y="0"/>
                      <a:pt x="58" y="0"/>
                    </a:cubicBezTo>
                  </a:path>
                </a:pathLst>
              </a:custGeom>
              <a:solidFill>
                <a:srgbClr val="00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 name="Freeform 26">
                <a:extLst>
                  <a:ext uri="{FF2B5EF4-FFF2-40B4-BE49-F238E27FC236}">
                    <a16:creationId xmlns:a16="http://schemas.microsoft.com/office/drawing/2014/main" id="{71628C6A-8033-C9E7-F923-B3265D6C993E}"/>
                  </a:ext>
                </a:extLst>
              </p:cNvPr>
              <p:cNvSpPr>
                <a:spLocks/>
              </p:cNvSpPr>
              <p:nvPr/>
            </p:nvSpPr>
            <p:spPr bwMode="auto">
              <a:xfrm>
                <a:off x="1573213" y="6681788"/>
                <a:ext cx="203200" cy="273050"/>
              </a:xfrm>
              <a:custGeom>
                <a:avLst/>
                <a:gdLst>
                  <a:gd name="T0" fmla="*/ 0 w 253"/>
                  <a:gd name="T1" fmla="*/ 0 h 341"/>
                  <a:gd name="T2" fmla="*/ 145 w 253"/>
                  <a:gd name="T3" fmla="*/ 341 h 341"/>
                  <a:gd name="T4" fmla="*/ 253 w 253"/>
                  <a:gd name="T5" fmla="*/ 281 h 341"/>
                  <a:gd name="T6" fmla="*/ 152 w 253"/>
                  <a:gd name="T7" fmla="*/ 0 h 341"/>
                  <a:gd name="T8" fmla="*/ 0 w 253"/>
                  <a:gd name="T9" fmla="*/ 0 h 341"/>
                </a:gdLst>
                <a:ahLst/>
                <a:cxnLst>
                  <a:cxn ang="0">
                    <a:pos x="T0" y="T1"/>
                  </a:cxn>
                  <a:cxn ang="0">
                    <a:pos x="T2" y="T3"/>
                  </a:cxn>
                  <a:cxn ang="0">
                    <a:pos x="T4" y="T5"/>
                  </a:cxn>
                  <a:cxn ang="0">
                    <a:pos x="T6" y="T7"/>
                  </a:cxn>
                  <a:cxn ang="0">
                    <a:pos x="T8" y="T9"/>
                  </a:cxn>
                </a:cxnLst>
                <a:rect l="0" t="0" r="r" b="b"/>
                <a:pathLst>
                  <a:path w="253" h="341">
                    <a:moveTo>
                      <a:pt x="0" y="0"/>
                    </a:moveTo>
                    <a:cubicBezTo>
                      <a:pt x="145" y="341"/>
                      <a:pt x="145" y="341"/>
                      <a:pt x="145" y="341"/>
                    </a:cubicBezTo>
                    <a:cubicBezTo>
                      <a:pt x="183" y="323"/>
                      <a:pt x="219" y="303"/>
                      <a:pt x="253" y="281"/>
                    </a:cubicBezTo>
                    <a:cubicBezTo>
                      <a:pt x="152" y="0"/>
                      <a:pt x="152" y="0"/>
                      <a:pt x="152"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 name="Rectangle 27">
                <a:extLst>
                  <a:ext uri="{FF2B5EF4-FFF2-40B4-BE49-F238E27FC236}">
                    <a16:creationId xmlns:a16="http://schemas.microsoft.com/office/drawing/2014/main" id="{F4079CEF-A947-3B08-219B-1D42C463210A}"/>
                  </a:ext>
                </a:extLst>
              </p:cNvPr>
              <p:cNvSpPr>
                <a:spLocks noChangeArrowheads="1"/>
              </p:cNvSpPr>
              <p:nvPr/>
            </p:nvSpPr>
            <p:spPr bwMode="auto">
              <a:xfrm>
                <a:off x="385763" y="6589713"/>
                <a:ext cx="1831975" cy="984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grpSp>
        <p:nvGrpSpPr>
          <p:cNvPr id="67" name="Group 66">
            <a:extLst>
              <a:ext uri="{FF2B5EF4-FFF2-40B4-BE49-F238E27FC236}">
                <a16:creationId xmlns:a16="http://schemas.microsoft.com/office/drawing/2014/main" id="{B0105783-1383-5ACC-FC80-D13EB27B9EA4}"/>
              </a:ext>
            </a:extLst>
          </p:cNvPr>
          <p:cNvGrpSpPr/>
          <p:nvPr/>
        </p:nvGrpSpPr>
        <p:grpSpPr>
          <a:xfrm>
            <a:off x="8173550" y="2339194"/>
            <a:ext cx="2326651" cy="3076950"/>
            <a:chOff x="8171621" y="2339194"/>
            <a:chExt cx="2326651" cy="3076950"/>
          </a:xfrm>
        </p:grpSpPr>
        <p:sp>
          <p:nvSpPr>
            <p:cNvPr id="68" name="Rectangle 67">
              <a:extLst>
                <a:ext uri="{FF2B5EF4-FFF2-40B4-BE49-F238E27FC236}">
                  <a16:creationId xmlns:a16="http://schemas.microsoft.com/office/drawing/2014/main" id="{EA69FD6F-03A4-E9CC-469D-3F4BEA26CDFE}"/>
                </a:ext>
              </a:extLst>
            </p:cNvPr>
            <p:cNvSpPr/>
            <p:nvPr/>
          </p:nvSpPr>
          <p:spPr>
            <a:xfrm>
              <a:off x="8173354" y="2339194"/>
              <a:ext cx="2324918" cy="2324916"/>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endParaRPr lang="en-GB" dirty="0" err="1">
                <a:solidFill>
                  <a:schemeClr val="tx1"/>
                </a:solidFill>
              </a:endParaRPr>
            </a:p>
          </p:txBody>
        </p:sp>
        <p:cxnSp>
          <p:nvCxnSpPr>
            <p:cNvPr id="69" name="Straight Connector 68">
              <a:extLst>
                <a:ext uri="{FF2B5EF4-FFF2-40B4-BE49-F238E27FC236}">
                  <a16:creationId xmlns:a16="http://schemas.microsoft.com/office/drawing/2014/main" id="{0BAEB389-0646-274F-A968-D7678B312947}"/>
                </a:ext>
              </a:extLst>
            </p:cNvPr>
            <p:cNvCxnSpPr>
              <a:cxnSpLocks/>
            </p:cNvCxnSpPr>
            <p:nvPr/>
          </p:nvCxnSpPr>
          <p:spPr>
            <a:xfrm>
              <a:off x="8171621" y="4692683"/>
              <a:ext cx="2325600" cy="0"/>
            </a:xfrm>
            <a:prstGeom prst="line">
              <a:avLst/>
            </a:prstGeom>
            <a:ln w="76200">
              <a:solidFill>
                <a:srgbClr val="00515F"/>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CE4F0A71-8338-C366-8639-C142CE2B2938}"/>
                </a:ext>
              </a:extLst>
            </p:cNvPr>
            <p:cNvSpPr txBox="1"/>
            <p:nvPr/>
          </p:nvSpPr>
          <p:spPr>
            <a:xfrm>
              <a:off x="8171747" y="4800591"/>
              <a:ext cx="2324918" cy="615553"/>
            </a:xfrm>
            <a:prstGeom prst="rect">
              <a:avLst/>
            </a:prstGeom>
            <a:noFill/>
          </p:spPr>
          <p:txBody>
            <a:bodyPr wrap="square" lIns="0" tIns="0" rIns="0" bIns="0" rtlCol="0">
              <a:spAutoFit/>
            </a:bodyPr>
            <a:lstStyle/>
            <a:p>
              <a:pPr marL="0" indent="0" algn="ctr">
                <a:buNone/>
              </a:pPr>
              <a:r>
                <a:rPr lang="en-GB" sz="2000" dirty="0"/>
                <a:t>Easy to </a:t>
              </a:r>
              <a:br>
                <a:rPr lang="en-GB" sz="2000" dirty="0"/>
              </a:br>
              <a:r>
                <a:rPr lang="en-GB" sz="2000" dirty="0"/>
                <a:t>understand</a:t>
              </a:r>
            </a:p>
          </p:txBody>
        </p:sp>
        <p:sp>
          <p:nvSpPr>
            <p:cNvPr id="71" name="AutoShape 66">
              <a:extLst>
                <a:ext uri="{FF2B5EF4-FFF2-40B4-BE49-F238E27FC236}">
                  <a16:creationId xmlns:a16="http://schemas.microsoft.com/office/drawing/2014/main" id="{78DE4C9F-C55D-2786-FA93-FEF3951208F3}"/>
                </a:ext>
              </a:extLst>
            </p:cNvPr>
            <p:cNvSpPr>
              <a:spLocks noChangeAspect="1" noChangeArrowheads="1" noTextEdit="1"/>
            </p:cNvSpPr>
            <p:nvPr/>
          </p:nvSpPr>
          <p:spPr bwMode="auto">
            <a:xfrm>
              <a:off x="8553450" y="2727325"/>
              <a:ext cx="1831975"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72" name="Group 71">
              <a:extLst>
                <a:ext uri="{FF2B5EF4-FFF2-40B4-BE49-F238E27FC236}">
                  <a16:creationId xmlns:a16="http://schemas.microsoft.com/office/drawing/2014/main" id="{4559D75B-0F7D-889A-EE85-3D60C9E96CF2}"/>
                </a:ext>
              </a:extLst>
            </p:cNvPr>
            <p:cNvGrpSpPr>
              <a:grpSpLocks noChangeAspect="1"/>
            </p:cNvGrpSpPr>
            <p:nvPr/>
          </p:nvGrpSpPr>
          <p:grpSpPr>
            <a:xfrm>
              <a:off x="8505703" y="2664758"/>
              <a:ext cx="1893003" cy="1656000"/>
              <a:chOff x="2413000" y="5813425"/>
              <a:chExt cx="1990725" cy="1741488"/>
            </a:xfrm>
          </p:grpSpPr>
          <p:sp>
            <p:nvSpPr>
              <p:cNvPr id="73" name="Oval 98">
                <a:extLst>
                  <a:ext uri="{FF2B5EF4-FFF2-40B4-BE49-F238E27FC236}">
                    <a16:creationId xmlns:a16="http://schemas.microsoft.com/office/drawing/2014/main" id="{B5FA40A7-5497-2717-B3B6-6EC3D7E10A93}"/>
                  </a:ext>
                </a:extLst>
              </p:cNvPr>
              <p:cNvSpPr>
                <a:spLocks noChangeArrowheads="1"/>
              </p:cNvSpPr>
              <p:nvPr/>
            </p:nvSpPr>
            <p:spPr bwMode="auto">
              <a:xfrm>
                <a:off x="2413000" y="5813425"/>
                <a:ext cx="1739900" cy="17399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 name="Freeform 99">
                <a:extLst>
                  <a:ext uri="{FF2B5EF4-FFF2-40B4-BE49-F238E27FC236}">
                    <a16:creationId xmlns:a16="http://schemas.microsoft.com/office/drawing/2014/main" id="{982726D9-6C7C-A371-3F27-79BD9F2DABE3}"/>
                  </a:ext>
                </a:extLst>
              </p:cNvPr>
              <p:cNvSpPr>
                <a:spLocks/>
              </p:cNvSpPr>
              <p:nvPr/>
            </p:nvSpPr>
            <p:spPr bwMode="auto">
              <a:xfrm>
                <a:off x="3228975" y="6118225"/>
                <a:ext cx="1174750" cy="509587"/>
              </a:xfrm>
              <a:custGeom>
                <a:avLst/>
                <a:gdLst>
                  <a:gd name="T0" fmla="*/ 621 w 740"/>
                  <a:gd name="T1" fmla="*/ 321 h 321"/>
                  <a:gd name="T2" fmla="*/ 0 w 740"/>
                  <a:gd name="T3" fmla="*/ 321 h 321"/>
                  <a:gd name="T4" fmla="*/ 0 w 740"/>
                  <a:gd name="T5" fmla="*/ 0 h 321"/>
                  <a:gd name="T6" fmla="*/ 621 w 740"/>
                  <a:gd name="T7" fmla="*/ 0 h 321"/>
                  <a:gd name="T8" fmla="*/ 740 w 740"/>
                  <a:gd name="T9" fmla="*/ 161 h 321"/>
                  <a:gd name="T10" fmla="*/ 621 w 740"/>
                  <a:gd name="T11" fmla="*/ 321 h 321"/>
                </a:gdLst>
                <a:ahLst/>
                <a:cxnLst>
                  <a:cxn ang="0">
                    <a:pos x="T0" y="T1"/>
                  </a:cxn>
                  <a:cxn ang="0">
                    <a:pos x="T2" y="T3"/>
                  </a:cxn>
                  <a:cxn ang="0">
                    <a:pos x="T4" y="T5"/>
                  </a:cxn>
                  <a:cxn ang="0">
                    <a:pos x="T6" y="T7"/>
                  </a:cxn>
                  <a:cxn ang="0">
                    <a:pos x="T8" y="T9"/>
                  </a:cxn>
                  <a:cxn ang="0">
                    <a:pos x="T10" y="T11"/>
                  </a:cxn>
                </a:cxnLst>
                <a:rect l="0" t="0" r="r" b="b"/>
                <a:pathLst>
                  <a:path w="740" h="321">
                    <a:moveTo>
                      <a:pt x="621" y="321"/>
                    </a:moveTo>
                    <a:lnTo>
                      <a:pt x="0" y="321"/>
                    </a:lnTo>
                    <a:lnTo>
                      <a:pt x="0" y="0"/>
                    </a:lnTo>
                    <a:lnTo>
                      <a:pt x="621" y="0"/>
                    </a:lnTo>
                    <a:lnTo>
                      <a:pt x="740" y="161"/>
                    </a:lnTo>
                    <a:lnTo>
                      <a:pt x="621" y="321"/>
                    </a:ln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 name="Freeform 100">
                <a:extLst>
                  <a:ext uri="{FF2B5EF4-FFF2-40B4-BE49-F238E27FC236}">
                    <a16:creationId xmlns:a16="http://schemas.microsoft.com/office/drawing/2014/main" id="{963CF289-EF81-45A4-A49E-763105D0B5DA}"/>
                  </a:ext>
                </a:extLst>
              </p:cNvPr>
              <p:cNvSpPr>
                <a:spLocks/>
              </p:cNvSpPr>
              <p:nvPr/>
            </p:nvSpPr>
            <p:spPr bwMode="auto">
              <a:xfrm>
                <a:off x="2413000" y="6627813"/>
                <a:ext cx="868363" cy="512762"/>
              </a:xfrm>
              <a:custGeom>
                <a:avLst/>
                <a:gdLst>
                  <a:gd name="T0" fmla="*/ 0 w 997"/>
                  <a:gd name="T1" fmla="*/ 63 h 588"/>
                  <a:gd name="T2" fmla="*/ 148 w 997"/>
                  <a:gd name="T3" fmla="*/ 588 h 588"/>
                  <a:gd name="T4" fmla="*/ 997 w 997"/>
                  <a:gd name="T5" fmla="*/ 588 h 588"/>
                  <a:gd name="T6" fmla="*/ 997 w 997"/>
                  <a:gd name="T7" fmla="*/ 0 h 588"/>
                  <a:gd name="T8" fmla="*/ 2 w 997"/>
                  <a:gd name="T9" fmla="*/ 0 h 588"/>
                  <a:gd name="T10" fmla="*/ 0 w 997"/>
                  <a:gd name="T11" fmla="*/ 63 h 588"/>
                </a:gdLst>
                <a:ahLst/>
                <a:cxnLst>
                  <a:cxn ang="0">
                    <a:pos x="T0" y="T1"/>
                  </a:cxn>
                  <a:cxn ang="0">
                    <a:pos x="T2" y="T3"/>
                  </a:cxn>
                  <a:cxn ang="0">
                    <a:pos x="T4" y="T5"/>
                  </a:cxn>
                  <a:cxn ang="0">
                    <a:pos x="T6" y="T7"/>
                  </a:cxn>
                  <a:cxn ang="0">
                    <a:pos x="T8" y="T9"/>
                  </a:cxn>
                  <a:cxn ang="0">
                    <a:pos x="T10" y="T11"/>
                  </a:cxn>
                </a:cxnLst>
                <a:rect l="0" t="0" r="r" b="b"/>
                <a:pathLst>
                  <a:path w="997" h="588">
                    <a:moveTo>
                      <a:pt x="0" y="63"/>
                    </a:moveTo>
                    <a:cubicBezTo>
                      <a:pt x="0" y="256"/>
                      <a:pt x="54" y="435"/>
                      <a:pt x="148" y="588"/>
                    </a:cubicBezTo>
                    <a:cubicBezTo>
                      <a:pt x="997" y="588"/>
                      <a:pt x="997" y="588"/>
                      <a:pt x="997" y="588"/>
                    </a:cubicBezTo>
                    <a:cubicBezTo>
                      <a:pt x="997" y="0"/>
                      <a:pt x="997" y="0"/>
                      <a:pt x="997" y="0"/>
                    </a:cubicBezTo>
                    <a:cubicBezTo>
                      <a:pt x="2" y="0"/>
                      <a:pt x="2" y="0"/>
                      <a:pt x="2" y="0"/>
                    </a:cubicBezTo>
                    <a:cubicBezTo>
                      <a:pt x="0" y="21"/>
                      <a:pt x="0" y="42"/>
                      <a:pt x="0" y="6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6" name="Freeform 101">
                <a:extLst>
                  <a:ext uri="{FF2B5EF4-FFF2-40B4-BE49-F238E27FC236}">
                    <a16:creationId xmlns:a16="http://schemas.microsoft.com/office/drawing/2014/main" id="{5FBE58A1-3CA9-7736-9231-3437DD12DC81}"/>
                  </a:ext>
                </a:extLst>
              </p:cNvPr>
              <p:cNvSpPr>
                <a:spLocks/>
              </p:cNvSpPr>
              <p:nvPr/>
            </p:nvSpPr>
            <p:spPr bwMode="auto">
              <a:xfrm>
                <a:off x="3228975" y="6008688"/>
                <a:ext cx="107950" cy="1546225"/>
              </a:xfrm>
              <a:custGeom>
                <a:avLst/>
                <a:gdLst>
                  <a:gd name="T0" fmla="*/ 63 w 125"/>
                  <a:gd name="T1" fmla="*/ 0 h 1777"/>
                  <a:gd name="T2" fmla="*/ 0 w 125"/>
                  <a:gd name="T3" fmla="*/ 62 h 1777"/>
                  <a:gd name="T4" fmla="*/ 0 w 125"/>
                  <a:gd name="T5" fmla="*/ 1775 h 1777"/>
                  <a:gd name="T6" fmla="*/ 63 w 125"/>
                  <a:gd name="T7" fmla="*/ 1777 h 1777"/>
                  <a:gd name="T8" fmla="*/ 125 w 125"/>
                  <a:gd name="T9" fmla="*/ 1775 h 1777"/>
                  <a:gd name="T10" fmla="*/ 125 w 125"/>
                  <a:gd name="T11" fmla="*/ 62 h 1777"/>
                  <a:gd name="T12" fmla="*/ 63 w 125"/>
                  <a:gd name="T13" fmla="*/ 0 h 1777"/>
                </a:gdLst>
                <a:ahLst/>
                <a:cxnLst>
                  <a:cxn ang="0">
                    <a:pos x="T0" y="T1"/>
                  </a:cxn>
                  <a:cxn ang="0">
                    <a:pos x="T2" y="T3"/>
                  </a:cxn>
                  <a:cxn ang="0">
                    <a:pos x="T4" y="T5"/>
                  </a:cxn>
                  <a:cxn ang="0">
                    <a:pos x="T6" y="T7"/>
                  </a:cxn>
                  <a:cxn ang="0">
                    <a:pos x="T8" y="T9"/>
                  </a:cxn>
                  <a:cxn ang="0">
                    <a:pos x="T10" y="T11"/>
                  </a:cxn>
                  <a:cxn ang="0">
                    <a:pos x="T12" y="T13"/>
                  </a:cxn>
                </a:cxnLst>
                <a:rect l="0" t="0" r="r" b="b"/>
                <a:pathLst>
                  <a:path w="125" h="1777">
                    <a:moveTo>
                      <a:pt x="63" y="0"/>
                    </a:moveTo>
                    <a:cubicBezTo>
                      <a:pt x="28" y="0"/>
                      <a:pt x="0" y="28"/>
                      <a:pt x="0" y="62"/>
                    </a:cubicBezTo>
                    <a:cubicBezTo>
                      <a:pt x="0" y="1775"/>
                      <a:pt x="0" y="1775"/>
                      <a:pt x="0" y="1775"/>
                    </a:cubicBezTo>
                    <a:cubicBezTo>
                      <a:pt x="21" y="1776"/>
                      <a:pt x="42" y="1777"/>
                      <a:pt x="63" y="1777"/>
                    </a:cubicBezTo>
                    <a:cubicBezTo>
                      <a:pt x="84" y="1777"/>
                      <a:pt x="105" y="1776"/>
                      <a:pt x="125" y="1775"/>
                    </a:cubicBezTo>
                    <a:cubicBezTo>
                      <a:pt x="125" y="62"/>
                      <a:pt x="125" y="62"/>
                      <a:pt x="125" y="62"/>
                    </a:cubicBezTo>
                    <a:cubicBezTo>
                      <a:pt x="125" y="28"/>
                      <a:pt x="97" y="0"/>
                      <a:pt x="63" y="0"/>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 name="Freeform 102">
                <a:extLst>
                  <a:ext uri="{FF2B5EF4-FFF2-40B4-BE49-F238E27FC236}">
                    <a16:creationId xmlns:a16="http://schemas.microsoft.com/office/drawing/2014/main" id="{2A8B3775-63A9-7A38-A48E-0A5B60D8B6D2}"/>
                  </a:ext>
                </a:extLst>
              </p:cNvPr>
              <p:cNvSpPr>
                <a:spLocks/>
              </p:cNvSpPr>
              <p:nvPr/>
            </p:nvSpPr>
            <p:spPr bwMode="auto">
              <a:xfrm>
                <a:off x="3492500" y="6259513"/>
                <a:ext cx="623888" cy="69850"/>
              </a:xfrm>
              <a:custGeom>
                <a:avLst/>
                <a:gdLst>
                  <a:gd name="T0" fmla="*/ 679 w 718"/>
                  <a:gd name="T1" fmla="*/ 79 h 79"/>
                  <a:gd name="T2" fmla="*/ 39 w 718"/>
                  <a:gd name="T3" fmla="*/ 79 h 79"/>
                  <a:gd name="T4" fmla="*/ 0 w 718"/>
                  <a:gd name="T5" fmla="*/ 40 h 79"/>
                  <a:gd name="T6" fmla="*/ 0 w 718"/>
                  <a:gd name="T7" fmla="*/ 40 h 79"/>
                  <a:gd name="T8" fmla="*/ 39 w 718"/>
                  <a:gd name="T9" fmla="*/ 0 h 79"/>
                  <a:gd name="T10" fmla="*/ 679 w 718"/>
                  <a:gd name="T11" fmla="*/ 0 h 79"/>
                  <a:gd name="T12" fmla="*/ 718 w 718"/>
                  <a:gd name="T13" fmla="*/ 40 h 79"/>
                  <a:gd name="T14" fmla="*/ 718 w 718"/>
                  <a:gd name="T15" fmla="*/ 40 h 79"/>
                  <a:gd name="T16" fmla="*/ 679 w 718"/>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8" h="79">
                    <a:moveTo>
                      <a:pt x="679" y="79"/>
                    </a:moveTo>
                    <a:cubicBezTo>
                      <a:pt x="39" y="79"/>
                      <a:pt x="39" y="79"/>
                      <a:pt x="39" y="79"/>
                    </a:cubicBezTo>
                    <a:cubicBezTo>
                      <a:pt x="18" y="79"/>
                      <a:pt x="0" y="61"/>
                      <a:pt x="0" y="40"/>
                    </a:cubicBezTo>
                    <a:cubicBezTo>
                      <a:pt x="0" y="40"/>
                      <a:pt x="0" y="40"/>
                      <a:pt x="0" y="40"/>
                    </a:cubicBezTo>
                    <a:cubicBezTo>
                      <a:pt x="0" y="18"/>
                      <a:pt x="18" y="0"/>
                      <a:pt x="39" y="0"/>
                    </a:cubicBezTo>
                    <a:cubicBezTo>
                      <a:pt x="679" y="0"/>
                      <a:pt x="679" y="0"/>
                      <a:pt x="679" y="0"/>
                    </a:cubicBezTo>
                    <a:cubicBezTo>
                      <a:pt x="701" y="0"/>
                      <a:pt x="718" y="18"/>
                      <a:pt x="718" y="40"/>
                    </a:cubicBezTo>
                    <a:cubicBezTo>
                      <a:pt x="718" y="40"/>
                      <a:pt x="718" y="40"/>
                      <a:pt x="718" y="40"/>
                    </a:cubicBezTo>
                    <a:cubicBezTo>
                      <a:pt x="718" y="61"/>
                      <a:pt x="701" y="79"/>
                      <a:pt x="679"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 name="Freeform 103">
                <a:extLst>
                  <a:ext uri="{FF2B5EF4-FFF2-40B4-BE49-F238E27FC236}">
                    <a16:creationId xmlns:a16="http://schemas.microsoft.com/office/drawing/2014/main" id="{A788A0CB-85F7-0C10-BC33-E830E1978527}"/>
                  </a:ext>
                </a:extLst>
              </p:cNvPr>
              <p:cNvSpPr>
                <a:spLocks/>
              </p:cNvSpPr>
              <p:nvPr/>
            </p:nvSpPr>
            <p:spPr bwMode="auto">
              <a:xfrm>
                <a:off x="3492500" y="6392863"/>
                <a:ext cx="342900" cy="68262"/>
              </a:xfrm>
              <a:custGeom>
                <a:avLst/>
                <a:gdLst>
                  <a:gd name="T0" fmla="*/ 355 w 395"/>
                  <a:gd name="T1" fmla="*/ 78 h 78"/>
                  <a:gd name="T2" fmla="*/ 39 w 395"/>
                  <a:gd name="T3" fmla="*/ 78 h 78"/>
                  <a:gd name="T4" fmla="*/ 0 w 395"/>
                  <a:gd name="T5" fmla="*/ 39 h 78"/>
                  <a:gd name="T6" fmla="*/ 0 w 395"/>
                  <a:gd name="T7" fmla="*/ 39 h 78"/>
                  <a:gd name="T8" fmla="*/ 39 w 395"/>
                  <a:gd name="T9" fmla="*/ 0 h 78"/>
                  <a:gd name="T10" fmla="*/ 355 w 395"/>
                  <a:gd name="T11" fmla="*/ 0 h 78"/>
                  <a:gd name="T12" fmla="*/ 395 w 395"/>
                  <a:gd name="T13" fmla="*/ 39 h 78"/>
                  <a:gd name="T14" fmla="*/ 395 w 395"/>
                  <a:gd name="T15" fmla="*/ 39 h 78"/>
                  <a:gd name="T16" fmla="*/ 355 w 39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5" h="78">
                    <a:moveTo>
                      <a:pt x="355" y="78"/>
                    </a:moveTo>
                    <a:cubicBezTo>
                      <a:pt x="39" y="78"/>
                      <a:pt x="39" y="78"/>
                      <a:pt x="39" y="78"/>
                    </a:cubicBezTo>
                    <a:cubicBezTo>
                      <a:pt x="18" y="78"/>
                      <a:pt x="0" y="61"/>
                      <a:pt x="0" y="39"/>
                    </a:cubicBezTo>
                    <a:cubicBezTo>
                      <a:pt x="0" y="39"/>
                      <a:pt x="0" y="39"/>
                      <a:pt x="0" y="39"/>
                    </a:cubicBezTo>
                    <a:cubicBezTo>
                      <a:pt x="0" y="17"/>
                      <a:pt x="18" y="0"/>
                      <a:pt x="39" y="0"/>
                    </a:cubicBezTo>
                    <a:cubicBezTo>
                      <a:pt x="355" y="0"/>
                      <a:pt x="355" y="0"/>
                      <a:pt x="355" y="0"/>
                    </a:cubicBezTo>
                    <a:cubicBezTo>
                      <a:pt x="377" y="0"/>
                      <a:pt x="395" y="17"/>
                      <a:pt x="395" y="39"/>
                    </a:cubicBezTo>
                    <a:cubicBezTo>
                      <a:pt x="395" y="39"/>
                      <a:pt x="395" y="39"/>
                      <a:pt x="395" y="39"/>
                    </a:cubicBezTo>
                    <a:cubicBezTo>
                      <a:pt x="395" y="61"/>
                      <a:pt x="377" y="78"/>
                      <a:pt x="355"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spTree>
    <p:extLst>
      <p:ext uri="{BB962C8B-B14F-4D97-AF65-F5344CB8AC3E}">
        <p14:creationId xmlns:p14="http://schemas.microsoft.com/office/powerpoint/2010/main" val="3294029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DC8821-812E-AE87-FB02-78B5F1DCA5B7}"/>
              </a:ext>
            </a:extLst>
          </p:cNvPr>
          <p:cNvSpPr>
            <a:spLocks noGrp="1"/>
          </p:cNvSpPr>
          <p:nvPr>
            <p:ph type="sldNum" sz="quarter" idx="12"/>
          </p:nvPr>
        </p:nvSpPr>
        <p:spPr/>
        <p:txBody>
          <a:bodyPr/>
          <a:lstStyle/>
          <a:p>
            <a:fld id="{C30A1311-C316-4992-B31B-E2EB28E45515}" type="slidenum">
              <a:rPr lang="en-GB" smtClean="0"/>
              <a:t>7</a:t>
            </a:fld>
            <a:endParaRPr lang="en-GB"/>
          </a:p>
        </p:txBody>
      </p:sp>
      <p:sp>
        <p:nvSpPr>
          <p:cNvPr id="4" name="Title 3">
            <a:extLst>
              <a:ext uri="{FF2B5EF4-FFF2-40B4-BE49-F238E27FC236}">
                <a16:creationId xmlns:a16="http://schemas.microsoft.com/office/drawing/2014/main" id="{F502F924-5210-818C-B8B3-1B66633BB53D}"/>
              </a:ext>
            </a:extLst>
          </p:cNvPr>
          <p:cNvSpPr>
            <a:spLocks noGrp="1"/>
          </p:cNvSpPr>
          <p:nvPr>
            <p:ph type="title"/>
          </p:nvPr>
        </p:nvSpPr>
        <p:spPr/>
        <p:txBody>
          <a:bodyPr/>
          <a:lstStyle/>
          <a:p>
            <a:r>
              <a:rPr lang="en-GB" dirty="0"/>
              <a:t>Retirement funds designed around your plans</a:t>
            </a:r>
          </a:p>
        </p:txBody>
      </p:sp>
      <p:grpSp>
        <p:nvGrpSpPr>
          <p:cNvPr id="5" name="Group 4">
            <a:extLst>
              <a:ext uri="{FF2B5EF4-FFF2-40B4-BE49-F238E27FC236}">
                <a16:creationId xmlns:a16="http://schemas.microsoft.com/office/drawing/2014/main" id="{FB62FA24-69B0-D765-E85F-812CF1A2DE9F}"/>
              </a:ext>
            </a:extLst>
          </p:cNvPr>
          <p:cNvGrpSpPr/>
          <p:nvPr/>
        </p:nvGrpSpPr>
        <p:grpSpPr>
          <a:xfrm>
            <a:off x="347673" y="1975623"/>
            <a:ext cx="3926309" cy="4454314"/>
            <a:chOff x="425025" y="1810795"/>
            <a:chExt cx="3429509" cy="3890705"/>
          </a:xfrm>
        </p:grpSpPr>
        <p:sp>
          <p:nvSpPr>
            <p:cNvPr id="6" name="Rectangle 5">
              <a:extLst>
                <a:ext uri="{FF2B5EF4-FFF2-40B4-BE49-F238E27FC236}">
                  <a16:creationId xmlns:a16="http://schemas.microsoft.com/office/drawing/2014/main" id="{0109F65B-FFEC-1569-E096-00FEF8F95CA4}"/>
                </a:ext>
              </a:extLst>
            </p:cNvPr>
            <p:cNvSpPr/>
            <p:nvPr/>
          </p:nvSpPr>
          <p:spPr>
            <a:xfrm>
              <a:off x="425025" y="1810795"/>
              <a:ext cx="3420000" cy="38907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252000" rtlCol="0" anchor="t" anchorCtr="0"/>
            <a:lstStyle/>
            <a:p>
              <a:pPr marL="0" indent="0">
                <a:buNone/>
              </a:pPr>
              <a:r>
                <a:rPr lang="en-GB" sz="2000" b="1" dirty="0">
                  <a:solidFill>
                    <a:schemeClr val="bg1"/>
                  </a:solidFill>
                </a:rPr>
                <a:t>Nest 2056 </a:t>
              </a:r>
              <a:br>
                <a:rPr lang="en-GB" sz="2000" b="1" dirty="0">
                  <a:solidFill>
                    <a:schemeClr val="bg1"/>
                  </a:solidFill>
                </a:rPr>
              </a:br>
              <a:r>
                <a:rPr lang="en-GB" sz="2000" b="1" dirty="0">
                  <a:solidFill>
                    <a:schemeClr val="bg1"/>
                  </a:solidFill>
                </a:rPr>
                <a:t>Retirement Date Fund</a:t>
              </a:r>
            </a:p>
          </p:txBody>
        </p:sp>
        <p:sp>
          <p:nvSpPr>
            <p:cNvPr id="7" name="Freeform: Shape 6">
              <a:extLst>
                <a:ext uri="{FF2B5EF4-FFF2-40B4-BE49-F238E27FC236}">
                  <a16:creationId xmlns:a16="http://schemas.microsoft.com/office/drawing/2014/main" id="{4DDCA0A5-A2CD-337F-8BB3-278A44BEAD68}"/>
                </a:ext>
              </a:extLst>
            </p:cNvPr>
            <p:cNvSpPr>
              <a:spLocks noChangeAspect="1"/>
            </p:cNvSpPr>
            <p:nvPr/>
          </p:nvSpPr>
          <p:spPr>
            <a:xfrm>
              <a:off x="432964" y="2857500"/>
              <a:ext cx="3421570" cy="2844000"/>
            </a:xfrm>
            <a:custGeom>
              <a:avLst/>
              <a:gdLst>
                <a:gd name="connsiteX0" fmla="*/ 2879036 w 3419035"/>
                <a:gd name="connsiteY0" fmla="*/ 0 h 2841893"/>
                <a:gd name="connsiteX1" fmla="*/ 3164419 w 3419035"/>
                <a:gd name="connsiteY1" fmla="*/ 13962 h 2841893"/>
                <a:gd name="connsiteX2" fmla="*/ 3419035 w 3419035"/>
                <a:gd name="connsiteY2" fmla="*/ 51595 h 2841893"/>
                <a:gd name="connsiteX3" fmla="*/ 3419035 w 3419035"/>
                <a:gd name="connsiteY3" fmla="*/ 2841893 h 2841893"/>
                <a:gd name="connsiteX4" fmla="*/ 0 w 3419035"/>
                <a:gd name="connsiteY4" fmla="*/ 2841893 h 2841893"/>
                <a:gd name="connsiteX5" fmla="*/ 2784 w 3419035"/>
                <a:gd name="connsiteY5" fmla="*/ 2731796 h 2841893"/>
                <a:gd name="connsiteX6" fmla="*/ 2879036 w 3419035"/>
                <a:gd name="connsiteY6" fmla="*/ 0 h 284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035" h="2841893">
                  <a:moveTo>
                    <a:pt x="2879036" y="0"/>
                  </a:moveTo>
                  <a:cubicBezTo>
                    <a:pt x="2975341" y="0"/>
                    <a:pt x="3070542" y="4727"/>
                    <a:pt x="3164419" y="13962"/>
                  </a:cubicBezTo>
                  <a:lnTo>
                    <a:pt x="3419035" y="51595"/>
                  </a:lnTo>
                  <a:lnTo>
                    <a:pt x="3419035" y="2841893"/>
                  </a:lnTo>
                  <a:lnTo>
                    <a:pt x="0" y="2841893"/>
                  </a:lnTo>
                  <a:lnTo>
                    <a:pt x="2784" y="2731796"/>
                  </a:lnTo>
                  <a:cubicBezTo>
                    <a:pt x="79919" y="1210091"/>
                    <a:pt x="1338162" y="0"/>
                    <a:pt x="2879036" y="0"/>
                  </a:cubicBezTo>
                  <a:close/>
                </a:path>
              </a:pathLst>
            </a:custGeom>
            <a:blipFill>
              <a:blip r:embed="rId3"/>
              <a:stretch>
                <a:fillRect t="-605" r="-4324" b="-371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solidFill>
                  <a:schemeClr val="tx1"/>
                </a:solidFill>
              </a:endParaRPr>
            </a:p>
          </p:txBody>
        </p:sp>
      </p:grpSp>
      <p:grpSp>
        <p:nvGrpSpPr>
          <p:cNvPr id="8" name="Group 7">
            <a:extLst>
              <a:ext uri="{FF2B5EF4-FFF2-40B4-BE49-F238E27FC236}">
                <a16:creationId xmlns:a16="http://schemas.microsoft.com/office/drawing/2014/main" id="{9FAD4BBE-189C-6D90-FFB9-885C70B6B74B}"/>
              </a:ext>
            </a:extLst>
          </p:cNvPr>
          <p:cNvGrpSpPr/>
          <p:nvPr/>
        </p:nvGrpSpPr>
        <p:grpSpPr>
          <a:xfrm>
            <a:off x="4773404" y="1975623"/>
            <a:ext cx="3917220" cy="4454314"/>
            <a:chOff x="4386963" y="1810795"/>
            <a:chExt cx="3421570" cy="3890705"/>
          </a:xfrm>
        </p:grpSpPr>
        <p:sp>
          <p:nvSpPr>
            <p:cNvPr id="9" name="Rectangle 8">
              <a:extLst>
                <a:ext uri="{FF2B5EF4-FFF2-40B4-BE49-F238E27FC236}">
                  <a16:creationId xmlns:a16="http://schemas.microsoft.com/office/drawing/2014/main" id="{2970155F-04E6-E69D-B92B-DA53775B8861}"/>
                </a:ext>
              </a:extLst>
            </p:cNvPr>
            <p:cNvSpPr/>
            <p:nvPr/>
          </p:nvSpPr>
          <p:spPr>
            <a:xfrm>
              <a:off x="4388533" y="1810795"/>
              <a:ext cx="3420000" cy="38907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252000" rtlCol="0" anchor="t" anchorCtr="0"/>
            <a:lstStyle/>
            <a:p>
              <a:pPr marL="0" indent="0">
                <a:buNone/>
              </a:pPr>
              <a:r>
                <a:rPr lang="en-GB" sz="2000" b="1" dirty="0">
                  <a:solidFill>
                    <a:schemeClr val="bg1"/>
                  </a:solidFill>
                </a:rPr>
                <a:t>Nest 2040</a:t>
              </a:r>
              <a:br>
                <a:rPr lang="en-GB" sz="2000" b="1" dirty="0">
                  <a:solidFill>
                    <a:schemeClr val="bg1"/>
                  </a:solidFill>
                </a:rPr>
              </a:br>
              <a:r>
                <a:rPr lang="en-GB" sz="2000" b="1" dirty="0">
                  <a:solidFill>
                    <a:schemeClr val="bg1"/>
                  </a:solidFill>
                </a:rPr>
                <a:t>Retirement Date Fund</a:t>
              </a:r>
            </a:p>
          </p:txBody>
        </p:sp>
        <p:sp>
          <p:nvSpPr>
            <p:cNvPr id="10" name="Freeform: Shape 9">
              <a:extLst>
                <a:ext uri="{FF2B5EF4-FFF2-40B4-BE49-F238E27FC236}">
                  <a16:creationId xmlns:a16="http://schemas.microsoft.com/office/drawing/2014/main" id="{4AF0C59F-BAE6-C5CF-6476-27D5E185DBB8}"/>
                </a:ext>
              </a:extLst>
            </p:cNvPr>
            <p:cNvSpPr>
              <a:spLocks noChangeAspect="1"/>
            </p:cNvSpPr>
            <p:nvPr/>
          </p:nvSpPr>
          <p:spPr>
            <a:xfrm>
              <a:off x="4386963" y="2857500"/>
              <a:ext cx="3421570" cy="2844000"/>
            </a:xfrm>
            <a:custGeom>
              <a:avLst/>
              <a:gdLst>
                <a:gd name="connsiteX0" fmla="*/ 2879036 w 3419035"/>
                <a:gd name="connsiteY0" fmla="*/ 0 h 2841893"/>
                <a:gd name="connsiteX1" fmla="*/ 3164419 w 3419035"/>
                <a:gd name="connsiteY1" fmla="*/ 13962 h 2841893"/>
                <a:gd name="connsiteX2" fmla="*/ 3419035 w 3419035"/>
                <a:gd name="connsiteY2" fmla="*/ 51595 h 2841893"/>
                <a:gd name="connsiteX3" fmla="*/ 3419035 w 3419035"/>
                <a:gd name="connsiteY3" fmla="*/ 2841893 h 2841893"/>
                <a:gd name="connsiteX4" fmla="*/ 0 w 3419035"/>
                <a:gd name="connsiteY4" fmla="*/ 2841893 h 2841893"/>
                <a:gd name="connsiteX5" fmla="*/ 2784 w 3419035"/>
                <a:gd name="connsiteY5" fmla="*/ 2731796 h 2841893"/>
                <a:gd name="connsiteX6" fmla="*/ 2879036 w 3419035"/>
                <a:gd name="connsiteY6" fmla="*/ 0 h 284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035" h="2841893">
                  <a:moveTo>
                    <a:pt x="2879036" y="0"/>
                  </a:moveTo>
                  <a:cubicBezTo>
                    <a:pt x="2975341" y="0"/>
                    <a:pt x="3070542" y="4727"/>
                    <a:pt x="3164419" y="13962"/>
                  </a:cubicBezTo>
                  <a:lnTo>
                    <a:pt x="3419035" y="51595"/>
                  </a:lnTo>
                  <a:lnTo>
                    <a:pt x="3419035" y="2841893"/>
                  </a:lnTo>
                  <a:lnTo>
                    <a:pt x="0" y="2841893"/>
                  </a:lnTo>
                  <a:lnTo>
                    <a:pt x="2784" y="2731796"/>
                  </a:lnTo>
                  <a:cubicBezTo>
                    <a:pt x="79919" y="1210091"/>
                    <a:pt x="1338162" y="0"/>
                    <a:pt x="2879036" y="0"/>
                  </a:cubicBezTo>
                  <a:close/>
                </a:path>
              </a:pathLst>
            </a:custGeom>
            <a:blipFill>
              <a:blip r:embed="rId4"/>
              <a:stretch>
                <a:fillRect t="-605" r="-4324" b="-371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solidFill>
                  <a:schemeClr val="tx1"/>
                </a:solidFill>
              </a:endParaRPr>
            </a:p>
          </p:txBody>
        </p:sp>
      </p:grpSp>
      <p:grpSp>
        <p:nvGrpSpPr>
          <p:cNvPr id="11" name="Group 10">
            <a:extLst>
              <a:ext uri="{FF2B5EF4-FFF2-40B4-BE49-F238E27FC236}">
                <a16:creationId xmlns:a16="http://schemas.microsoft.com/office/drawing/2014/main" id="{B7B5BF3C-C3B0-D50C-9635-147B5D69645C}"/>
              </a:ext>
            </a:extLst>
          </p:cNvPr>
          <p:cNvGrpSpPr/>
          <p:nvPr/>
        </p:nvGrpSpPr>
        <p:grpSpPr>
          <a:xfrm>
            <a:off x="9190047" y="1975623"/>
            <a:ext cx="3917220" cy="4454314"/>
            <a:chOff x="8340962" y="1810795"/>
            <a:chExt cx="3421570" cy="3890705"/>
          </a:xfrm>
        </p:grpSpPr>
        <p:sp>
          <p:nvSpPr>
            <p:cNvPr id="12" name="Rectangle 11">
              <a:extLst>
                <a:ext uri="{FF2B5EF4-FFF2-40B4-BE49-F238E27FC236}">
                  <a16:creationId xmlns:a16="http://schemas.microsoft.com/office/drawing/2014/main" id="{24979D8A-5FA2-1925-9640-2EA8B0C338C3}"/>
                </a:ext>
              </a:extLst>
            </p:cNvPr>
            <p:cNvSpPr/>
            <p:nvPr/>
          </p:nvSpPr>
          <p:spPr>
            <a:xfrm>
              <a:off x="8342532" y="1810795"/>
              <a:ext cx="3420000" cy="38907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252000" rtlCol="0" anchor="t" anchorCtr="0"/>
            <a:lstStyle/>
            <a:p>
              <a:pPr marL="0" indent="0">
                <a:buNone/>
              </a:pPr>
              <a:r>
                <a:rPr lang="en-GB" sz="2000" b="1" dirty="0">
                  <a:solidFill>
                    <a:schemeClr val="bg1"/>
                  </a:solidFill>
                </a:rPr>
                <a:t>Nest 2024</a:t>
              </a:r>
              <a:br>
                <a:rPr lang="en-GB" sz="2000" b="1" dirty="0">
                  <a:solidFill>
                    <a:schemeClr val="bg1"/>
                  </a:solidFill>
                </a:rPr>
              </a:br>
              <a:r>
                <a:rPr lang="en-GB" sz="2000" b="1" dirty="0">
                  <a:solidFill>
                    <a:schemeClr val="bg1"/>
                  </a:solidFill>
                </a:rPr>
                <a:t>Retirement Date Fund</a:t>
              </a:r>
            </a:p>
          </p:txBody>
        </p:sp>
        <p:sp>
          <p:nvSpPr>
            <p:cNvPr id="13" name="Freeform: Shape 12">
              <a:extLst>
                <a:ext uri="{FF2B5EF4-FFF2-40B4-BE49-F238E27FC236}">
                  <a16:creationId xmlns:a16="http://schemas.microsoft.com/office/drawing/2014/main" id="{A84406E6-0AB0-F1CE-9B8F-778AED7E7C37}"/>
                </a:ext>
              </a:extLst>
            </p:cNvPr>
            <p:cNvSpPr>
              <a:spLocks noChangeAspect="1"/>
            </p:cNvSpPr>
            <p:nvPr/>
          </p:nvSpPr>
          <p:spPr>
            <a:xfrm>
              <a:off x="8340962" y="2857500"/>
              <a:ext cx="3421570" cy="2844000"/>
            </a:xfrm>
            <a:custGeom>
              <a:avLst/>
              <a:gdLst>
                <a:gd name="connsiteX0" fmla="*/ 2879036 w 3419035"/>
                <a:gd name="connsiteY0" fmla="*/ 0 h 2841893"/>
                <a:gd name="connsiteX1" fmla="*/ 3164419 w 3419035"/>
                <a:gd name="connsiteY1" fmla="*/ 13962 h 2841893"/>
                <a:gd name="connsiteX2" fmla="*/ 3419035 w 3419035"/>
                <a:gd name="connsiteY2" fmla="*/ 51595 h 2841893"/>
                <a:gd name="connsiteX3" fmla="*/ 3419035 w 3419035"/>
                <a:gd name="connsiteY3" fmla="*/ 2841893 h 2841893"/>
                <a:gd name="connsiteX4" fmla="*/ 0 w 3419035"/>
                <a:gd name="connsiteY4" fmla="*/ 2841893 h 2841893"/>
                <a:gd name="connsiteX5" fmla="*/ 2784 w 3419035"/>
                <a:gd name="connsiteY5" fmla="*/ 2731796 h 2841893"/>
                <a:gd name="connsiteX6" fmla="*/ 2879036 w 3419035"/>
                <a:gd name="connsiteY6" fmla="*/ 0 h 284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035" h="2841893">
                  <a:moveTo>
                    <a:pt x="2879036" y="0"/>
                  </a:moveTo>
                  <a:cubicBezTo>
                    <a:pt x="2975341" y="0"/>
                    <a:pt x="3070542" y="4727"/>
                    <a:pt x="3164419" y="13962"/>
                  </a:cubicBezTo>
                  <a:lnTo>
                    <a:pt x="3419035" y="51595"/>
                  </a:lnTo>
                  <a:lnTo>
                    <a:pt x="3419035" y="2841893"/>
                  </a:lnTo>
                  <a:lnTo>
                    <a:pt x="0" y="2841893"/>
                  </a:lnTo>
                  <a:lnTo>
                    <a:pt x="2784" y="2731796"/>
                  </a:lnTo>
                  <a:cubicBezTo>
                    <a:pt x="79919" y="1210091"/>
                    <a:pt x="1338162" y="0"/>
                    <a:pt x="2879036" y="0"/>
                  </a:cubicBezTo>
                  <a:close/>
                </a:path>
              </a:pathLst>
            </a:custGeom>
            <a:blipFill>
              <a:blip r:embed="rId5"/>
              <a:stretch>
                <a:fillRect t="-605" r="-4324" b="-371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solidFill>
                  <a:schemeClr val="tx1"/>
                </a:solidFill>
              </a:endParaRPr>
            </a:p>
          </p:txBody>
        </p:sp>
      </p:grpSp>
    </p:spTree>
    <p:extLst>
      <p:ext uri="{BB962C8B-B14F-4D97-AF65-F5344CB8AC3E}">
        <p14:creationId xmlns:p14="http://schemas.microsoft.com/office/powerpoint/2010/main" val="1193449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6E4D2"/>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D3A141-CB52-6186-72D2-E8DAE84782C2}"/>
              </a:ext>
            </a:extLst>
          </p:cNvPr>
          <p:cNvSpPr>
            <a:spLocks noGrp="1"/>
          </p:cNvSpPr>
          <p:nvPr>
            <p:ph type="sldNum" sz="quarter" idx="12"/>
          </p:nvPr>
        </p:nvSpPr>
        <p:spPr/>
        <p:txBody>
          <a:bodyPr/>
          <a:lstStyle/>
          <a:p>
            <a:fld id="{C30A1311-C316-4992-B31B-E2EB28E45515}" type="slidenum">
              <a:rPr lang="en-GB" smtClean="0"/>
              <a:t>8</a:t>
            </a:fld>
            <a:endParaRPr lang="en-GB"/>
          </a:p>
        </p:txBody>
      </p:sp>
      <p:sp>
        <p:nvSpPr>
          <p:cNvPr id="7" name="Text Placeholder 6">
            <a:extLst>
              <a:ext uri="{FF2B5EF4-FFF2-40B4-BE49-F238E27FC236}">
                <a16:creationId xmlns:a16="http://schemas.microsoft.com/office/drawing/2014/main" id="{97B6A1A9-B75E-03B8-9C8D-EEF3C161B1D2}"/>
              </a:ext>
            </a:extLst>
          </p:cNvPr>
          <p:cNvSpPr>
            <a:spLocks noGrp="1"/>
          </p:cNvSpPr>
          <p:nvPr>
            <p:ph type="body" sz="quarter" idx="13"/>
          </p:nvPr>
        </p:nvSpPr>
        <p:spPr/>
        <p:txBody>
          <a:bodyPr/>
          <a:lstStyle/>
          <a:p>
            <a:r>
              <a:rPr lang="en-GB" dirty="0"/>
              <a:t>Nest offers choice for those who want it</a:t>
            </a:r>
          </a:p>
        </p:txBody>
      </p:sp>
      <p:sp>
        <p:nvSpPr>
          <p:cNvPr id="5" name="Title 4">
            <a:extLst>
              <a:ext uri="{FF2B5EF4-FFF2-40B4-BE49-F238E27FC236}">
                <a16:creationId xmlns:a16="http://schemas.microsoft.com/office/drawing/2014/main" id="{4456AC8D-B22D-0496-0DEA-4C4E19A133D4}"/>
              </a:ext>
            </a:extLst>
          </p:cNvPr>
          <p:cNvSpPr>
            <a:spLocks noGrp="1"/>
          </p:cNvSpPr>
          <p:nvPr>
            <p:ph type="title"/>
          </p:nvPr>
        </p:nvSpPr>
        <p:spPr/>
        <p:txBody>
          <a:bodyPr/>
          <a:lstStyle/>
          <a:p>
            <a:r>
              <a:rPr lang="en-GB" dirty="0"/>
              <a:t>Your other fund choices</a:t>
            </a:r>
          </a:p>
        </p:txBody>
      </p:sp>
      <p:grpSp>
        <p:nvGrpSpPr>
          <p:cNvPr id="9" name="Group 8">
            <a:extLst>
              <a:ext uri="{FF2B5EF4-FFF2-40B4-BE49-F238E27FC236}">
                <a16:creationId xmlns:a16="http://schemas.microsoft.com/office/drawing/2014/main" id="{B308A5CD-9BE4-602B-EE6D-82B221E85CB4}"/>
              </a:ext>
            </a:extLst>
          </p:cNvPr>
          <p:cNvGrpSpPr/>
          <p:nvPr/>
        </p:nvGrpSpPr>
        <p:grpSpPr>
          <a:xfrm>
            <a:off x="9698362" y="2490871"/>
            <a:ext cx="3168000" cy="2582156"/>
            <a:chOff x="9460444" y="2123635"/>
            <a:chExt cx="3168000" cy="2582156"/>
          </a:xfrm>
        </p:grpSpPr>
        <p:sp>
          <p:nvSpPr>
            <p:cNvPr id="10" name="TextBox 9">
              <a:extLst>
                <a:ext uri="{FF2B5EF4-FFF2-40B4-BE49-F238E27FC236}">
                  <a16:creationId xmlns:a16="http://schemas.microsoft.com/office/drawing/2014/main" id="{FD91D708-3906-3E65-387D-74078CDC652D}"/>
                </a:ext>
              </a:extLst>
            </p:cNvPr>
            <p:cNvSpPr txBox="1"/>
            <p:nvPr/>
          </p:nvSpPr>
          <p:spPr>
            <a:xfrm>
              <a:off x="9460444" y="2337495"/>
              <a:ext cx="3168000" cy="2154436"/>
            </a:xfrm>
            <a:prstGeom prst="rect">
              <a:avLst/>
            </a:prstGeom>
            <a:noFill/>
          </p:spPr>
          <p:txBody>
            <a:bodyPr wrap="square" lIns="0" tIns="0" rIns="0" bIns="0" rtlCol="0">
              <a:spAutoFit/>
            </a:bodyPr>
            <a:lstStyle/>
            <a:p>
              <a:pPr marL="0" indent="0" algn="l">
                <a:buNone/>
              </a:pPr>
              <a:r>
                <a:rPr lang="en-GB" sz="2800" dirty="0">
                  <a:solidFill>
                    <a:srgbClr val="00515F"/>
                  </a:solidFill>
                </a:rPr>
                <a:t>If you're close to retirement, you may be able to save in the Nest Guided Retirement Fund</a:t>
              </a:r>
            </a:p>
          </p:txBody>
        </p:sp>
        <p:cxnSp>
          <p:nvCxnSpPr>
            <p:cNvPr id="11" name="Straight Connector 10">
              <a:extLst>
                <a:ext uri="{FF2B5EF4-FFF2-40B4-BE49-F238E27FC236}">
                  <a16:creationId xmlns:a16="http://schemas.microsoft.com/office/drawing/2014/main" id="{C21738A8-D4E5-E1EC-C896-A395CDEB0A2C}"/>
                </a:ext>
              </a:extLst>
            </p:cNvPr>
            <p:cNvCxnSpPr>
              <a:cxnSpLocks/>
            </p:cNvCxnSpPr>
            <p:nvPr/>
          </p:nvCxnSpPr>
          <p:spPr>
            <a:xfrm>
              <a:off x="9460444" y="2123635"/>
              <a:ext cx="3168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B55E2B2-09ED-4DB7-5206-15A5C8385B1D}"/>
                </a:ext>
              </a:extLst>
            </p:cNvPr>
            <p:cNvCxnSpPr>
              <a:cxnSpLocks/>
            </p:cNvCxnSpPr>
            <p:nvPr/>
          </p:nvCxnSpPr>
          <p:spPr>
            <a:xfrm>
              <a:off x="9460444" y="4705791"/>
              <a:ext cx="3168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693BCB0C-37B0-E0D9-FCEC-F1CA39B6BA72}"/>
              </a:ext>
            </a:extLst>
          </p:cNvPr>
          <p:cNvGrpSpPr>
            <a:grpSpLocks noChangeAspect="1"/>
          </p:cNvGrpSpPr>
          <p:nvPr/>
        </p:nvGrpSpPr>
        <p:grpSpPr>
          <a:xfrm>
            <a:off x="1600042" y="1468696"/>
            <a:ext cx="5851843" cy="5436000"/>
            <a:chOff x="6923758" y="439831"/>
            <a:chExt cx="6169942" cy="5731494"/>
          </a:xfrm>
        </p:grpSpPr>
        <p:sp>
          <p:nvSpPr>
            <p:cNvPr id="14" name="Freeform 5">
              <a:extLst>
                <a:ext uri="{FF2B5EF4-FFF2-40B4-BE49-F238E27FC236}">
                  <a16:creationId xmlns:a16="http://schemas.microsoft.com/office/drawing/2014/main" id="{802C286F-95F7-9131-442A-4A82E6B4C504}"/>
                </a:ext>
              </a:extLst>
            </p:cNvPr>
            <p:cNvSpPr>
              <a:spLocks/>
            </p:cNvSpPr>
            <p:nvPr/>
          </p:nvSpPr>
          <p:spPr bwMode="auto">
            <a:xfrm>
              <a:off x="6923758" y="439831"/>
              <a:ext cx="5733875" cy="5731494"/>
            </a:xfrm>
            <a:custGeom>
              <a:avLst/>
              <a:gdLst>
                <a:gd name="T0" fmla="*/ 2013 w 2028"/>
                <a:gd name="T1" fmla="*/ 1040 h 2028"/>
                <a:gd name="T2" fmla="*/ 988 w 2028"/>
                <a:gd name="T3" fmla="*/ 2014 h 2028"/>
                <a:gd name="T4" fmla="*/ 14 w 2028"/>
                <a:gd name="T5" fmla="*/ 988 h 2028"/>
                <a:gd name="T6" fmla="*/ 1040 w 2028"/>
                <a:gd name="T7" fmla="*/ 14 h 2028"/>
                <a:gd name="T8" fmla="*/ 2013 w 2028"/>
                <a:gd name="T9" fmla="*/ 1040 h 2028"/>
              </a:gdLst>
              <a:ahLst/>
              <a:cxnLst>
                <a:cxn ang="0">
                  <a:pos x="T0" y="T1"/>
                </a:cxn>
                <a:cxn ang="0">
                  <a:pos x="T2" y="T3"/>
                </a:cxn>
                <a:cxn ang="0">
                  <a:pos x="T4" y="T5"/>
                </a:cxn>
                <a:cxn ang="0">
                  <a:pos x="T6" y="T7"/>
                </a:cxn>
                <a:cxn ang="0">
                  <a:pos x="T8" y="T9"/>
                </a:cxn>
              </a:cxnLst>
              <a:rect l="0" t="0" r="r" b="b"/>
              <a:pathLst>
                <a:path w="2028" h="2028">
                  <a:moveTo>
                    <a:pt x="2013" y="1040"/>
                  </a:moveTo>
                  <a:cubicBezTo>
                    <a:pt x="1999" y="1592"/>
                    <a:pt x="1540" y="2028"/>
                    <a:pt x="988" y="2014"/>
                  </a:cubicBezTo>
                  <a:cubicBezTo>
                    <a:pt x="435" y="1999"/>
                    <a:pt x="0" y="1540"/>
                    <a:pt x="14" y="988"/>
                  </a:cubicBezTo>
                  <a:cubicBezTo>
                    <a:pt x="29" y="436"/>
                    <a:pt x="488" y="0"/>
                    <a:pt x="1040" y="14"/>
                  </a:cubicBezTo>
                  <a:cubicBezTo>
                    <a:pt x="1592" y="29"/>
                    <a:pt x="2028" y="488"/>
                    <a:pt x="2013" y="1040"/>
                  </a:cubicBezTo>
                </a:path>
              </a:pathLst>
            </a:custGeom>
            <a:solidFill>
              <a:srgbClr val="D5F4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6">
              <a:extLst>
                <a:ext uri="{FF2B5EF4-FFF2-40B4-BE49-F238E27FC236}">
                  <a16:creationId xmlns:a16="http://schemas.microsoft.com/office/drawing/2014/main" id="{71D7267D-0B90-99D9-4BDB-6F2FB4EBAFDE}"/>
                </a:ext>
              </a:extLst>
            </p:cNvPr>
            <p:cNvSpPr>
              <a:spLocks/>
            </p:cNvSpPr>
            <p:nvPr/>
          </p:nvSpPr>
          <p:spPr bwMode="auto">
            <a:xfrm>
              <a:off x="7192831" y="641042"/>
              <a:ext cx="3959898" cy="4606388"/>
            </a:xfrm>
            <a:custGeom>
              <a:avLst/>
              <a:gdLst>
                <a:gd name="T0" fmla="*/ 31 w 1401"/>
                <a:gd name="T1" fmla="*/ 175 h 1630"/>
                <a:gd name="T2" fmla="*/ 3 w 1401"/>
                <a:gd name="T3" fmla="*/ 214 h 1630"/>
                <a:gd name="T4" fmla="*/ 217 w 1401"/>
                <a:gd name="T5" fmla="*/ 1598 h 1630"/>
                <a:gd name="T6" fmla="*/ 255 w 1401"/>
                <a:gd name="T7" fmla="*/ 1627 h 1630"/>
                <a:gd name="T8" fmla="*/ 1370 w 1401"/>
                <a:gd name="T9" fmla="*/ 1455 h 1630"/>
                <a:gd name="T10" fmla="*/ 1398 w 1401"/>
                <a:gd name="T11" fmla="*/ 1416 h 1630"/>
                <a:gd name="T12" fmla="*/ 1184 w 1401"/>
                <a:gd name="T13" fmla="*/ 31 h 1630"/>
                <a:gd name="T14" fmla="*/ 1146 w 1401"/>
                <a:gd name="T15" fmla="*/ 3 h 1630"/>
                <a:gd name="T16" fmla="*/ 31 w 1401"/>
                <a:gd name="T17" fmla="*/ 175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1" h="1630">
                  <a:moveTo>
                    <a:pt x="31" y="175"/>
                  </a:moveTo>
                  <a:cubicBezTo>
                    <a:pt x="13" y="178"/>
                    <a:pt x="0" y="195"/>
                    <a:pt x="3" y="214"/>
                  </a:cubicBezTo>
                  <a:cubicBezTo>
                    <a:pt x="217" y="1598"/>
                    <a:pt x="217" y="1598"/>
                    <a:pt x="217" y="1598"/>
                  </a:cubicBezTo>
                  <a:cubicBezTo>
                    <a:pt x="220" y="1617"/>
                    <a:pt x="237" y="1630"/>
                    <a:pt x="255" y="1627"/>
                  </a:cubicBezTo>
                  <a:cubicBezTo>
                    <a:pt x="1370" y="1455"/>
                    <a:pt x="1370" y="1455"/>
                    <a:pt x="1370" y="1455"/>
                  </a:cubicBezTo>
                  <a:cubicBezTo>
                    <a:pt x="1388" y="1452"/>
                    <a:pt x="1401" y="1434"/>
                    <a:pt x="1398" y="1416"/>
                  </a:cubicBezTo>
                  <a:cubicBezTo>
                    <a:pt x="1184" y="31"/>
                    <a:pt x="1184" y="31"/>
                    <a:pt x="1184" y="31"/>
                  </a:cubicBezTo>
                  <a:cubicBezTo>
                    <a:pt x="1182" y="13"/>
                    <a:pt x="1164" y="0"/>
                    <a:pt x="1146" y="3"/>
                  </a:cubicBezTo>
                  <a:lnTo>
                    <a:pt x="31" y="175"/>
                  </a:lnTo>
                  <a:close/>
                </a:path>
              </a:pathLst>
            </a:custGeom>
            <a:solidFill>
              <a:srgbClr val="F6F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6" name="Freeform 7">
              <a:extLst>
                <a:ext uri="{FF2B5EF4-FFF2-40B4-BE49-F238E27FC236}">
                  <a16:creationId xmlns:a16="http://schemas.microsoft.com/office/drawing/2014/main" id="{975EBBD7-923F-739B-D68C-FCA57899ED9B}"/>
                </a:ext>
              </a:extLst>
            </p:cNvPr>
            <p:cNvSpPr>
              <a:spLocks/>
            </p:cNvSpPr>
            <p:nvPr/>
          </p:nvSpPr>
          <p:spPr bwMode="auto">
            <a:xfrm rot="21540000">
              <a:off x="7370344" y="957735"/>
              <a:ext cx="3096000" cy="791742"/>
            </a:xfrm>
            <a:custGeom>
              <a:avLst/>
              <a:gdLst>
                <a:gd name="T0" fmla="*/ 950 w 977"/>
                <a:gd name="T1" fmla="*/ 138 h 280"/>
                <a:gd name="T2" fmla="*/ 48 w 977"/>
                <a:gd name="T3" fmla="*/ 278 h 280"/>
                <a:gd name="T4" fmla="*/ 15 w 977"/>
                <a:gd name="T5" fmla="*/ 254 h 280"/>
                <a:gd name="T6" fmla="*/ 3 w 977"/>
                <a:gd name="T7" fmla="*/ 175 h 280"/>
                <a:gd name="T8" fmla="*/ 27 w 977"/>
                <a:gd name="T9" fmla="*/ 142 h 280"/>
                <a:gd name="T10" fmla="*/ 929 w 977"/>
                <a:gd name="T11" fmla="*/ 3 h 280"/>
                <a:gd name="T12" fmla="*/ 962 w 977"/>
                <a:gd name="T13" fmla="*/ 27 h 280"/>
                <a:gd name="T14" fmla="*/ 974 w 977"/>
                <a:gd name="T15" fmla="*/ 105 h 280"/>
                <a:gd name="T16" fmla="*/ 950 w 977"/>
                <a:gd name="T17" fmla="*/ 13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7" h="280">
                  <a:moveTo>
                    <a:pt x="950" y="138"/>
                  </a:moveTo>
                  <a:cubicBezTo>
                    <a:pt x="48" y="278"/>
                    <a:pt x="48" y="278"/>
                    <a:pt x="48" y="278"/>
                  </a:cubicBezTo>
                  <a:cubicBezTo>
                    <a:pt x="32" y="280"/>
                    <a:pt x="17" y="269"/>
                    <a:pt x="15" y="254"/>
                  </a:cubicBezTo>
                  <a:cubicBezTo>
                    <a:pt x="3" y="175"/>
                    <a:pt x="3" y="175"/>
                    <a:pt x="3" y="175"/>
                  </a:cubicBezTo>
                  <a:cubicBezTo>
                    <a:pt x="0" y="159"/>
                    <a:pt x="11" y="145"/>
                    <a:pt x="27" y="142"/>
                  </a:cubicBezTo>
                  <a:cubicBezTo>
                    <a:pt x="929" y="3"/>
                    <a:pt x="929" y="3"/>
                    <a:pt x="929" y="3"/>
                  </a:cubicBezTo>
                  <a:cubicBezTo>
                    <a:pt x="945" y="0"/>
                    <a:pt x="960" y="11"/>
                    <a:pt x="962" y="27"/>
                  </a:cubicBezTo>
                  <a:cubicBezTo>
                    <a:pt x="974" y="105"/>
                    <a:pt x="974" y="105"/>
                    <a:pt x="974" y="105"/>
                  </a:cubicBezTo>
                  <a:cubicBezTo>
                    <a:pt x="977" y="121"/>
                    <a:pt x="966" y="136"/>
                    <a:pt x="950" y="138"/>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17" name="Group 16">
              <a:extLst>
                <a:ext uri="{FF2B5EF4-FFF2-40B4-BE49-F238E27FC236}">
                  <a16:creationId xmlns:a16="http://schemas.microsoft.com/office/drawing/2014/main" id="{F610B7F9-F8C1-D3AD-FB84-816DCE82D9B6}"/>
                </a:ext>
              </a:extLst>
            </p:cNvPr>
            <p:cNvGrpSpPr>
              <a:grpSpLocks noChangeAspect="1"/>
            </p:cNvGrpSpPr>
            <p:nvPr/>
          </p:nvGrpSpPr>
          <p:grpSpPr>
            <a:xfrm>
              <a:off x="11266146" y="1930291"/>
              <a:ext cx="1827554" cy="3146726"/>
              <a:chOff x="195262" y="1684337"/>
              <a:chExt cx="2436813" cy="4195762"/>
            </a:xfrm>
          </p:grpSpPr>
          <p:sp>
            <p:nvSpPr>
              <p:cNvPr id="26" name="Freeform 29">
                <a:extLst>
                  <a:ext uri="{FF2B5EF4-FFF2-40B4-BE49-F238E27FC236}">
                    <a16:creationId xmlns:a16="http://schemas.microsoft.com/office/drawing/2014/main" id="{438D0DCE-AC74-15BB-5A71-843A14B9F965}"/>
                  </a:ext>
                </a:extLst>
              </p:cNvPr>
              <p:cNvSpPr>
                <a:spLocks/>
              </p:cNvSpPr>
              <p:nvPr/>
            </p:nvSpPr>
            <p:spPr bwMode="auto">
              <a:xfrm>
                <a:off x="328612" y="1684337"/>
                <a:ext cx="2303463" cy="3730625"/>
              </a:xfrm>
              <a:custGeom>
                <a:avLst/>
                <a:gdLst>
                  <a:gd name="T0" fmla="*/ 531 w 640"/>
                  <a:gd name="T1" fmla="*/ 2 h 1036"/>
                  <a:gd name="T2" fmla="*/ 636 w 640"/>
                  <a:gd name="T3" fmla="*/ 58 h 1036"/>
                  <a:gd name="T4" fmla="*/ 639 w 640"/>
                  <a:gd name="T5" fmla="*/ 67 h 1036"/>
                  <a:gd name="T6" fmla="*/ 116 w 640"/>
                  <a:gd name="T7" fmla="*/ 1036 h 1036"/>
                  <a:gd name="T8" fmla="*/ 0 w 640"/>
                  <a:gd name="T9" fmla="*/ 973 h 1036"/>
                  <a:gd name="T10" fmla="*/ 523 w 640"/>
                  <a:gd name="T11" fmla="*/ 4 h 1036"/>
                  <a:gd name="T12" fmla="*/ 531 w 640"/>
                  <a:gd name="T13" fmla="*/ 2 h 1036"/>
                </a:gdLst>
                <a:ahLst/>
                <a:cxnLst>
                  <a:cxn ang="0">
                    <a:pos x="T0" y="T1"/>
                  </a:cxn>
                  <a:cxn ang="0">
                    <a:pos x="T2" y="T3"/>
                  </a:cxn>
                  <a:cxn ang="0">
                    <a:pos x="T4" y="T5"/>
                  </a:cxn>
                  <a:cxn ang="0">
                    <a:pos x="T6" y="T7"/>
                  </a:cxn>
                  <a:cxn ang="0">
                    <a:pos x="T8" y="T9"/>
                  </a:cxn>
                  <a:cxn ang="0">
                    <a:pos x="T10" y="T11"/>
                  </a:cxn>
                  <a:cxn ang="0">
                    <a:pos x="T12" y="T13"/>
                  </a:cxn>
                </a:cxnLst>
                <a:rect l="0" t="0" r="r" b="b"/>
                <a:pathLst>
                  <a:path w="640" h="1036">
                    <a:moveTo>
                      <a:pt x="531" y="2"/>
                    </a:moveTo>
                    <a:cubicBezTo>
                      <a:pt x="636" y="58"/>
                      <a:pt x="636" y="58"/>
                      <a:pt x="636" y="58"/>
                    </a:cubicBezTo>
                    <a:cubicBezTo>
                      <a:pt x="639" y="60"/>
                      <a:pt x="640" y="64"/>
                      <a:pt x="639" y="67"/>
                    </a:cubicBezTo>
                    <a:cubicBezTo>
                      <a:pt x="116" y="1036"/>
                      <a:pt x="116" y="1036"/>
                      <a:pt x="116" y="1036"/>
                    </a:cubicBezTo>
                    <a:cubicBezTo>
                      <a:pt x="0" y="973"/>
                      <a:pt x="0" y="973"/>
                      <a:pt x="0" y="973"/>
                    </a:cubicBezTo>
                    <a:cubicBezTo>
                      <a:pt x="523" y="4"/>
                      <a:pt x="523" y="4"/>
                      <a:pt x="523" y="4"/>
                    </a:cubicBezTo>
                    <a:cubicBezTo>
                      <a:pt x="524" y="1"/>
                      <a:pt x="528" y="0"/>
                      <a:pt x="531"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7" name="Freeform 30">
                <a:extLst>
                  <a:ext uri="{FF2B5EF4-FFF2-40B4-BE49-F238E27FC236}">
                    <a16:creationId xmlns:a16="http://schemas.microsoft.com/office/drawing/2014/main" id="{2540F014-4FB0-16A3-AB02-4A094ED18D8C}"/>
                  </a:ext>
                </a:extLst>
              </p:cNvPr>
              <p:cNvSpPr>
                <a:spLocks/>
              </p:cNvSpPr>
              <p:nvPr/>
            </p:nvSpPr>
            <p:spPr bwMode="auto">
              <a:xfrm>
                <a:off x="195262" y="5175250"/>
                <a:ext cx="550864" cy="704849"/>
              </a:xfrm>
              <a:custGeom>
                <a:avLst/>
                <a:gdLst>
                  <a:gd name="T0" fmla="*/ 30 w 153"/>
                  <a:gd name="T1" fmla="*/ 185 h 196"/>
                  <a:gd name="T2" fmla="*/ 153 w 153"/>
                  <a:gd name="T3" fmla="*/ 63 h 196"/>
                  <a:gd name="T4" fmla="*/ 37 w 153"/>
                  <a:gd name="T5" fmla="*/ 0 h 196"/>
                  <a:gd name="T6" fmla="*/ 3 w 153"/>
                  <a:gd name="T7" fmla="*/ 170 h 196"/>
                  <a:gd name="T8" fmla="*/ 30 w 153"/>
                  <a:gd name="T9" fmla="*/ 185 h 196"/>
                </a:gdLst>
                <a:ahLst/>
                <a:cxnLst>
                  <a:cxn ang="0">
                    <a:pos x="T0" y="T1"/>
                  </a:cxn>
                  <a:cxn ang="0">
                    <a:pos x="T2" y="T3"/>
                  </a:cxn>
                  <a:cxn ang="0">
                    <a:pos x="T4" y="T5"/>
                  </a:cxn>
                  <a:cxn ang="0">
                    <a:pos x="T6" y="T7"/>
                  </a:cxn>
                  <a:cxn ang="0">
                    <a:pos x="T8" y="T9"/>
                  </a:cxn>
                </a:cxnLst>
                <a:rect l="0" t="0" r="r" b="b"/>
                <a:pathLst>
                  <a:path w="153" h="196">
                    <a:moveTo>
                      <a:pt x="30" y="185"/>
                    </a:moveTo>
                    <a:cubicBezTo>
                      <a:pt x="153" y="63"/>
                      <a:pt x="153" y="63"/>
                      <a:pt x="153" y="63"/>
                    </a:cubicBezTo>
                    <a:cubicBezTo>
                      <a:pt x="37" y="0"/>
                      <a:pt x="37" y="0"/>
                      <a:pt x="37" y="0"/>
                    </a:cubicBezTo>
                    <a:cubicBezTo>
                      <a:pt x="3" y="170"/>
                      <a:pt x="3" y="170"/>
                      <a:pt x="3" y="170"/>
                    </a:cubicBezTo>
                    <a:cubicBezTo>
                      <a:pt x="0" y="186"/>
                      <a:pt x="18" y="196"/>
                      <a:pt x="30" y="185"/>
                    </a:cubicBezTo>
                    <a:close/>
                  </a:path>
                </a:pathLst>
              </a:custGeom>
              <a:solidFill>
                <a:srgbClr val="737A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Freeform 31">
                <a:extLst>
                  <a:ext uri="{FF2B5EF4-FFF2-40B4-BE49-F238E27FC236}">
                    <a16:creationId xmlns:a16="http://schemas.microsoft.com/office/drawing/2014/main" id="{FA840A5C-CC48-CF54-DD14-7010B99F1DF5}"/>
                  </a:ext>
                </a:extLst>
              </p:cNvPr>
              <p:cNvSpPr>
                <a:spLocks/>
              </p:cNvSpPr>
              <p:nvPr/>
            </p:nvSpPr>
            <p:spPr bwMode="auto">
              <a:xfrm>
                <a:off x="1063625" y="1743075"/>
                <a:ext cx="917575" cy="1508125"/>
              </a:xfrm>
              <a:custGeom>
                <a:avLst/>
                <a:gdLst>
                  <a:gd name="T0" fmla="*/ 216 w 255"/>
                  <a:gd name="T1" fmla="*/ 0 h 419"/>
                  <a:gd name="T2" fmla="*/ 254 w 255"/>
                  <a:gd name="T3" fmla="*/ 21 h 419"/>
                  <a:gd name="T4" fmla="*/ 255 w 255"/>
                  <a:gd name="T5" fmla="*/ 24 h 419"/>
                  <a:gd name="T6" fmla="*/ 42 w 255"/>
                  <a:gd name="T7" fmla="*/ 418 h 419"/>
                  <a:gd name="T8" fmla="*/ 39 w 255"/>
                  <a:gd name="T9" fmla="*/ 419 h 419"/>
                  <a:gd name="T10" fmla="*/ 1 w 255"/>
                  <a:gd name="T11" fmla="*/ 398 h 419"/>
                  <a:gd name="T12" fmla="*/ 0 w 255"/>
                  <a:gd name="T13" fmla="*/ 395 h 419"/>
                  <a:gd name="T14" fmla="*/ 213 w 255"/>
                  <a:gd name="T15" fmla="*/ 1 h 419"/>
                  <a:gd name="T16" fmla="*/ 216 w 255"/>
                  <a:gd name="T17"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419">
                    <a:moveTo>
                      <a:pt x="216" y="0"/>
                    </a:moveTo>
                    <a:cubicBezTo>
                      <a:pt x="254" y="21"/>
                      <a:pt x="254" y="21"/>
                      <a:pt x="254" y="21"/>
                    </a:cubicBezTo>
                    <a:cubicBezTo>
                      <a:pt x="255" y="21"/>
                      <a:pt x="255" y="23"/>
                      <a:pt x="255" y="24"/>
                    </a:cubicBezTo>
                    <a:cubicBezTo>
                      <a:pt x="42" y="418"/>
                      <a:pt x="42" y="418"/>
                      <a:pt x="42" y="418"/>
                    </a:cubicBezTo>
                    <a:cubicBezTo>
                      <a:pt x="42" y="419"/>
                      <a:pt x="40" y="419"/>
                      <a:pt x="39" y="419"/>
                    </a:cubicBezTo>
                    <a:cubicBezTo>
                      <a:pt x="1" y="398"/>
                      <a:pt x="1" y="398"/>
                      <a:pt x="1" y="398"/>
                    </a:cubicBezTo>
                    <a:cubicBezTo>
                      <a:pt x="0" y="397"/>
                      <a:pt x="0" y="396"/>
                      <a:pt x="0" y="395"/>
                    </a:cubicBezTo>
                    <a:cubicBezTo>
                      <a:pt x="213" y="1"/>
                      <a:pt x="213" y="1"/>
                      <a:pt x="213" y="1"/>
                    </a:cubicBezTo>
                    <a:cubicBezTo>
                      <a:pt x="213" y="0"/>
                      <a:pt x="215" y="0"/>
                      <a:pt x="216" y="0"/>
                    </a:cubicBez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18" name="Rectangle 17">
              <a:extLst>
                <a:ext uri="{FF2B5EF4-FFF2-40B4-BE49-F238E27FC236}">
                  <a16:creationId xmlns:a16="http://schemas.microsoft.com/office/drawing/2014/main" id="{1B7E8732-B1F0-66B5-31CD-68127966E4DD}"/>
                </a:ext>
              </a:extLst>
            </p:cNvPr>
            <p:cNvSpPr/>
            <p:nvPr/>
          </p:nvSpPr>
          <p:spPr>
            <a:xfrm rot="21026531">
              <a:off x="7515936" y="1915864"/>
              <a:ext cx="2250628" cy="602258"/>
            </a:xfrm>
            <a:prstGeom prst="rect">
              <a:avLst/>
            </a:prstGeom>
            <a:solidFill>
              <a:srgbClr val="005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1800" dirty="0"/>
                <a:t>Nest Ethical Fund</a:t>
              </a:r>
            </a:p>
          </p:txBody>
        </p:sp>
        <p:sp>
          <p:nvSpPr>
            <p:cNvPr id="19" name="Rectangle 18">
              <a:extLst>
                <a:ext uri="{FF2B5EF4-FFF2-40B4-BE49-F238E27FC236}">
                  <a16:creationId xmlns:a16="http://schemas.microsoft.com/office/drawing/2014/main" id="{211D3804-D2E1-65BB-871C-5FAB1FA3E1A5}"/>
                </a:ext>
              </a:extLst>
            </p:cNvPr>
            <p:cNvSpPr/>
            <p:nvPr/>
          </p:nvSpPr>
          <p:spPr>
            <a:xfrm rot="21026531">
              <a:off x="7630236" y="2677864"/>
              <a:ext cx="2250628" cy="602258"/>
            </a:xfrm>
            <a:prstGeom prst="rect">
              <a:avLst/>
            </a:prstGeom>
            <a:solidFill>
              <a:srgbClr val="005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1800" dirty="0"/>
                <a:t>Nest Sharia Fund</a:t>
              </a:r>
            </a:p>
          </p:txBody>
        </p:sp>
        <p:sp>
          <p:nvSpPr>
            <p:cNvPr id="20" name="Rectangle 19">
              <a:extLst>
                <a:ext uri="{FF2B5EF4-FFF2-40B4-BE49-F238E27FC236}">
                  <a16:creationId xmlns:a16="http://schemas.microsoft.com/office/drawing/2014/main" id="{7E093DBC-B00D-B023-FC8F-FCA76BC54E64}"/>
                </a:ext>
              </a:extLst>
            </p:cNvPr>
            <p:cNvSpPr/>
            <p:nvPr/>
          </p:nvSpPr>
          <p:spPr>
            <a:xfrm rot="21026531">
              <a:off x="7744536" y="3439864"/>
              <a:ext cx="2250628" cy="602258"/>
            </a:xfrm>
            <a:prstGeom prst="rect">
              <a:avLst/>
            </a:prstGeom>
            <a:solidFill>
              <a:srgbClr val="005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1800" dirty="0"/>
                <a:t>Nest Higher </a:t>
              </a:r>
              <a:br>
                <a:rPr lang="en-GB" sz="1800" dirty="0"/>
              </a:br>
              <a:r>
                <a:rPr lang="en-GB" sz="1800" dirty="0"/>
                <a:t>Risk Fund</a:t>
              </a:r>
            </a:p>
          </p:txBody>
        </p:sp>
        <p:sp>
          <p:nvSpPr>
            <p:cNvPr id="21" name="Rectangle 20">
              <a:extLst>
                <a:ext uri="{FF2B5EF4-FFF2-40B4-BE49-F238E27FC236}">
                  <a16:creationId xmlns:a16="http://schemas.microsoft.com/office/drawing/2014/main" id="{6EA7266A-D59D-709E-4F2A-A48EAAF8228D}"/>
                </a:ext>
              </a:extLst>
            </p:cNvPr>
            <p:cNvSpPr/>
            <p:nvPr/>
          </p:nvSpPr>
          <p:spPr>
            <a:xfrm rot="21026531">
              <a:off x="7868361" y="4201864"/>
              <a:ext cx="2250628" cy="602258"/>
            </a:xfrm>
            <a:prstGeom prst="rect">
              <a:avLst/>
            </a:prstGeom>
            <a:solidFill>
              <a:srgbClr val="005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1800" dirty="0"/>
                <a:t>Nest Lower </a:t>
              </a:r>
              <a:br>
                <a:rPr lang="en-GB" sz="1800" dirty="0"/>
              </a:br>
              <a:r>
                <a:rPr lang="en-GB" sz="1800" dirty="0"/>
                <a:t>Growth Fund</a:t>
              </a:r>
            </a:p>
          </p:txBody>
        </p:sp>
        <p:sp>
          <p:nvSpPr>
            <p:cNvPr id="22" name="Rectangle 21">
              <a:extLst>
                <a:ext uri="{FF2B5EF4-FFF2-40B4-BE49-F238E27FC236}">
                  <a16:creationId xmlns:a16="http://schemas.microsoft.com/office/drawing/2014/main" id="{F7243695-EF04-6E89-9014-B3A12A75E5D3}"/>
                </a:ext>
              </a:extLst>
            </p:cNvPr>
            <p:cNvSpPr/>
            <p:nvPr/>
          </p:nvSpPr>
          <p:spPr>
            <a:xfrm rot="21026531">
              <a:off x="9854440" y="1645518"/>
              <a:ext cx="684000" cy="602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9E772A2-B60F-2878-4D08-08AAABA19C7D}"/>
                </a:ext>
              </a:extLst>
            </p:cNvPr>
            <p:cNvSpPr/>
            <p:nvPr/>
          </p:nvSpPr>
          <p:spPr>
            <a:xfrm rot="21026531">
              <a:off x="9969363" y="2408305"/>
              <a:ext cx="684000" cy="602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0D1DBFA0-5EAE-A11D-0B87-358CF788B5E2}"/>
                </a:ext>
              </a:extLst>
            </p:cNvPr>
            <p:cNvSpPr/>
            <p:nvPr/>
          </p:nvSpPr>
          <p:spPr>
            <a:xfrm rot="21026531">
              <a:off x="10081234" y="3169518"/>
              <a:ext cx="684000" cy="602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3B22018-6C40-6D98-E94A-30266D54C432}"/>
                </a:ext>
              </a:extLst>
            </p:cNvPr>
            <p:cNvSpPr/>
            <p:nvPr/>
          </p:nvSpPr>
          <p:spPr>
            <a:xfrm rot="21026531">
              <a:off x="10204888" y="3933172"/>
              <a:ext cx="684000" cy="602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64559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91084D-D2B5-8B95-BDDA-B9665DF13D65}"/>
              </a:ext>
            </a:extLst>
          </p:cNvPr>
          <p:cNvSpPr>
            <a:spLocks noGrp="1"/>
          </p:cNvSpPr>
          <p:nvPr>
            <p:ph type="sldNum" sz="quarter" idx="12"/>
          </p:nvPr>
        </p:nvSpPr>
        <p:spPr/>
        <p:txBody>
          <a:bodyPr/>
          <a:lstStyle/>
          <a:p>
            <a:fld id="{C30A1311-C316-4992-B31B-E2EB28E45515}" type="slidenum">
              <a:rPr lang="en-GB" smtClean="0"/>
              <a:t>9</a:t>
            </a:fld>
            <a:endParaRPr lang="en-GB"/>
          </a:p>
        </p:txBody>
      </p:sp>
      <p:sp>
        <p:nvSpPr>
          <p:cNvPr id="4" name="Title 3">
            <a:extLst>
              <a:ext uri="{FF2B5EF4-FFF2-40B4-BE49-F238E27FC236}">
                <a16:creationId xmlns:a16="http://schemas.microsoft.com/office/drawing/2014/main" id="{4D3FEF0F-5844-2C75-9962-8133B53996D7}"/>
              </a:ext>
            </a:extLst>
          </p:cNvPr>
          <p:cNvSpPr>
            <a:spLocks noGrp="1"/>
          </p:cNvSpPr>
          <p:nvPr>
            <p:ph type="title"/>
          </p:nvPr>
        </p:nvSpPr>
        <p:spPr/>
        <p:txBody>
          <a:bodyPr/>
          <a:lstStyle/>
          <a:p>
            <a:r>
              <a:rPr lang="en-GB" dirty="0"/>
              <a:t>How is my money managed?</a:t>
            </a:r>
          </a:p>
        </p:txBody>
      </p:sp>
      <p:sp>
        <p:nvSpPr>
          <p:cNvPr id="5" name="Rectangle 4">
            <a:extLst>
              <a:ext uri="{FF2B5EF4-FFF2-40B4-BE49-F238E27FC236}">
                <a16:creationId xmlns:a16="http://schemas.microsoft.com/office/drawing/2014/main" id="{2A86286A-EB53-08EB-AC90-8B10FB473ABC}"/>
              </a:ext>
            </a:extLst>
          </p:cNvPr>
          <p:cNvSpPr/>
          <p:nvPr/>
        </p:nvSpPr>
        <p:spPr>
          <a:xfrm>
            <a:off x="349200" y="1500188"/>
            <a:ext cx="4135399" cy="3476429"/>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2088000" rIns="180000" bIns="288000" rtlCol="0" anchor="t" anchorCtr="0"/>
          <a:lstStyle/>
          <a:p>
            <a:pPr marL="0" indent="0" algn="ctr">
              <a:buNone/>
            </a:pPr>
            <a:r>
              <a:rPr lang="en-GB" sz="2000" dirty="0">
                <a:solidFill>
                  <a:srgbClr val="00515F"/>
                </a:solidFill>
              </a:rPr>
              <a:t>Award-winning</a:t>
            </a:r>
            <a:br>
              <a:rPr lang="en-GB" sz="2000" dirty="0">
                <a:solidFill>
                  <a:srgbClr val="00515F"/>
                </a:solidFill>
              </a:rPr>
            </a:br>
            <a:r>
              <a:rPr lang="en-GB" sz="2000" dirty="0">
                <a:solidFill>
                  <a:srgbClr val="00515F"/>
                </a:solidFill>
              </a:rPr>
              <a:t>investment strategy</a:t>
            </a:r>
          </a:p>
        </p:txBody>
      </p:sp>
      <p:sp>
        <p:nvSpPr>
          <p:cNvPr id="6" name="Rectangle 5">
            <a:extLst>
              <a:ext uri="{FF2B5EF4-FFF2-40B4-BE49-F238E27FC236}">
                <a16:creationId xmlns:a16="http://schemas.microsoft.com/office/drawing/2014/main" id="{599B3892-52B6-5B9B-44DC-D9BAF23EADFB}"/>
              </a:ext>
            </a:extLst>
          </p:cNvPr>
          <p:cNvSpPr/>
          <p:nvPr/>
        </p:nvSpPr>
        <p:spPr>
          <a:xfrm>
            <a:off x="4654545" y="1505146"/>
            <a:ext cx="4135399" cy="3476429"/>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2088000" rIns="180000" bIns="288000" rtlCol="0" anchor="t" anchorCtr="0"/>
          <a:lstStyle/>
          <a:p>
            <a:pPr marL="0" indent="0" algn="ctr">
              <a:buNone/>
            </a:pPr>
            <a:r>
              <a:rPr lang="en-GB" sz="2000" dirty="0">
                <a:solidFill>
                  <a:srgbClr val="00515F"/>
                </a:solidFill>
              </a:rPr>
              <a:t>Invested with the impact</a:t>
            </a:r>
            <a:br>
              <a:rPr lang="en-GB" sz="2000" dirty="0">
                <a:solidFill>
                  <a:srgbClr val="00515F"/>
                </a:solidFill>
              </a:rPr>
            </a:br>
            <a:r>
              <a:rPr lang="en-GB" sz="2000" dirty="0">
                <a:solidFill>
                  <a:srgbClr val="00515F"/>
                </a:solidFill>
              </a:rPr>
              <a:t>on people and the planet</a:t>
            </a:r>
            <a:br>
              <a:rPr lang="en-GB" sz="2000" dirty="0">
                <a:solidFill>
                  <a:srgbClr val="00515F"/>
                </a:solidFill>
              </a:rPr>
            </a:br>
            <a:r>
              <a:rPr lang="en-GB" sz="2000" dirty="0">
                <a:solidFill>
                  <a:srgbClr val="00515F"/>
                </a:solidFill>
              </a:rPr>
              <a:t>taken into account</a:t>
            </a:r>
          </a:p>
        </p:txBody>
      </p:sp>
      <p:sp>
        <p:nvSpPr>
          <p:cNvPr id="7" name="Rectangle 6">
            <a:extLst>
              <a:ext uri="{FF2B5EF4-FFF2-40B4-BE49-F238E27FC236}">
                <a16:creationId xmlns:a16="http://schemas.microsoft.com/office/drawing/2014/main" id="{564DF515-5B4C-BCF1-00A9-8973200E2C5B}"/>
              </a:ext>
            </a:extLst>
          </p:cNvPr>
          <p:cNvSpPr/>
          <p:nvPr/>
        </p:nvSpPr>
        <p:spPr>
          <a:xfrm>
            <a:off x="8959889" y="1505146"/>
            <a:ext cx="4135399" cy="3476429"/>
          </a:xfrm>
          <a:prstGeom prst="rect">
            <a:avLst/>
          </a:prstGeom>
          <a:solidFill>
            <a:srgbClr val="D5F4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2088000" rIns="180000" bIns="288000" rtlCol="0" anchor="t" anchorCtr="0"/>
          <a:lstStyle/>
          <a:p>
            <a:pPr marL="0" indent="0" algn="ctr">
              <a:buNone/>
            </a:pPr>
            <a:r>
              <a:rPr lang="en-GB" sz="2000" dirty="0">
                <a:solidFill>
                  <a:srgbClr val="00515F"/>
                </a:solidFill>
              </a:rPr>
              <a:t>Proven to deliver similar </a:t>
            </a:r>
            <a:br>
              <a:rPr lang="en-GB" sz="2000" dirty="0">
                <a:solidFill>
                  <a:srgbClr val="00515F"/>
                </a:solidFill>
              </a:rPr>
            </a:br>
            <a:r>
              <a:rPr lang="en-GB" sz="2000" dirty="0">
                <a:solidFill>
                  <a:srgbClr val="00515F"/>
                </a:solidFill>
              </a:rPr>
              <a:t>levels of profit while taking</a:t>
            </a:r>
            <a:br>
              <a:rPr lang="en-GB" sz="2000" dirty="0">
                <a:solidFill>
                  <a:srgbClr val="00515F"/>
                </a:solidFill>
              </a:rPr>
            </a:br>
            <a:r>
              <a:rPr lang="en-GB" sz="2000" dirty="0">
                <a:solidFill>
                  <a:srgbClr val="00515F"/>
                </a:solidFill>
              </a:rPr>
              <a:t>less investment risk than</a:t>
            </a:r>
            <a:br>
              <a:rPr lang="en-GB" sz="2000" dirty="0">
                <a:solidFill>
                  <a:srgbClr val="00515F"/>
                </a:solidFill>
              </a:rPr>
            </a:br>
            <a:r>
              <a:rPr lang="en-GB" sz="2000" dirty="0">
                <a:solidFill>
                  <a:srgbClr val="00515F"/>
                </a:solidFill>
              </a:rPr>
              <a:t>most pension providers</a:t>
            </a:r>
          </a:p>
        </p:txBody>
      </p:sp>
      <p:grpSp>
        <p:nvGrpSpPr>
          <p:cNvPr id="12" name="Group 4">
            <a:extLst>
              <a:ext uri="{FF2B5EF4-FFF2-40B4-BE49-F238E27FC236}">
                <a16:creationId xmlns:a16="http://schemas.microsoft.com/office/drawing/2014/main" id="{E109471D-A0AE-FF80-9AB2-7A44F9BD6D34}"/>
              </a:ext>
            </a:extLst>
          </p:cNvPr>
          <p:cNvGrpSpPr>
            <a:grpSpLocks noChangeAspect="1"/>
          </p:cNvGrpSpPr>
          <p:nvPr/>
        </p:nvGrpSpPr>
        <p:grpSpPr bwMode="auto">
          <a:xfrm>
            <a:off x="1360126" y="1680354"/>
            <a:ext cx="2113547" cy="1812412"/>
            <a:chOff x="768" y="1136"/>
            <a:chExt cx="1509" cy="1294"/>
          </a:xfrm>
        </p:grpSpPr>
        <p:sp>
          <p:nvSpPr>
            <p:cNvPr id="13" name="AutoShape 3">
              <a:extLst>
                <a:ext uri="{FF2B5EF4-FFF2-40B4-BE49-F238E27FC236}">
                  <a16:creationId xmlns:a16="http://schemas.microsoft.com/office/drawing/2014/main" id="{8339D201-17DD-DFAB-0616-02F46871351F}"/>
                </a:ext>
              </a:extLst>
            </p:cNvPr>
            <p:cNvSpPr>
              <a:spLocks noChangeAspect="1" noChangeArrowheads="1" noTextEdit="1"/>
            </p:cNvSpPr>
            <p:nvPr/>
          </p:nvSpPr>
          <p:spPr bwMode="auto">
            <a:xfrm>
              <a:off x="768" y="1136"/>
              <a:ext cx="1509" cy="1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5">
              <a:extLst>
                <a:ext uri="{FF2B5EF4-FFF2-40B4-BE49-F238E27FC236}">
                  <a16:creationId xmlns:a16="http://schemas.microsoft.com/office/drawing/2014/main" id="{A332A787-CBEC-C07A-D4C1-EC7715EB053F}"/>
                </a:ext>
              </a:extLst>
            </p:cNvPr>
            <p:cNvSpPr>
              <a:spLocks/>
            </p:cNvSpPr>
            <p:nvPr/>
          </p:nvSpPr>
          <p:spPr bwMode="auto">
            <a:xfrm>
              <a:off x="1264" y="1628"/>
              <a:ext cx="186" cy="159"/>
            </a:xfrm>
            <a:custGeom>
              <a:avLst/>
              <a:gdLst>
                <a:gd name="T0" fmla="*/ 178 w 194"/>
                <a:gd name="T1" fmla="*/ 166 h 166"/>
                <a:gd name="T2" fmla="*/ 17 w 194"/>
                <a:gd name="T3" fmla="*/ 166 h 166"/>
                <a:gd name="T4" fmla="*/ 0 w 194"/>
                <a:gd name="T5" fmla="*/ 149 h 166"/>
                <a:gd name="T6" fmla="*/ 0 w 194"/>
                <a:gd name="T7" fmla="*/ 16 h 166"/>
                <a:gd name="T8" fmla="*/ 17 w 194"/>
                <a:gd name="T9" fmla="*/ 0 h 166"/>
                <a:gd name="T10" fmla="*/ 178 w 194"/>
                <a:gd name="T11" fmla="*/ 0 h 166"/>
                <a:gd name="T12" fmla="*/ 194 w 194"/>
                <a:gd name="T13" fmla="*/ 16 h 166"/>
                <a:gd name="T14" fmla="*/ 194 w 194"/>
                <a:gd name="T15" fmla="*/ 149 h 166"/>
                <a:gd name="T16" fmla="*/ 178 w 194"/>
                <a:gd name="T17"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166">
                  <a:moveTo>
                    <a:pt x="178" y="166"/>
                  </a:moveTo>
                  <a:cubicBezTo>
                    <a:pt x="17" y="166"/>
                    <a:pt x="17" y="166"/>
                    <a:pt x="17" y="166"/>
                  </a:cubicBezTo>
                  <a:cubicBezTo>
                    <a:pt x="8" y="166"/>
                    <a:pt x="0" y="158"/>
                    <a:pt x="0" y="149"/>
                  </a:cubicBezTo>
                  <a:cubicBezTo>
                    <a:pt x="0" y="16"/>
                    <a:pt x="0" y="16"/>
                    <a:pt x="0" y="16"/>
                  </a:cubicBezTo>
                  <a:cubicBezTo>
                    <a:pt x="0" y="7"/>
                    <a:pt x="8" y="0"/>
                    <a:pt x="17" y="0"/>
                  </a:cubicBezTo>
                  <a:cubicBezTo>
                    <a:pt x="178" y="0"/>
                    <a:pt x="178" y="0"/>
                    <a:pt x="178" y="0"/>
                  </a:cubicBezTo>
                  <a:cubicBezTo>
                    <a:pt x="187" y="0"/>
                    <a:pt x="194" y="7"/>
                    <a:pt x="194" y="16"/>
                  </a:cubicBezTo>
                  <a:cubicBezTo>
                    <a:pt x="194" y="149"/>
                    <a:pt x="194" y="149"/>
                    <a:pt x="194" y="149"/>
                  </a:cubicBezTo>
                  <a:cubicBezTo>
                    <a:pt x="194" y="158"/>
                    <a:pt x="187" y="166"/>
                    <a:pt x="178" y="166"/>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6">
              <a:extLst>
                <a:ext uri="{FF2B5EF4-FFF2-40B4-BE49-F238E27FC236}">
                  <a16:creationId xmlns:a16="http://schemas.microsoft.com/office/drawing/2014/main" id="{BA3822EB-CE45-66B1-58F9-960EA88BD990}"/>
                </a:ext>
              </a:extLst>
            </p:cNvPr>
            <p:cNvSpPr>
              <a:spLocks/>
            </p:cNvSpPr>
            <p:nvPr/>
          </p:nvSpPr>
          <p:spPr bwMode="auto">
            <a:xfrm>
              <a:off x="1209" y="1766"/>
              <a:ext cx="241" cy="21"/>
            </a:xfrm>
            <a:custGeom>
              <a:avLst/>
              <a:gdLst>
                <a:gd name="T0" fmla="*/ 7 w 252"/>
                <a:gd name="T1" fmla="*/ 0 h 22"/>
                <a:gd name="T2" fmla="*/ 252 w 252"/>
                <a:gd name="T3" fmla="*/ 0 h 22"/>
                <a:gd name="T4" fmla="*/ 252 w 252"/>
                <a:gd name="T5" fmla="*/ 22 h 22"/>
                <a:gd name="T6" fmla="*/ 7 w 252"/>
                <a:gd name="T7" fmla="*/ 22 h 22"/>
                <a:gd name="T8" fmla="*/ 0 w 252"/>
                <a:gd name="T9" fmla="*/ 16 h 22"/>
                <a:gd name="T10" fmla="*/ 0 w 252"/>
                <a:gd name="T11" fmla="*/ 6 h 22"/>
                <a:gd name="T12" fmla="*/ 7 w 25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52" h="22">
                  <a:moveTo>
                    <a:pt x="7" y="0"/>
                  </a:moveTo>
                  <a:cubicBezTo>
                    <a:pt x="252" y="0"/>
                    <a:pt x="252" y="0"/>
                    <a:pt x="252" y="0"/>
                  </a:cubicBezTo>
                  <a:cubicBezTo>
                    <a:pt x="252" y="22"/>
                    <a:pt x="252" y="22"/>
                    <a:pt x="252" y="22"/>
                  </a:cubicBezTo>
                  <a:cubicBezTo>
                    <a:pt x="7" y="22"/>
                    <a:pt x="7" y="22"/>
                    <a:pt x="7" y="22"/>
                  </a:cubicBezTo>
                  <a:cubicBezTo>
                    <a:pt x="3" y="22"/>
                    <a:pt x="0" y="19"/>
                    <a:pt x="0" y="16"/>
                  </a:cubicBezTo>
                  <a:cubicBezTo>
                    <a:pt x="0" y="6"/>
                    <a:pt x="0" y="6"/>
                    <a:pt x="0" y="6"/>
                  </a:cubicBezTo>
                  <a:cubicBezTo>
                    <a:pt x="0" y="3"/>
                    <a:pt x="3" y="0"/>
                    <a:pt x="7" y="0"/>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7">
              <a:extLst>
                <a:ext uri="{FF2B5EF4-FFF2-40B4-BE49-F238E27FC236}">
                  <a16:creationId xmlns:a16="http://schemas.microsoft.com/office/drawing/2014/main" id="{C2FD7EDA-C7C5-2C04-BCF1-375ED9FC7251}"/>
                </a:ext>
              </a:extLst>
            </p:cNvPr>
            <p:cNvSpPr>
              <a:spLocks/>
            </p:cNvSpPr>
            <p:nvPr/>
          </p:nvSpPr>
          <p:spPr bwMode="auto">
            <a:xfrm>
              <a:off x="962" y="1628"/>
              <a:ext cx="64" cy="157"/>
            </a:xfrm>
            <a:custGeom>
              <a:avLst/>
              <a:gdLst>
                <a:gd name="T0" fmla="*/ 56 w 67"/>
                <a:gd name="T1" fmla="*/ 21 h 164"/>
                <a:gd name="T2" fmla="*/ 57 w 67"/>
                <a:gd name="T3" fmla="*/ 20 h 164"/>
                <a:gd name="T4" fmla="*/ 34 w 67"/>
                <a:gd name="T5" fmla="*/ 14 h 164"/>
                <a:gd name="T6" fmla="*/ 7 w 67"/>
                <a:gd name="T7" fmla="*/ 105 h 164"/>
                <a:gd name="T8" fmla="*/ 22 w 67"/>
                <a:gd name="T9" fmla="*/ 155 h 164"/>
                <a:gd name="T10" fmla="*/ 49 w 67"/>
                <a:gd name="T11" fmla="*/ 118 h 164"/>
                <a:gd name="T12" fmla="*/ 66 w 67"/>
                <a:gd name="T13" fmla="*/ 32 h 164"/>
                <a:gd name="T14" fmla="*/ 56 w 67"/>
                <a:gd name="T15" fmla="*/ 21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164">
                  <a:moveTo>
                    <a:pt x="56" y="21"/>
                  </a:moveTo>
                  <a:cubicBezTo>
                    <a:pt x="57" y="21"/>
                    <a:pt x="57" y="20"/>
                    <a:pt x="57" y="20"/>
                  </a:cubicBezTo>
                  <a:cubicBezTo>
                    <a:pt x="62" y="5"/>
                    <a:pt x="39" y="0"/>
                    <a:pt x="34" y="14"/>
                  </a:cubicBezTo>
                  <a:cubicBezTo>
                    <a:pt x="22" y="44"/>
                    <a:pt x="13" y="74"/>
                    <a:pt x="7" y="105"/>
                  </a:cubicBezTo>
                  <a:cubicBezTo>
                    <a:pt x="3" y="122"/>
                    <a:pt x="0" y="148"/>
                    <a:pt x="22" y="155"/>
                  </a:cubicBezTo>
                  <a:cubicBezTo>
                    <a:pt x="47" y="164"/>
                    <a:pt x="47" y="134"/>
                    <a:pt x="49" y="118"/>
                  </a:cubicBezTo>
                  <a:cubicBezTo>
                    <a:pt x="53" y="89"/>
                    <a:pt x="64" y="62"/>
                    <a:pt x="66" y="32"/>
                  </a:cubicBezTo>
                  <a:cubicBezTo>
                    <a:pt x="67" y="26"/>
                    <a:pt x="62" y="22"/>
                    <a:pt x="56" y="21"/>
                  </a:cubicBezTo>
                  <a:close/>
                </a:path>
              </a:pathLst>
            </a:custGeom>
            <a:solidFill>
              <a:srgbClr val="F9C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8">
              <a:extLst>
                <a:ext uri="{FF2B5EF4-FFF2-40B4-BE49-F238E27FC236}">
                  <a16:creationId xmlns:a16="http://schemas.microsoft.com/office/drawing/2014/main" id="{3ED68F7A-48D7-3C94-B57D-37F225AED9E1}"/>
                </a:ext>
              </a:extLst>
            </p:cNvPr>
            <p:cNvSpPr>
              <a:spLocks/>
            </p:cNvSpPr>
            <p:nvPr/>
          </p:nvSpPr>
          <p:spPr bwMode="auto">
            <a:xfrm>
              <a:off x="1324" y="2168"/>
              <a:ext cx="60" cy="151"/>
            </a:xfrm>
            <a:custGeom>
              <a:avLst/>
              <a:gdLst>
                <a:gd name="T0" fmla="*/ 3 w 63"/>
                <a:gd name="T1" fmla="*/ 135 h 159"/>
                <a:gd name="T2" fmla="*/ 1 w 63"/>
                <a:gd name="T3" fmla="*/ 13 h 159"/>
                <a:gd name="T4" fmla="*/ 3 w 63"/>
                <a:gd name="T5" fmla="*/ 11 h 159"/>
                <a:gd name="T6" fmla="*/ 5 w 63"/>
                <a:gd name="T7" fmla="*/ 9 h 159"/>
                <a:gd name="T8" fmla="*/ 32 w 63"/>
                <a:gd name="T9" fmla="*/ 13 h 159"/>
                <a:gd name="T10" fmla="*/ 34 w 63"/>
                <a:gd name="T11" fmla="*/ 113 h 159"/>
                <a:gd name="T12" fmla="*/ 33 w 63"/>
                <a:gd name="T13" fmla="*/ 119 h 159"/>
                <a:gd name="T14" fmla="*/ 60 w 63"/>
                <a:gd name="T15" fmla="*/ 151 h 159"/>
                <a:gd name="T16" fmla="*/ 56 w 63"/>
                <a:gd name="T17" fmla="*/ 157 h 159"/>
                <a:gd name="T18" fmla="*/ 51 w 63"/>
                <a:gd name="T19" fmla="*/ 154 h 159"/>
                <a:gd name="T20" fmla="*/ 47 w 63"/>
                <a:gd name="T21" fmla="*/ 154 h 159"/>
                <a:gd name="T22" fmla="*/ 43 w 63"/>
                <a:gd name="T23" fmla="*/ 151 h 159"/>
                <a:gd name="T24" fmla="*/ 37 w 63"/>
                <a:gd name="T25" fmla="*/ 153 h 159"/>
                <a:gd name="T26" fmla="*/ 9 w 63"/>
                <a:gd name="T27" fmla="*/ 135 h 159"/>
                <a:gd name="T28" fmla="*/ 3 w 63"/>
                <a:gd name="T29" fmla="*/ 13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59">
                  <a:moveTo>
                    <a:pt x="3" y="135"/>
                  </a:moveTo>
                  <a:cubicBezTo>
                    <a:pt x="3" y="124"/>
                    <a:pt x="0" y="27"/>
                    <a:pt x="1" y="13"/>
                  </a:cubicBezTo>
                  <a:cubicBezTo>
                    <a:pt x="1" y="11"/>
                    <a:pt x="2" y="11"/>
                    <a:pt x="3" y="11"/>
                  </a:cubicBezTo>
                  <a:cubicBezTo>
                    <a:pt x="3" y="10"/>
                    <a:pt x="4" y="9"/>
                    <a:pt x="5" y="9"/>
                  </a:cubicBezTo>
                  <a:cubicBezTo>
                    <a:pt x="12" y="7"/>
                    <a:pt x="30" y="0"/>
                    <a:pt x="32" y="13"/>
                  </a:cubicBezTo>
                  <a:cubicBezTo>
                    <a:pt x="34" y="20"/>
                    <a:pt x="34" y="94"/>
                    <a:pt x="34" y="113"/>
                  </a:cubicBezTo>
                  <a:cubicBezTo>
                    <a:pt x="33" y="115"/>
                    <a:pt x="33" y="117"/>
                    <a:pt x="33" y="119"/>
                  </a:cubicBezTo>
                  <a:cubicBezTo>
                    <a:pt x="34" y="138"/>
                    <a:pt x="48" y="141"/>
                    <a:pt x="60" y="151"/>
                  </a:cubicBezTo>
                  <a:cubicBezTo>
                    <a:pt x="63" y="154"/>
                    <a:pt x="61" y="159"/>
                    <a:pt x="56" y="157"/>
                  </a:cubicBezTo>
                  <a:cubicBezTo>
                    <a:pt x="55" y="156"/>
                    <a:pt x="53" y="155"/>
                    <a:pt x="51" y="154"/>
                  </a:cubicBezTo>
                  <a:cubicBezTo>
                    <a:pt x="50" y="155"/>
                    <a:pt x="48" y="155"/>
                    <a:pt x="47" y="154"/>
                  </a:cubicBezTo>
                  <a:cubicBezTo>
                    <a:pt x="45" y="153"/>
                    <a:pt x="44" y="152"/>
                    <a:pt x="43" y="151"/>
                  </a:cubicBezTo>
                  <a:cubicBezTo>
                    <a:pt x="41" y="153"/>
                    <a:pt x="39" y="153"/>
                    <a:pt x="37" y="153"/>
                  </a:cubicBezTo>
                  <a:cubicBezTo>
                    <a:pt x="28" y="149"/>
                    <a:pt x="15" y="144"/>
                    <a:pt x="9" y="135"/>
                  </a:cubicBezTo>
                  <a:cubicBezTo>
                    <a:pt x="5" y="135"/>
                    <a:pt x="3" y="135"/>
                    <a:pt x="3" y="135"/>
                  </a:cubicBezTo>
                  <a:close/>
                </a:path>
              </a:pathLst>
            </a:custGeom>
            <a:solidFill>
              <a:srgbClr val="F9C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Freeform 9">
              <a:extLst>
                <a:ext uri="{FF2B5EF4-FFF2-40B4-BE49-F238E27FC236}">
                  <a16:creationId xmlns:a16="http://schemas.microsoft.com/office/drawing/2014/main" id="{E7C99F5A-A087-17D5-4444-868D7B1930FA}"/>
                </a:ext>
              </a:extLst>
            </p:cNvPr>
            <p:cNvSpPr>
              <a:spLocks/>
            </p:cNvSpPr>
            <p:nvPr/>
          </p:nvSpPr>
          <p:spPr bwMode="auto">
            <a:xfrm>
              <a:off x="1312" y="2285"/>
              <a:ext cx="103" cy="56"/>
            </a:xfrm>
            <a:custGeom>
              <a:avLst/>
              <a:gdLst>
                <a:gd name="T0" fmla="*/ 107 w 108"/>
                <a:gd name="T1" fmla="*/ 48 h 59"/>
                <a:gd name="T2" fmla="*/ 66 w 108"/>
                <a:gd name="T3" fmla="*/ 24 h 59"/>
                <a:gd name="T4" fmla="*/ 44 w 108"/>
                <a:gd name="T5" fmla="*/ 22 h 59"/>
                <a:gd name="T6" fmla="*/ 12 w 108"/>
                <a:gd name="T7" fmla="*/ 0 h 59"/>
                <a:gd name="T8" fmla="*/ 8 w 108"/>
                <a:gd name="T9" fmla="*/ 3 h 59"/>
                <a:gd name="T10" fmla="*/ 8 w 108"/>
                <a:gd name="T11" fmla="*/ 39 h 59"/>
                <a:gd name="T12" fmla="*/ 10 w 108"/>
                <a:gd name="T13" fmla="*/ 41 h 59"/>
                <a:gd name="T14" fmla="*/ 10 w 108"/>
                <a:gd name="T15" fmla="*/ 55 h 59"/>
                <a:gd name="T16" fmla="*/ 12 w 108"/>
                <a:gd name="T17" fmla="*/ 57 h 59"/>
                <a:gd name="T18" fmla="*/ 16 w 108"/>
                <a:gd name="T19" fmla="*/ 57 h 59"/>
                <a:gd name="T20" fmla="*/ 18 w 108"/>
                <a:gd name="T21" fmla="*/ 55 h 59"/>
                <a:gd name="T22" fmla="*/ 18 w 108"/>
                <a:gd name="T23" fmla="*/ 43 h 59"/>
                <a:gd name="T24" fmla="*/ 43 w 108"/>
                <a:gd name="T25" fmla="*/ 45 h 59"/>
                <a:gd name="T26" fmla="*/ 62 w 108"/>
                <a:gd name="T27" fmla="*/ 55 h 59"/>
                <a:gd name="T28" fmla="*/ 84 w 108"/>
                <a:gd name="T29" fmla="*/ 58 h 59"/>
                <a:gd name="T30" fmla="*/ 108 w 108"/>
                <a:gd name="T31" fmla="*/ 51 h 59"/>
                <a:gd name="T32" fmla="*/ 107 w 108"/>
                <a:gd name="T33" fmla="*/ 4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8" h="59">
                  <a:moveTo>
                    <a:pt x="107" y="48"/>
                  </a:moveTo>
                  <a:cubicBezTo>
                    <a:pt x="93" y="40"/>
                    <a:pt x="77" y="29"/>
                    <a:pt x="66" y="24"/>
                  </a:cubicBezTo>
                  <a:cubicBezTo>
                    <a:pt x="58" y="19"/>
                    <a:pt x="53" y="23"/>
                    <a:pt x="44" y="22"/>
                  </a:cubicBezTo>
                  <a:cubicBezTo>
                    <a:pt x="29" y="19"/>
                    <a:pt x="22" y="9"/>
                    <a:pt x="12" y="0"/>
                  </a:cubicBezTo>
                  <a:cubicBezTo>
                    <a:pt x="11" y="0"/>
                    <a:pt x="8" y="0"/>
                    <a:pt x="8" y="3"/>
                  </a:cubicBezTo>
                  <a:cubicBezTo>
                    <a:pt x="5" y="12"/>
                    <a:pt x="0" y="30"/>
                    <a:pt x="8" y="39"/>
                  </a:cubicBezTo>
                  <a:cubicBezTo>
                    <a:pt x="9" y="39"/>
                    <a:pt x="9" y="40"/>
                    <a:pt x="10" y="41"/>
                  </a:cubicBezTo>
                  <a:cubicBezTo>
                    <a:pt x="11" y="45"/>
                    <a:pt x="10" y="51"/>
                    <a:pt x="10" y="55"/>
                  </a:cubicBezTo>
                  <a:cubicBezTo>
                    <a:pt x="10" y="56"/>
                    <a:pt x="11" y="57"/>
                    <a:pt x="12" y="57"/>
                  </a:cubicBezTo>
                  <a:cubicBezTo>
                    <a:pt x="14" y="57"/>
                    <a:pt x="15" y="57"/>
                    <a:pt x="16" y="57"/>
                  </a:cubicBezTo>
                  <a:cubicBezTo>
                    <a:pt x="17" y="57"/>
                    <a:pt x="18" y="56"/>
                    <a:pt x="18" y="55"/>
                  </a:cubicBezTo>
                  <a:cubicBezTo>
                    <a:pt x="17" y="51"/>
                    <a:pt x="18" y="47"/>
                    <a:pt x="18" y="43"/>
                  </a:cubicBezTo>
                  <a:cubicBezTo>
                    <a:pt x="27" y="44"/>
                    <a:pt x="36" y="43"/>
                    <a:pt x="43" y="45"/>
                  </a:cubicBezTo>
                  <a:cubicBezTo>
                    <a:pt x="52" y="48"/>
                    <a:pt x="54" y="51"/>
                    <a:pt x="62" y="55"/>
                  </a:cubicBezTo>
                  <a:cubicBezTo>
                    <a:pt x="67" y="58"/>
                    <a:pt x="78" y="58"/>
                    <a:pt x="84" y="58"/>
                  </a:cubicBezTo>
                  <a:cubicBezTo>
                    <a:pt x="90" y="58"/>
                    <a:pt x="104" y="59"/>
                    <a:pt x="108" y="51"/>
                  </a:cubicBezTo>
                  <a:cubicBezTo>
                    <a:pt x="108" y="50"/>
                    <a:pt x="108" y="48"/>
                    <a:pt x="107" y="48"/>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10">
              <a:extLst>
                <a:ext uri="{FF2B5EF4-FFF2-40B4-BE49-F238E27FC236}">
                  <a16:creationId xmlns:a16="http://schemas.microsoft.com/office/drawing/2014/main" id="{C764FEEA-5BCE-234A-5046-BBC094284DCF}"/>
                </a:ext>
              </a:extLst>
            </p:cNvPr>
            <p:cNvSpPr>
              <a:spLocks/>
            </p:cNvSpPr>
            <p:nvPr/>
          </p:nvSpPr>
          <p:spPr bwMode="auto">
            <a:xfrm>
              <a:off x="1116" y="2155"/>
              <a:ext cx="96" cy="148"/>
            </a:xfrm>
            <a:custGeom>
              <a:avLst/>
              <a:gdLst>
                <a:gd name="T0" fmla="*/ 0 w 100"/>
                <a:gd name="T1" fmla="*/ 102 h 155"/>
                <a:gd name="T2" fmla="*/ 68 w 100"/>
                <a:gd name="T3" fmla="*/ 1 h 155"/>
                <a:gd name="T4" fmla="*/ 72 w 100"/>
                <a:gd name="T5" fmla="*/ 1 h 155"/>
                <a:gd name="T6" fmla="*/ 74 w 100"/>
                <a:gd name="T7" fmla="*/ 1 h 155"/>
                <a:gd name="T8" fmla="*/ 94 w 100"/>
                <a:gd name="T9" fmla="*/ 19 h 155"/>
                <a:gd name="T10" fmla="*/ 38 w 100"/>
                <a:gd name="T11" fmla="*/ 102 h 155"/>
                <a:gd name="T12" fmla="*/ 34 w 100"/>
                <a:gd name="T13" fmla="*/ 107 h 155"/>
                <a:gd name="T14" fmla="*/ 38 w 100"/>
                <a:gd name="T15" fmla="*/ 148 h 155"/>
                <a:gd name="T16" fmla="*/ 31 w 100"/>
                <a:gd name="T17" fmla="*/ 151 h 155"/>
                <a:gd name="T18" fmla="*/ 29 w 100"/>
                <a:gd name="T19" fmla="*/ 146 h 155"/>
                <a:gd name="T20" fmla="*/ 25 w 100"/>
                <a:gd name="T21" fmla="*/ 143 h 155"/>
                <a:gd name="T22" fmla="*/ 23 w 100"/>
                <a:gd name="T23" fmla="*/ 138 h 155"/>
                <a:gd name="T24" fmla="*/ 18 w 100"/>
                <a:gd name="T25" fmla="*/ 137 h 155"/>
                <a:gd name="T26" fmla="*/ 5 w 100"/>
                <a:gd name="T27" fmla="*/ 106 h 155"/>
                <a:gd name="T28" fmla="*/ 0 w 100"/>
                <a:gd name="T29" fmla="*/ 10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55">
                  <a:moveTo>
                    <a:pt x="0" y="102"/>
                  </a:moveTo>
                  <a:cubicBezTo>
                    <a:pt x="6" y="93"/>
                    <a:pt x="60" y="12"/>
                    <a:pt x="68" y="1"/>
                  </a:cubicBezTo>
                  <a:cubicBezTo>
                    <a:pt x="69" y="0"/>
                    <a:pt x="71" y="0"/>
                    <a:pt x="72" y="1"/>
                  </a:cubicBezTo>
                  <a:cubicBezTo>
                    <a:pt x="73" y="0"/>
                    <a:pt x="73" y="0"/>
                    <a:pt x="74" y="1"/>
                  </a:cubicBezTo>
                  <a:cubicBezTo>
                    <a:pt x="81" y="3"/>
                    <a:pt x="100" y="8"/>
                    <a:pt x="94" y="19"/>
                  </a:cubicBezTo>
                  <a:cubicBezTo>
                    <a:pt x="91" y="26"/>
                    <a:pt x="49" y="87"/>
                    <a:pt x="38" y="102"/>
                  </a:cubicBezTo>
                  <a:cubicBezTo>
                    <a:pt x="36" y="104"/>
                    <a:pt x="35" y="105"/>
                    <a:pt x="34" y="107"/>
                  </a:cubicBezTo>
                  <a:cubicBezTo>
                    <a:pt x="24" y="123"/>
                    <a:pt x="33" y="133"/>
                    <a:pt x="38" y="148"/>
                  </a:cubicBezTo>
                  <a:cubicBezTo>
                    <a:pt x="39" y="152"/>
                    <a:pt x="33" y="155"/>
                    <a:pt x="31" y="151"/>
                  </a:cubicBezTo>
                  <a:cubicBezTo>
                    <a:pt x="30" y="149"/>
                    <a:pt x="30" y="148"/>
                    <a:pt x="29" y="146"/>
                  </a:cubicBezTo>
                  <a:cubicBezTo>
                    <a:pt x="27" y="146"/>
                    <a:pt x="25" y="145"/>
                    <a:pt x="25" y="143"/>
                  </a:cubicBezTo>
                  <a:cubicBezTo>
                    <a:pt x="24" y="141"/>
                    <a:pt x="24" y="140"/>
                    <a:pt x="23" y="138"/>
                  </a:cubicBezTo>
                  <a:cubicBezTo>
                    <a:pt x="21" y="139"/>
                    <a:pt x="19" y="138"/>
                    <a:pt x="18" y="137"/>
                  </a:cubicBezTo>
                  <a:cubicBezTo>
                    <a:pt x="13" y="128"/>
                    <a:pt x="5" y="116"/>
                    <a:pt x="5" y="106"/>
                  </a:cubicBezTo>
                  <a:cubicBezTo>
                    <a:pt x="2" y="104"/>
                    <a:pt x="0" y="102"/>
                    <a:pt x="0" y="102"/>
                  </a:cubicBezTo>
                  <a:close/>
                </a:path>
              </a:pathLst>
            </a:custGeom>
            <a:solidFill>
              <a:srgbClr val="F9C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Freeform 11">
              <a:extLst>
                <a:ext uri="{FF2B5EF4-FFF2-40B4-BE49-F238E27FC236}">
                  <a16:creationId xmlns:a16="http://schemas.microsoft.com/office/drawing/2014/main" id="{496DA7A6-8C04-3219-D0EF-92C0A4EF26C0}"/>
                </a:ext>
              </a:extLst>
            </p:cNvPr>
            <p:cNvSpPr>
              <a:spLocks/>
            </p:cNvSpPr>
            <p:nvPr/>
          </p:nvSpPr>
          <p:spPr bwMode="auto">
            <a:xfrm>
              <a:off x="1089" y="2240"/>
              <a:ext cx="81" cy="98"/>
            </a:xfrm>
            <a:custGeom>
              <a:avLst/>
              <a:gdLst>
                <a:gd name="T0" fmla="*/ 84 w 85"/>
                <a:gd name="T1" fmla="*/ 96 h 103"/>
                <a:gd name="T2" fmla="*/ 64 w 85"/>
                <a:gd name="T3" fmla="*/ 52 h 103"/>
                <a:gd name="T4" fmla="*/ 47 w 85"/>
                <a:gd name="T5" fmla="*/ 38 h 103"/>
                <a:gd name="T6" fmla="*/ 33 w 85"/>
                <a:gd name="T7" fmla="*/ 2 h 103"/>
                <a:gd name="T8" fmla="*/ 29 w 85"/>
                <a:gd name="T9" fmla="*/ 1 h 103"/>
                <a:gd name="T10" fmla="*/ 8 w 85"/>
                <a:gd name="T11" fmla="*/ 31 h 103"/>
                <a:gd name="T12" fmla="*/ 8 w 85"/>
                <a:gd name="T13" fmla="*/ 34 h 103"/>
                <a:gd name="T14" fmla="*/ 1 w 85"/>
                <a:gd name="T15" fmla="*/ 46 h 103"/>
                <a:gd name="T16" fmla="*/ 1 w 85"/>
                <a:gd name="T17" fmla="*/ 49 h 103"/>
                <a:gd name="T18" fmla="*/ 4 w 85"/>
                <a:gd name="T19" fmla="*/ 51 h 103"/>
                <a:gd name="T20" fmla="*/ 7 w 85"/>
                <a:gd name="T21" fmla="*/ 50 h 103"/>
                <a:gd name="T22" fmla="*/ 14 w 85"/>
                <a:gd name="T23" fmla="*/ 41 h 103"/>
                <a:gd name="T24" fmla="*/ 33 w 85"/>
                <a:gd name="T25" fmla="*/ 56 h 103"/>
                <a:gd name="T26" fmla="*/ 43 w 85"/>
                <a:gd name="T27" fmla="*/ 75 h 103"/>
                <a:gd name="T28" fmla="*/ 59 w 85"/>
                <a:gd name="T29" fmla="*/ 90 h 103"/>
                <a:gd name="T30" fmla="*/ 82 w 85"/>
                <a:gd name="T31" fmla="*/ 99 h 103"/>
                <a:gd name="T32" fmla="*/ 84 w 85"/>
                <a:gd name="T33" fmla="*/ 9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103">
                  <a:moveTo>
                    <a:pt x="84" y="96"/>
                  </a:moveTo>
                  <a:cubicBezTo>
                    <a:pt x="77" y="81"/>
                    <a:pt x="70" y="63"/>
                    <a:pt x="64" y="52"/>
                  </a:cubicBezTo>
                  <a:cubicBezTo>
                    <a:pt x="60" y="44"/>
                    <a:pt x="54" y="44"/>
                    <a:pt x="47" y="38"/>
                  </a:cubicBezTo>
                  <a:cubicBezTo>
                    <a:pt x="37" y="27"/>
                    <a:pt x="37" y="15"/>
                    <a:pt x="33" y="2"/>
                  </a:cubicBezTo>
                  <a:cubicBezTo>
                    <a:pt x="33" y="1"/>
                    <a:pt x="31" y="0"/>
                    <a:pt x="29" y="1"/>
                  </a:cubicBezTo>
                  <a:cubicBezTo>
                    <a:pt x="22" y="8"/>
                    <a:pt x="6" y="20"/>
                    <a:pt x="8" y="31"/>
                  </a:cubicBezTo>
                  <a:cubicBezTo>
                    <a:pt x="8" y="32"/>
                    <a:pt x="8" y="33"/>
                    <a:pt x="8" y="34"/>
                  </a:cubicBezTo>
                  <a:cubicBezTo>
                    <a:pt x="7" y="38"/>
                    <a:pt x="3" y="43"/>
                    <a:pt x="1" y="46"/>
                  </a:cubicBezTo>
                  <a:cubicBezTo>
                    <a:pt x="0" y="47"/>
                    <a:pt x="0" y="48"/>
                    <a:pt x="1" y="49"/>
                  </a:cubicBezTo>
                  <a:cubicBezTo>
                    <a:pt x="2" y="49"/>
                    <a:pt x="3" y="50"/>
                    <a:pt x="4" y="51"/>
                  </a:cubicBezTo>
                  <a:cubicBezTo>
                    <a:pt x="5" y="51"/>
                    <a:pt x="7" y="51"/>
                    <a:pt x="7" y="50"/>
                  </a:cubicBezTo>
                  <a:cubicBezTo>
                    <a:pt x="9" y="46"/>
                    <a:pt x="11" y="43"/>
                    <a:pt x="14" y="41"/>
                  </a:cubicBezTo>
                  <a:cubicBezTo>
                    <a:pt x="21" y="47"/>
                    <a:pt x="28" y="51"/>
                    <a:pt x="33" y="56"/>
                  </a:cubicBezTo>
                  <a:cubicBezTo>
                    <a:pt x="38" y="64"/>
                    <a:pt x="39" y="68"/>
                    <a:pt x="43" y="75"/>
                  </a:cubicBezTo>
                  <a:cubicBezTo>
                    <a:pt x="45" y="81"/>
                    <a:pt x="54" y="87"/>
                    <a:pt x="59" y="90"/>
                  </a:cubicBezTo>
                  <a:cubicBezTo>
                    <a:pt x="64" y="94"/>
                    <a:pt x="75" y="103"/>
                    <a:pt x="82" y="99"/>
                  </a:cubicBezTo>
                  <a:cubicBezTo>
                    <a:pt x="83" y="98"/>
                    <a:pt x="85" y="97"/>
                    <a:pt x="84" y="96"/>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12">
              <a:extLst>
                <a:ext uri="{FF2B5EF4-FFF2-40B4-BE49-F238E27FC236}">
                  <a16:creationId xmlns:a16="http://schemas.microsoft.com/office/drawing/2014/main" id="{8788E427-F343-61A7-2FE7-283AB4D37761}"/>
                </a:ext>
              </a:extLst>
            </p:cNvPr>
            <p:cNvSpPr>
              <a:spLocks/>
            </p:cNvSpPr>
            <p:nvPr/>
          </p:nvSpPr>
          <p:spPr bwMode="auto">
            <a:xfrm>
              <a:off x="1147" y="1875"/>
              <a:ext cx="248" cy="333"/>
            </a:xfrm>
            <a:custGeom>
              <a:avLst/>
              <a:gdLst>
                <a:gd name="T0" fmla="*/ 251 w 260"/>
                <a:gd name="T1" fmla="*/ 245 h 349"/>
                <a:gd name="T2" fmla="*/ 241 w 260"/>
                <a:gd name="T3" fmla="*/ 175 h 349"/>
                <a:gd name="T4" fmla="*/ 207 w 260"/>
                <a:gd name="T5" fmla="*/ 63 h 349"/>
                <a:gd name="T6" fmla="*/ 153 w 260"/>
                <a:gd name="T7" fmla="*/ 33 h 349"/>
                <a:gd name="T8" fmla="*/ 85 w 260"/>
                <a:gd name="T9" fmla="*/ 4 h 349"/>
                <a:gd name="T10" fmla="*/ 60 w 260"/>
                <a:gd name="T11" fmla="*/ 14 h 349"/>
                <a:gd name="T12" fmla="*/ 52 w 260"/>
                <a:gd name="T13" fmla="*/ 44 h 349"/>
                <a:gd name="T14" fmla="*/ 55 w 260"/>
                <a:gd name="T15" fmla="*/ 47 h 349"/>
                <a:gd name="T16" fmla="*/ 55 w 260"/>
                <a:gd name="T17" fmla="*/ 47 h 349"/>
                <a:gd name="T18" fmla="*/ 29 w 260"/>
                <a:gd name="T19" fmla="*/ 69 h 349"/>
                <a:gd name="T20" fmla="*/ 14 w 260"/>
                <a:gd name="T21" fmla="*/ 100 h 349"/>
                <a:gd name="T22" fmla="*/ 19 w 260"/>
                <a:gd name="T23" fmla="*/ 104 h 349"/>
                <a:gd name="T24" fmla="*/ 25 w 260"/>
                <a:gd name="T25" fmla="*/ 108 h 349"/>
                <a:gd name="T26" fmla="*/ 83 w 260"/>
                <a:gd name="T27" fmla="*/ 144 h 349"/>
                <a:gd name="T28" fmla="*/ 115 w 260"/>
                <a:gd name="T29" fmla="*/ 193 h 349"/>
                <a:gd name="T30" fmla="*/ 143 w 260"/>
                <a:gd name="T31" fmla="*/ 334 h 349"/>
                <a:gd name="T32" fmla="*/ 161 w 260"/>
                <a:gd name="T33" fmla="*/ 347 h 349"/>
                <a:gd name="T34" fmla="*/ 229 w 260"/>
                <a:gd name="T35" fmla="*/ 339 h 349"/>
                <a:gd name="T36" fmla="*/ 258 w 260"/>
                <a:gd name="T37" fmla="*/ 314 h 349"/>
                <a:gd name="T38" fmla="*/ 251 w 260"/>
                <a:gd name="T39" fmla="*/ 245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0" h="349">
                  <a:moveTo>
                    <a:pt x="251" y="245"/>
                  </a:moveTo>
                  <a:cubicBezTo>
                    <a:pt x="248" y="222"/>
                    <a:pt x="245" y="198"/>
                    <a:pt x="241" y="175"/>
                  </a:cubicBezTo>
                  <a:cubicBezTo>
                    <a:pt x="236" y="138"/>
                    <a:pt x="235" y="91"/>
                    <a:pt x="207" y="63"/>
                  </a:cubicBezTo>
                  <a:cubicBezTo>
                    <a:pt x="192" y="49"/>
                    <a:pt x="172" y="41"/>
                    <a:pt x="153" y="33"/>
                  </a:cubicBezTo>
                  <a:cubicBezTo>
                    <a:pt x="130" y="24"/>
                    <a:pt x="108" y="14"/>
                    <a:pt x="85" y="4"/>
                  </a:cubicBezTo>
                  <a:cubicBezTo>
                    <a:pt x="74" y="0"/>
                    <a:pt x="64" y="6"/>
                    <a:pt x="60" y="14"/>
                  </a:cubicBezTo>
                  <a:cubicBezTo>
                    <a:pt x="49" y="18"/>
                    <a:pt x="42" y="32"/>
                    <a:pt x="52" y="44"/>
                  </a:cubicBezTo>
                  <a:cubicBezTo>
                    <a:pt x="53" y="45"/>
                    <a:pt x="54" y="46"/>
                    <a:pt x="55" y="47"/>
                  </a:cubicBezTo>
                  <a:cubicBezTo>
                    <a:pt x="55" y="47"/>
                    <a:pt x="55" y="47"/>
                    <a:pt x="55" y="47"/>
                  </a:cubicBezTo>
                  <a:cubicBezTo>
                    <a:pt x="40" y="38"/>
                    <a:pt x="23" y="55"/>
                    <a:pt x="29" y="69"/>
                  </a:cubicBezTo>
                  <a:cubicBezTo>
                    <a:pt x="14" y="68"/>
                    <a:pt x="0" y="89"/>
                    <a:pt x="14" y="100"/>
                  </a:cubicBezTo>
                  <a:cubicBezTo>
                    <a:pt x="16" y="102"/>
                    <a:pt x="18" y="103"/>
                    <a:pt x="19" y="104"/>
                  </a:cubicBezTo>
                  <a:cubicBezTo>
                    <a:pt x="21" y="106"/>
                    <a:pt x="23" y="107"/>
                    <a:pt x="25" y="108"/>
                  </a:cubicBezTo>
                  <a:cubicBezTo>
                    <a:pt x="45" y="120"/>
                    <a:pt x="64" y="132"/>
                    <a:pt x="83" y="144"/>
                  </a:cubicBezTo>
                  <a:cubicBezTo>
                    <a:pt x="104" y="157"/>
                    <a:pt x="112" y="168"/>
                    <a:pt x="115" y="193"/>
                  </a:cubicBezTo>
                  <a:cubicBezTo>
                    <a:pt x="120" y="241"/>
                    <a:pt x="129" y="288"/>
                    <a:pt x="143" y="334"/>
                  </a:cubicBezTo>
                  <a:cubicBezTo>
                    <a:pt x="145" y="341"/>
                    <a:pt x="153" y="349"/>
                    <a:pt x="161" y="347"/>
                  </a:cubicBezTo>
                  <a:cubicBezTo>
                    <a:pt x="183" y="344"/>
                    <a:pt x="206" y="342"/>
                    <a:pt x="229" y="339"/>
                  </a:cubicBezTo>
                  <a:cubicBezTo>
                    <a:pt x="244" y="337"/>
                    <a:pt x="256" y="331"/>
                    <a:pt x="258" y="314"/>
                  </a:cubicBezTo>
                  <a:cubicBezTo>
                    <a:pt x="260" y="293"/>
                    <a:pt x="253" y="267"/>
                    <a:pt x="251" y="245"/>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2" name="Freeform 13">
              <a:extLst>
                <a:ext uri="{FF2B5EF4-FFF2-40B4-BE49-F238E27FC236}">
                  <a16:creationId xmlns:a16="http://schemas.microsoft.com/office/drawing/2014/main" id="{B70602FA-60B7-1A44-3755-05A01D770B51}"/>
                </a:ext>
              </a:extLst>
            </p:cNvPr>
            <p:cNvSpPr>
              <a:spLocks/>
            </p:cNvSpPr>
            <p:nvPr/>
          </p:nvSpPr>
          <p:spPr bwMode="auto">
            <a:xfrm>
              <a:off x="1095" y="1861"/>
              <a:ext cx="198" cy="361"/>
            </a:xfrm>
            <a:custGeom>
              <a:avLst/>
              <a:gdLst>
                <a:gd name="T0" fmla="*/ 149 w 207"/>
                <a:gd name="T1" fmla="*/ 300 h 378"/>
                <a:gd name="T2" fmla="*/ 173 w 207"/>
                <a:gd name="T3" fmla="*/ 233 h 378"/>
                <a:gd name="T4" fmla="*/ 194 w 207"/>
                <a:gd name="T5" fmla="*/ 118 h 378"/>
                <a:gd name="T6" fmla="*/ 161 w 207"/>
                <a:gd name="T7" fmla="*/ 67 h 378"/>
                <a:gd name="T8" fmla="*/ 114 w 207"/>
                <a:gd name="T9" fmla="*/ 10 h 378"/>
                <a:gd name="T10" fmla="*/ 87 w 207"/>
                <a:gd name="T11" fmla="*/ 7 h 378"/>
                <a:gd name="T12" fmla="*/ 67 w 207"/>
                <a:gd name="T13" fmla="*/ 29 h 378"/>
                <a:gd name="T14" fmla="*/ 68 w 207"/>
                <a:gd name="T15" fmla="*/ 34 h 378"/>
                <a:gd name="T16" fmla="*/ 68 w 207"/>
                <a:gd name="T17" fmla="*/ 33 h 378"/>
                <a:gd name="T18" fmla="*/ 34 w 207"/>
                <a:gd name="T19" fmla="*/ 41 h 378"/>
                <a:gd name="T20" fmla="*/ 7 w 207"/>
                <a:gd name="T21" fmla="*/ 61 h 378"/>
                <a:gd name="T22" fmla="*/ 9 w 207"/>
                <a:gd name="T23" fmla="*/ 68 h 378"/>
                <a:gd name="T24" fmla="*/ 13 w 207"/>
                <a:gd name="T25" fmla="*/ 73 h 378"/>
                <a:gd name="T26" fmla="*/ 48 w 207"/>
                <a:gd name="T27" fmla="*/ 132 h 378"/>
                <a:gd name="T28" fmla="*/ 53 w 207"/>
                <a:gd name="T29" fmla="*/ 190 h 378"/>
                <a:gd name="T30" fmla="*/ 13 w 207"/>
                <a:gd name="T31" fmla="*/ 329 h 378"/>
                <a:gd name="T32" fmla="*/ 22 w 207"/>
                <a:gd name="T33" fmla="*/ 349 h 378"/>
                <a:gd name="T34" fmla="*/ 86 w 207"/>
                <a:gd name="T35" fmla="*/ 372 h 378"/>
                <a:gd name="T36" fmla="*/ 123 w 207"/>
                <a:gd name="T37" fmla="*/ 364 h 378"/>
                <a:gd name="T38" fmla="*/ 149 w 207"/>
                <a:gd name="T39" fmla="*/ 30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378">
                  <a:moveTo>
                    <a:pt x="149" y="300"/>
                  </a:moveTo>
                  <a:cubicBezTo>
                    <a:pt x="158" y="278"/>
                    <a:pt x="166" y="256"/>
                    <a:pt x="173" y="233"/>
                  </a:cubicBezTo>
                  <a:cubicBezTo>
                    <a:pt x="186" y="198"/>
                    <a:pt x="207" y="156"/>
                    <a:pt x="194" y="118"/>
                  </a:cubicBezTo>
                  <a:cubicBezTo>
                    <a:pt x="188" y="98"/>
                    <a:pt x="174" y="83"/>
                    <a:pt x="161" y="67"/>
                  </a:cubicBezTo>
                  <a:cubicBezTo>
                    <a:pt x="145" y="48"/>
                    <a:pt x="130" y="29"/>
                    <a:pt x="114" y="10"/>
                  </a:cubicBezTo>
                  <a:cubicBezTo>
                    <a:pt x="107" y="0"/>
                    <a:pt x="95" y="1"/>
                    <a:pt x="87" y="7"/>
                  </a:cubicBezTo>
                  <a:cubicBezTo>
                    <a:pt x="76" y="5"/>
                    <a:pt x="63" y="14"/>
                    <a:pt x="67" y="29"/>
                  </a:cubicBezTo>
                  <a:cubicBezTo>
                    <a:pt x="67" y="31"/>
                    <a:pt x="68" y="32"/>
                    <a:pt x="68" y="34"/>
                  </a:cubicBezTo>
                  <a:cubicBezTo>
                    <a:pt x="68" y="33"/>
                    <a:pt x="68" y="33"/>
                    <a:pt x="68" y="33"/>
                  </a:cubicBezTo>
                  <a:cubicBezTo>
                    <a:pt x="58" y="19"/>
                    <a:pt x="35" y="26"/>
                    <a:pt x="34" y="41"/>
                  </a:cubicBezTo>
                  <a:cubicBezTo>
                    <a:pt x="21" y="33"/>
                    <a:pt x="0" y="45"/>
                    <a:pt x="7" y="61"/>
                  </a:cubicBezTo>
                  <a:cubicBezTo>
                    <a:pt x="8" y="63"/>
                    <a:pt x="9" y="66"/>
                    <a:pt x="9" y="68"/>
                  </a:cubicBezTo>
                  <a:cubicBezTo>
                    <a:pt x="10" y="70"/>
                    <a:pt x="12" y="72"/>
                    <a:pt x="13" y="73"/>
                  </a:cubicBezTo>
                  <a:cubicBezTo>
                    <a:pt x="25" y="93"/>
                    <a:pt x="36" y="113"/>
                    <a:pt x="48" y="132"/>
                  </a:cubicBezTo>
                  <a:cubicBezTo>
                    <a:pt x="60" y="154"/>
                    <a:pt x="62" y="167"/>
                    <a:pt x="53" y="190"/>
                  </a:cubicBezTo>
                  <a:cubicBezTo>
                    <a:pt x="36" y="236"/>
                    <a:pt x="22" y="281"/>
                    <a:pt x="13" y="329"/>
                  </a:cubicBezTo>
                  <a:cubicBezTo>
                    <a:pt x="11" y="336"/>
                    <a:pt x="15" y="346"/>
                    <a:pt x="22" y="349"/>
                  </a:cubicBezTo>
                  <a:cubicBezTo>
                    <a:pt x="43" y="357"/>
                    <a:pt x="65" y="364"/>
                    <a:pt x="86" y="372"/>
                  </a:cubicBezTo>
                  <a:cubicBezTo>
                    <a:pt x="101" y="377"/>
                    <a:pt x="114" y="378"/>
                    <a:pt x="123" y="364"/>
                  </a:cubicBezTo>
                  <a:cubicBezTo>
                    <a:pt x="135" y="346"/>
                    <a:pt x="141" y="320"/>
                    <a:pt x="149" y="30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3" name="Freeform 14">
              <a:extLst>
                <a:ext uri="{FF2B5EF4-FFF2-40B4-BE49-F238E27FC236}">
                  <a16:creationId xmlns:a16="http://schemas.microsoft.com/office/drawing/2014/main" id="{9490B301-18B6-B456-90D0-76177C34E7D0}"/>
                </a:ext>
              </a:extLst>
            </p:cNvPr>
            <p:cNvSpPr>
              <a:spLocks/>
            </p:cNvSpPr>
            <p:nvPr/>
          </p:nvSpPr>
          <p:spPr bwMode="auto">
            <a:xfrm>
              <a:off x="1835" y="1870"/>
              <a:ext cx="42" cy="407"/>
            </a:xfrm>
            <a:custGeom>
              <a:avLst/>
              <a:gdLst>
                <a:gd name="T0" fmla="*/ 3 w 44"/>
                <a:gd name="T1" fmla="*/ 248 h 427"/>
                <a:gd name="T2" fmla="*/ 0 w 44"/>
                <a:gd name="T3" fmla="*/ 5 h 427"/>
                <a:gd name="T4" fmla="*/ 8 w 44"/>
                <a:gd name="T5" fmla="*/ 5 h 427"/>
                <a:gd name="T6" fmla="*/ 11 w 44"/>
                <a:gd name="T7" fmla="*/ 217 h 427"/>
                <a:gd name="T8" fmla="*/ 12 w 44"/>
                <a:gd name="T9" fmla="*/ 319 h 427"/>
                <a:gd name="T10" fmla="*/ 13 w 44"/>
                <a:gd name="T11" fmla="*/ 374 h 427"/>
                <a:gd name="T12" fmla="*/ 13 w 44"/>
                <a:gd name="T13" fmla="*/ 398 h 427"/>
                <a:gd name="T14" fmla="*/ 24 w 44"/>
                <a:gd name="T15" fmla="*/ 414 h 427"/>
                <a:gd name="T16" fmla="*/ 32 w 44"/>
                <a:gd name="T17" fmla="*/ 417 h 427"/>
                <a:gd name="T18" fmla="*/ 33 w 44"/>
                <a:gd name="T19" fmla="*/ 226 h 427"/>
                <a:gd name="T20" fmla="*/ 35 w 44"/>
                <a:gd name="T21" fmla="*/ 24 h 427"/>
                <a:gd name="T22" fmla="*/ 43 w 44"/>
                <a:gd name="T23" fmla="*/ 24 h 427"/>
                <a:gd name="T24" fmla="*/ 41 w 44"/>
                <a:gd name="T25" fmla="*/ 226 h 427"/>
                <a:gd name="T26" fmla="*/ 39 w 44"/>
                <a:gd name="T27" fmla="*/ 422 h 427"/>
                <a:gd name="T28" fmla="*/ 34 w 44"/>
                <a:gd name="T29" fmla="*/ 426 h 427"/>
                <a:gd name="T30" fmla="*/ 6 w 44"/>
                <a:gd name="T31" fmla="*/ 411 h 427"/>
                <a:gd name="T32" fmla="*/ 5 w 44"/>
                <a:gd name="T33" fmla="*/ 366 h 427"/>
                <a:gd name="T34" fmla="*/ 3 w 44"/>
                <a:gd name="T35" fmla="*/ 248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427">
                  <a:moveTo>
                    <a:pt x="3" y="248"/>
                  </a:moveTo>
                  <a:cubicBezTo>
                    <a:pt x="2" y="167"/>
                    <a:pt x="1" y="86"/>
                    <a:pt x="0" y="5"/>
                  </a:cubicBezTo>
                  <a:cubicBezTo>
                    <a:pt x="0" y="0"/>
                    <a:pt x="8" y="0"/>
                    <a:pt x="8" y="5"/>
                  </a:cubicBezTo>
                  <a:cubicBezTo>
                    <a:pt x="9" y="76"/>
                    <a:pt x="10" y="146"/>
                    <a:pt x="11" y="217"/>
                  </a:cubicBezTo>
                  <a:cubicBezTo>
                    <a:pt x="11" y="251"/>
                    <a:pt x="12" y="285"/>
                    <a:pt x="12" y="319"/>
                  </a:cubicBezTo>
                  <a:cubicBezTo>
                    <a:pt x="12" y="337"/>
                    <a:pt x="13" y="356"/>
                    <a:pt x="13" y="374"/>
                  </a:cubicBezTo>
                  <a:cubicBezTo>
                    <a:pt x="13" y="381"/>
                    <a:pt x="12" y="390"/>
                    <a:pt x="13" y="398"/>
                  </a:cubicBezTo>
                  <a:cubicBezTo>
                    <a:pt x="11" y="406"/>
                    <a:pt x="15" y="411"/>
                    <a:pt x="24" y="414"/>
                  </a:cubicBezTo>
                  <a:cubicBezTo>
                    <a:pt x="26" y="415"/>
                    <a:pt x="29" y="416"/>
                    <a:pt x="32" y="417"/>
                  </a:cubicBezTo>
                  <a:cubicBezTo>
                    <a:pt x="36" y="353"/>
                    <a:pt x="34" y="289"/>
                    <a:pt x="33" y="226"/>
                  </a:cubicBezTo>
                  <a:cubicBezTo>
                    <a:pt x="33" y="159"/>
                    <a:pt x="33" y="91"/>
                    <a:pt x="35" y="24"/>
                  </a:cubicBezTo>
                  <a:cubicBezTo>
                    <a:pt x="35" y="19"/>
                    <a:pt x="43" y="19"/>
                    <a:pt x="43" y="24"/>
                  </a:cubicBezTo>
                  <a:cubicBezTo>
                    <a:pt x="42" y="91"/>
                    <a:pt x="41" y="159"/>
                    <a:pt x="41" y="226"/>
                  </a:cubicBezTo>
                  <a:cubicBezTo>
                    <a:pt x="42" y="291"/>
                    <a:pt x="44" y="357"/>
                    <a:pt x="39" y="422"/>
                  </a:cubicBezTo>
                  <a:cubicBezTo>
                    <a:pt x="39" y="425"/>
                    <a:pt x="37" y="427"/>
                    <a:pt x="34" y="426"/>
                  </a:cubicBezTo>
                  <a:cubicBezTo>
                    <a:pt x="25" y="423"/>
                    <a:pt x="11" y="421"/>
                    <a:pt x="6" y="411"/>
                  </a:cubicBezTo>
                  <a:cubicBezTo>
                    <a:pt x="0" y="400"/>
                    <a:pt x="5" y="378"/>
                    <a:pt x="5" y="366"/>
                  </a:cubicBezTo>
                  <a:cubicBezTo>
                    <a:pt x="4" y="327"/>
                    <a:pt x="4" y="288"/>
                    <a:pt x="3" y="248"/>
                  </a:cubicBezTo>
                  <a:close/>
                </a:path>
              </a:pathLst>
            </a:custGeom>
            <a:solidFill>
              <a:srgbClr val="C4A0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15">
              <a:extLst>
                <a:ext uri="{FF2B5EF4-FFF2-40B4-BE49-F238E27FC236}">
                  <a16:creationId xmlns:a16="http://schemas.microsoft.com/office/drawing/2014/main" id="{4AF3D761-0137-7407-2982-6A294F36E936}"/>
                </a:ext>
              </a:extLst>
            </p:cNvPr>
            <p:cNvSpPr>
              <a:spLocks/>
            </p:cNvSpPr>
            <p:nvPr/>
          </p:nvSpPr>
          <p:spPr bwMode="auto">
            <a:xfrm>
              <a:off x="1614" y="1870"/>
              <a:ext cx="41" cy="407"/>
            </a:xfrm>
            <a:custGeom>
              <a:avLst/>
              <a:gdLst>
                <a:gd name="T0" fmla="*/ 2 w 43"/>
                <a:gd name="T1" fmla="*/ 248 h 427"/>
                <a:gd name="T2" fmla="*/ 0 w 43"/>
                <a:gd name="T3" fmla="*/ 5 h 427"/>
                <a:gd name="T4" fmla="*/ 8 w 43"/>
                <a:gd name="T5" fmla="*/ 5 h 427"/>
                <a:gd name="T6" fmla="*/ 10 w 43"/>
                <a:gd name="T7" fmla="*/ 217 h 427"/>
                <a:gd name="T8" fmla="*/ 11 w 43"/>
                <a:gd name="T9" fmla="*/ 319 h 427"/>
                <a:gd name="T10" fmla="*/ 12 w 43"/>
                <a:gd name="T11" fmla="*/ 374 h 427"/>
                <a:gd name="T12" fmla="*/ 12 w 43"/>
                <a:gd name="T13" fmla="*/ 398 h 427"/>
                <a:gd name="T14" fmla="*/ 23 w 43"/>
                <a:gd name="T15" fmla="*/ 414 h 427"/>
                <a:gd name="T16" fmla="*/ 31 w 43"/>
                <a:gd name="T17" fmla="*/ 417 h 427"/>
                <a:gd name="T18" fmla="*/ 32 w 43"/>
                <a:gd name="T19" fmla="*/ 226 h 427"/>
                <a:gd name="T20" fmla="*/ 34 w 43"/>
                <a:gd name="T21" fmla="*/ 24 h 427"/>
                <a:gd name="T22" fmla="*/ 42 w 43"/>
                <a:gd name="T23" fmla="*/ 24 h 427"/>
                <a:gd name="T24" fmla="*/ 41 w 43"/>
                <a:gd name="T25" fmla="*/ 226 h 427"/>
                <a:gd name="T26" fmla="*/ 39 w 43"/>
                <a:gd name="T27" fmla="*/ 422 h 427"/>
                <a:gd name="T28" fmla="*/ 34 w 43"/>
                <a:gd name="T29" fmla="*/ 426 h 427"/>
                <a:gd name="T30" fmla="*/ 5 w 43"/>
                <a:gd name="T31" fmla="*/ 411 h 427"/>
                <a:gd name="T32" fmla="*/ 4 w 43"/>
                <a:gd name="T33" fmla="*/ 366 h 427"/>
                <a:gd name="T34" fmla="*/ 2 w 43"/>
                <a:gd name="T35" fmla="*/ 248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427">
                  <a:moveTo>
                    <a:pt x="2" y="248"/>
                  </a:moveTo>
                  <a:cubicBezTo>
                    <a:pt x="1" y="167"/>
                    <a:pt x="0" y="86"/>
                    <a:pt x="0" y="5"/>
                  </a:cubicBezTo>
                  <a:cubicBezTo>
                    <a:pt x="0" y="0"/>
                    <a:pt x="8" y="0"/>
                    <a:pt x="8" y="5"/>
                  </a:cubicBezTo>
                  <a:cubicBezTo>
                    <a:pt x="9" y="76"/>
                    <a:pt x="9" y="146"/>
                    <a:pt x="10" y="217"/>
                  </a:cubicBezTo>
                  <a:cubicBezTo>
                    <a:pt x="11" y="251"/>
                    <a:pt x="11" y="285"/>
                    <a:pt x="11" y="319"/>
                  </a:cubicBezTo>
                  <a:cubicBezTo>
                    <a:pt x="12" y="337"/>
                    <a:pt x="12" y="356"/>
                    <a:pt x="12" y="374"/>
                  </a:cubicBezTo>
                  <a:cubicBezTo>
                    <a:pt x="12" y="381"/>
                    <a:pt x="11" y="390"/>
                    <a:pt x="12" y="398"/>
                  </a:cubicBezTo>
                  <a:cubicBezTo>
                    <a:pt x="10" y="406"/>
                    <a:pt x="14" y="411"/>
                    <a:pt x="23" y="414"/>
                  </a:cubicBezTo>
                  <a:cubicBezTo>
                    <a:pt x="26" y="415"/>
                    <a:pt x="28" y="416"/>
                    <a:pt x="31" y="417"/>
                  </a:cubicBezTo>
                  <a:cubicBezTo>
                    <a:pt x="35" y="353"/>
                    <a:pt x="33" y="289"/>
                    <a:pt x="32" y="226"/>
                  </a:cubicBezTo>
                  <a:cubicBezTo>
                    <a:pt x="32" y="159"/>
                    <a:pt x="33" y="91"/>
                    <a:pt x="34" y="24"/>
                  </a:cubicBezTo>
                  <a:cubicBezTo>
                    <a:pt x="34" y="19"/>
                    <a:pt x="42" y="19"/>
                    <a:pt x="42" y="24"/>
                  </a:cubicBezTo>
                  <a:cubicBezTo>
                    <a:pt x="41" y="91"/>
                    <a:pt x="40" y="159"/>
                    <a:pt x="41" y="226"/>
                  </a:cubicBezTo>
                  <a:cubicBezTo>
                    <a:pt x="41" y="291"/>
                    <a:pt x="43" y="357"/>
                    <a:pt x="39" y="422"/>
                  </a:cubicBezTo>
                  <a:cubicBezTo>
                    <a:pt x="39" y="425"/>
                    <a:pt x="36" y="427"/>
                    <a:pt x="34" y="426"/>
                  </a:cubicBezTo>
                  <a:cubicBezTo>
                    <a:pt x="24" y="423"/>
                    <a:pt x="10" y="421"/>
                    <a:pt x="5" y="411"/>
                  </a:cubicBezTo>
                  <a:cubicBezTo>
                    <a:pt x="0" y="400"/>
                    <a:pt x="4" y="378"/>
                    <a:pt x="4" y="366"/>
                  </a:cubicBezTo>
                  <a:cubicBezTo>
                    <a:pt x="3" y="327"/>
                    <a:pt x="3" y="288"/>
                    <a:pt x="2" y="248"/>
                  </a:cubicBezTo>
                  <a:close/>
                </a:path>
              </a:pathLst>
            </a:custGeom>
            <a:solidFill>
              <a:srgbClr val="F2E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16">
              <a:extLst>
                <a:ext uri="{FF2B5EF4-FFF2-40B4-BE49-F238E27FC236}">
                  <a16:creationId xmlns:a16="http://schemas.microsoft.com/office/drawing/2014/main" id="{162CD3B0-B76D-0EB5-97BD-049E025BA19F}"/>
                </a:ext>
              </a:extLst>
            </p:cNvPr>
            <p:cNvSpPr>
              <a:spLocks/>
            </p:cNvSpPr>
            <p:nvPr/>
          </p:nvSpPr>
          <p:spPr bwMode="auto">
            <a:xfrm>
              <a:off x="1551" y="1745"/>
              <a:ext cx="365" cy="225"/>
            </a:xfrm>
            <a:custGeom>
              <a:avLst/>
              <a:gdLst>
                <a:gd name="T0" fmla="*/ 379 w 383"/>
                <a:gd name="T1" fmla="*/ 201 h 236"/>
                <a:gd name="T2" fmla="*/ 340 w 383"/>
                <a:gd name="T3" fmla="*/ 233 h 236"/>
                <a:gd name="T4" fmla="*/ 149 w 383"/>
                <a:gd name="T5" fmla="*/ 232 h 236"/>
                <a:gd name="T6" fmla="*/ 25 w 383"/>
                <a:gd name="T7" fmla="*/ 229 h 236"/>
                <a:gd name="T8" fmla="*/ 1 w 383"/>
                <a:gd name="T9" fmla="*/ 199 h 236"/>
                <a:gd name="T10" fmla="*/ 3 w 383"/>
                <a:gd name="T11" fmla="*/ 136 h 236"/>
                <a:gd name="T12" fmla="*/ 11 w 383"/>
                <a:gd name="T13" fmla="*/ 118 h 236"/>
                <a:gd name="T14" fmla="*/ 42 w 383"/>
                <a:gd name="T15" fmla="*/ 112 h 236"/>
                <a:gd name="T16" fmla="*/ 71 w 383"/>
                <a:gd name="T17" fmla="*/ 110 h 236"/>
                <a:gd name="T18" fmla="*/ 71 w 383"/>
                <a:gd name="T19" fmla="*/ 88 h 236"/>
                <a:gd name="T20" fmla="*/ 85 w 383"/>
                <a:gd name="T21" fmla="*/ 45 h 236"/>
                <a:gd name="T22" fmla="*/ 294 w 383"/>
                <a:gd name="T23" fmla="*/ 11 h 236"/>
                <a:gd name="T24" fmla="*/ 344 w 383"/>
                <a:gd name="T25" fmla="*/ 24 h 236"/>
                <a:gd name="T26" fmla="*/ 377 w 383"/>
                <a:gd name="T27" fmla="*/ 54 h 236"/>
                <a:gd name="T28" fmla="*/ 379 w 383"/>
                <a:gd name="T29" fmla="*/ 20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3" h="236">
                  <a:moveTo>
                    <a:pt x="379" y="201"/>
                  </a:moveTo>
                  <a:cubicBezTo>
                    <a:pt x="378" y="221"/>
                    <a:pt x="366" y="233"/>
                    <a:pt x="340" y="233"/>
                  </a:cubicBezTo>
                  <a:cubicBezTo>
                    <a:pt x="267" y="233"/>
                    <a:pt x="221" y="236"/>
                    <a:pt x="149" y="232"/>
                  </a:cubicBezTo>
                  <a:cubicBezTo>
                    <a:pt x="130" y="231"/>
                    <a:pt x="49" y="231"/>
                    <a:pt x="25" y="229"/>
                  </a:cubicBezTo>
                  <a:cubicBezTo>
                    <a:pt x="8" y="227"/>
                    <a:pt x="2" y="225"/>
                    <a:pt x="1" y="199"/>
                  </a:cubicBezTo>
                  <a:cubicBezTo>
                    <a:pt x="0" y="182"/>
                    <a:pt x="0" y="153"/>
                    <a:pt x="3" y="136"/>
                  </a:cubicBezTo>
                  <a:cubicBezTo>
                    <a:pt x="4" y="129"/>
                    <a:pt x="6" y="123"/>
                    <a:pt x="11" y="118"/>
                  </a:cubicBezTo>
                  <a:cubicBezTo>
                    <a:pt x="19" y="112"/>
                    <a:pt x="33" y="113"/>
                    <a:pt x="42" y="112"/>
                  </a:cubicBezTo>
                  <a:cubicBezTo>
                    <a:pt x="51" y="111"/>
                    <a:pt x="61" y="110"/>
                    <a:pt x="71" y="110"/>
                  </a:cubicBezTo>
                  <a:cubicBezTo>
                    <a:pt x="71" y="101"/>
                    <a:pt x="71" y="94"/>
                    <a:pt x="71" y="88"/>
                  </a:cubicBezTo>
                  <a:cubicBezTo>
                    <a:pt x="69" y="59"/>
                    <a:pt x="80" y="49"/>
                    <a:pt x="85" y="45"/>
                  </a:cubicBezTo>
                  <a:cubicBezTo>
                    <a:pt x="149" y="4"/>
                    <a:pt x="221" y="0"/>
                    <a:pt x="294" y="11"/>
                  </a:cubicBezTo>
                  <a:cubicBezTo>
                    <a:pt x="311" y="14"/>
                    <a:pt x="328" y="17"/>
                    <a:pt x="344" y="24"/>
                  </a:cubicBezTo>
                  <a:cubicBezTo>
                    <a:pt x="355" y="29"/>
                    <a:pt x="372" y="36"/>
                    <a:pt x="377" y="54"/>
                  </a:cubicBezTo>
                  <a:cubicBezTo>
                    <a:pt x="383" y="76"/>
                    <a:pt x="381" y="171"/>
                    <a:pt x="379" y="201"/>
                  </a:cubicBez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17">
              <a:extLst>
                <a:ext uri="{FF2B5EF4-FFF2-40B4-BE49-F238E27FC236}">
                  <a16:creationId xmlns:a16="http://schemas.microsoft.com/office/drawing/2014/main" id="{13992623-E1F9-469D-6D43-F27076A6CB44}"/>
                </a:ext>
              </a:extLst>
            </p:cNvPr>
            <p:cNvSpPr>
              <a:spLocks/>
            </p:cNvSpPr>
            <p:nvPr/>
          </p:nvSpPr>
          <p:spPr bwMode="auto">
            <a:xfrm>
              <a:off x="1513" y="1210"/>
              <a:ext cx="186" cy="293"/>
            </a:xfrm>
            <a:custGeom>
              <a:avLst/>
              <a:gdLst>
                <a:gd name="T0" fmla="*/ 189 w 194"/>
                <a:gd name="T1" fmla="*/ 271 h 307"/>
                <a:gd name="T2" fmla="*/ 180 w 194"/>
                <a:gd name="T3" fmla="*/ 262 h 307"/>
                <a:gd name="T4" fmla="*/ 187 w 194"/>
                <a:gd name="T5" fmla="*/ 253 h 307"/>
                <a:gd name="T6" fmla="*/ 99 w 194"/>
                <a:gd name="T7" fmla="*/ 173 h 307"/>
                <a:gd name="T8" fmla="*/ 90 w 194"/>
                <a:gd name="T9" fmla="*/ 165 h 307"/>
                <a:gd name="T10" fmla="*/ 89 w 194"/>
                <a:gd name="T11" fmla="*/ 163 h 307"/>
                <a:gd name="T12" fmla="*/ 25 w 194"/>
                <a:gd name="T13" fmla="*/ 11 h 307"/>
                <a:gd name="T14" fmla="*/ 6 w 194"/>
                <a:gd name="T15" fmla="*/ 14 h 307"/>
                <a:gd name="T16" fmla="*/ 1 w 194"/>
                <a:gd name="T17" fmla="*/ 13 h 307"/>
                <a:gd name="T18" fmla="*/ 15 w 194"/>
                <a:gd name="T19" fmla="*/ 85 h 307"/>
                <a:gd name="T20" fmla="*/ 39 w 194"/>
                <a:gd name="T21" fmla="*/ 174 h 307"/>
                <a:gd name="T22" fmla="*/ 68 w 194"/>
                <a:gd name="T23" fmla="*/ 214 h 307"/>
                <a:gd name="T24" fmla="*/ 148 w 194"/>
                <a:gd name="T25" fmla="*/ 301 h 307"/>
                <a:gd name="T26" fmla="*/ 157 w 194"/>
                <a:gd name="T27" fmla="*/ 293 h 307"/>
                <a:gd name="T28" fmla="*/ 156 w 194"/>
                <a:gd name="T29" fmla="*/ 292 h 307"/>
                <a:gd name="T30" fmla="*/ 162 w 194"/>
                <a:gd name="T31" fmla="*/ 282 h 307"/>
                <a:gd name="T32" fmla="*/ 163 w 194"/>
                <a:gd name="T33" fmla="*/ 283 h 307"/>
                <a:gd name="T34" fmla="*/ 171 w 194"/>
                <a:gd name="T35" fmla="*/ 274 h 307"/>
                <a:gd name="T36" fmla="*/ 162 w 194"/>
                <a:gd name="T37" fmla="*/ 266 h 307"/>
                <a:gd name="T38" fmla="*/ 182 w 194"/>
                <a:gd name="T39" fmla="*/ 281 h 307"/>
                <a:gd name="T40" fmla="*/ 189 w 194"/>
                <a:gd name="T41" fmla="*/ 27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307">
                  <a:moveTo>
                    <a:pt x="189" y="271"/>
                  </a:moveTo>
                  <a:cubicBezTo>
                    <a:pt x="186" y="268"/>
                    <a:pt x="183" y="265"/>
                    <a:pt x="180" y="262"/>
                  </a:cubicBezTo>
                  <a:cubicBezTo>
                    <a:pt x="186" y="265"/>
                    <a:pt x="192" y="257"/>
                    <a:pt x="187" y="253"/>
                  </a:cubicBezTo>
                  <a:cubicBezTo>
                    <a:pt x="158" y="225"/>
                    <a:pt x="129" y="198"/>
                    <a:pt x="99" y="173"/>
                  </a:cubicBezTo>
                  <a:cubicBezTo>
                    <a:pt x="96" y="171"/>
                    <a:pt x="93" y="168"/>
                    <a:pt x="90" y="165"/>
                  </a:cubicBezTo>
                  <a:cubicBezTo>
                    <a:pt x="89" y="164"/>
                    <a:pt x="89" y="164"/>
                    <a:pt x="89" y="163"/>
                  </a:cubicBezTo>
                  <a:cubicBezTo>
                    <a:pt x="73" y="127"/>
                    <a:pt x="41" y="57"/>
                    <a:pt x="25" y="11"/>
                  </a:cubicBezTo>
                  <a:cubicBezTo>
                    <a:pt x="21" y="1"/>
                    <a:pt x="26" y="0"/>
                    <a:pt x="6" y="14"/>
                  </a:cubicBezTo>
                  <a:cubicBezTo>
                    <a:pt x="0" y="18"/>
                    <a:pt x="0" y="7"/>
                    <a:pt x="1" y="13"/>
                  </a:cubicBezTo>
                  <a:cubicBezTo>
                    <a:pt x="3" y="31"/>
                    <a:pt x="11" y="68"/>
                    <a:pt x="15" y="85"/>
                  </a:cubicBezTo>
                  <a:cubicBezTo>
                    <a:pt x="20" y="112"/>
                    <a:pt x="22" y="151"/>
                    <a:pt x="39" y="174"/>
                  </a:cubicBezTo>
                  <a:cubicBezTo>
                    <a:pt x="44" y="189"/>
                    <a:pt x="61" y="205"/>
                    <a:pt x="68" y="214"/>
                  </a:cubicBezTo>
                  <a:cubicBezTo>
                    <a:pt x="94" y="243"/>
                    <a:pt x="121" y="273"/>
                    <a:pt x="148" y="301"/>
                  </a:cubicBezTo>
                  <a:cubicBezTo>
                    <a:pt x="153" y="307"/>
                    <a:pt x="162" y="298"/>
                    <a:pt x="157" y="293"/>
                  </a:cubicBezTo>
                  <a:cubicBezTo>
                    <a:pt x="156" y="292"/>
                    <a:pt x="156" y="292"/>
                    <a:pt x="156" y="292"/>
                  </a:cubicBezTo>
                  <a:cubicBezTo>
                    <a:pt x="161" y="293"/>
                    <a:pt x="166" y="287"/>
                    <a:pt x="162" y="282"/>
                  </a:cubicBezTo>
                  <a:cubicBezTo>
                    <a:pt x="162" y="282"/>
                    <a:pt x="163" y="283"/>
                    <a:pt x="163" y="283"/>
                  </a:cubicBezTo>
                  <a:cubicBezTo>
                    <a:pt x="169" y="287"/>
                    <a:pt x="177" y="280"/>
                    <a:pt x="171" y="274"/>
                  </a:cubicBezTo>
                  <a:cubicBezTo>
                    <a:pt x="168" y="272"/>
                    <a:pt x="165" y="269"/>
                    <a:pt x="162" y="266"/>
                  </a:cubicBezTo>
                  <a:cubicBezTo>
                    <a:pt x="169" y="271"/>
                    <a:pt x="175" y="276"/>
                    <a:pt x="182" y="281"/>
                  </a:cubicBezTo>
                  <a:cubicBezTo>
                    <a:pt x="188" y="285"/>
                    <a:pt x="194" y="276"/>
                    <a:pt x="189" y="271"/>
                  </a:cubicBezTo>
                  <a:close/>
                </a:path>
              </a:pathLst>
            </a:custGeom>
            <a:solidFill>
              <a:srgbClr val="A77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Freeform 18">
              <a:extLst>
                <a:ext uri="{FF2B5EF4-FFF2-40B4-BE49-F238E27FC236}">
                  <a16:creationId xmlns:a16="http://schemas.microsoft.com/office/drawing/2014/main" id="{2461FCE3-2183-1CD0-2D86-D117C51C89FB}"/>
                </a:ext>
              </a:extLst>
            </p:cNvPr>
            <p:cNvSpPr>
              <a:spLocks/>
            </p:cNvSpPr>
            <p:nvPr/>
          </p:nvSpPr>
          <p:spPr bwMode="auto">
            <a:xfrm>
              <a:off x="1245" y="1222"/>
              <a:ext cx="179" cy="295"/>
            </a:xfrm>
            <a:custGeom>
              <a:avLst/>
              <a:gdLst>
                <a:gd name="T0" fmla="*/ 5 w 187"/>
                <a:gd name="T1" fmla="*/ 275 h 309"/>
                <a:gd name="T2" fmla="*/ 13 w 187"/>
                <a:gd name="T3" fmla="*/ 266 h 309"/>
                <a:gd name="T4" fmla="*/ 7 w 187"/>
                <a:gd name="T5" fmla="*/ 256 h 309"/>
                <a:gd name="T6" fmla="*/ 92 w 187"/>
                <a:gd name="T7" fmla="*/ 174 h 309"/>
                <a:gd name="T8" fmla="*/ 102 w 187"/>
                <a:gd name="T9" fmla="*/ 166 h 309"/>
                <a:gd name="T10" fmla="*/ 102 w 187"/>
                <a:gd name="T11" fmla="*/ 164 h 309"/>
                <a:gd name="T12" fmla="*/ 163 w 187"/>
                <a:gd name="T13" fmla="*/ 10 h 309"/>
                <a:gd name="T14" fmla="*/ 181 w 187"/>
                <a:gd name="T15" fmla="*/ 13 h 309"/>
                <a:gd name="T16" fmla="*/ 186 w 187"/>
                <a:gd name="T17" fmla="*/ 12 h 309"/>
                <a:gd name="T18" fmla="*/ 174 w 187"/>
                <a:gd name="T19" fmla="*/ 85 h 309"/>
                <a:gd name="T20" fmla="*/ 155 w 187"/>
                <a:gd name="T21" fmla="*/ 175 h 309"/>
                <a:gd name="T22" fmla="*/ 125 w 187"/>
                <a:gd name="T23" fmla="*/ 214 h 309"/>
                <a:gd name="T24" fmla="*/ 47 w 187"/>
                <a:gd name="T25" fmla="*/ 303 h 309"/>
                <a:gd name="T26" fmla="*/ 38 w 187"/>
                <a:gd name="T27" fmla="*/ 295 h 309"/>
                <a:gd name="T28" fmla="*/ 39 w 187"/>
                <a:gd name="T29" fmla="*/ 294 h 309"/>
                <a:gd name="T30" fmla="*/ 32 w 187"/>
                <a:gd name="T31" fmla="*/ 285 h 309"/>
                <a:gd name="T32" fmla="*/ 31 w 187"/>
                <a:gd name="T33" fmla="*/ 286 h 309"/>
                <a:gd name="T34" fmla="*/ 23 w 187"/>
                <a:gd name="T35" fmla="*/ 277 h 309"/>
                <a:gd name="T36" fmla="*/ 31 w 187"/>
                <a:gd name="T37" fmla="*/ 269 h 309"/>
                <a:gd name="T38" fmla="*/ 12 w 187"/>
                <a:gd name="T39" fmla="*/ 284 h 309"/>
                <a:gd name="T40" fmla="*/ 5 w 187"/>
                <a:gd name="T41" fmla="*/ 27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7" h="309">
                  <a:moveTo>
                    <a:pt x="5" y="275"/>
                  </a:moveTo>
                  <a:cubicBezTo>
                    <a:pt x="7" y="272"/>
                    <a:pt x="10" y="269"/>
                    <a:pt x="13" y="266"/>
                  </a:cubicBezTo>
                  <a:cubicBezTo>
                    <a:pt x="8" y="268"/>
                    <a:pt x="2" y="261"/>
                    <a:pt x="7" y="256"/>
                  </a:cubicBezTo>
                  <a:cubicBezTo>
                    <a:pt x="34" y="228"/>
                    <a:pt x="63" y="200"/>
                    <a:pt x="92" y="174"/>
                  </a:cubicBezTo>
                  <a:cubicBezTo>
                    <a:pt x="95" y="172"/>
                    <a:pt x="98" y="169"/>
                    <a:pt x="102" y="166"/>
                  </a:cubicBezTo>
                  <a:cubicBezTo>
                    <a:pt x="102" y="165"/>
                    <a:pt x="102" y="165"/>
                    <a:pt x="102" y="164"/>
                  </a:cubicBezTo>
                  <a:cubicBezTo>
                    <a:pt x="117" y="127"/>
                    <a:pt x="147" y="57"/>
                    <a:pt x="163" y="10"/>
                  </a:cubicBezTo>
                  <a:cubicBezTo>
                    <a:pt x="166" y="0"/>
                    <a:pt x="161" y="0"/>
                    <a:pt x="181" y="13"/>
                  </a:cubicBezTo>
                  <a:cubicBezTo>
                    <a:pt x="187" y="17"/>
                    <a:pt x="187" y="5"/>
                    <a:pt x="186" y="12"/>
                  </a:cubicBezTo>
                  <a:cubicBezTo>
                    <a:pt x="185" y="30"/>
                    <a:pt x="178" y="67"/>
                    <a:pt x="174" y="85"/>
                  </a:cubicBezTo>
                  <a:cubicBezTo>
                    <a:pt x="170" y="112"/>
                    <a:pt x="167" y="150"/>
                    <a:pt x="155" y="175"/>
                  </a:cubicBezTo>
                  <a:cubicBezTo>
                    <a:pt x="147" y="190"/>
                    <a:pt x="132" y="206"/>
                    <a:pt x="125" y="214"/>
                  </a:cubicBezTo>
                  <a:cubicBezTo>
                    <a:pt x="100" y="244"/>
                    <a:pt x="73" y="274"/>
                    <a:pt x="47" y="303"/>
                  </a:cubicBezTo>
                  <a:cubicBezTo>
                    <a:pt x="41" y="309"/>
                    <a:pt x="33" y="301"/>
                    <a:pt x="38" y="295"/>
                  </a:cubicBezTo>
                  <a:cubicBezTo>
                    <a:pt x="38" y="295"/>
                    <a:pt x="38" y="295"/>
                    <a:pt x="39" y="294"/>
                  </a:cubicBezTo>
                  <a:cubicBezTo>
                    <a:pt x="34" y="296"/>
                    <a:pt x="28" y="290"/>
                    <a:pt x="32" y="285"/>
                  </a:cubicBezTo>
                  <a:cubicBezTo>
                    <a:pt x="32" y="285"/>
                    <a:pt x="32" y="285"/>
                    <a:pt x="31" y="286"/>
                  </a:cubicBezTo>
                  <a:cubicBezTo>
                    <a:pt x="26" y="290"/>
                    <a:pt x="17" y="283"/>
                    <a:pt x="23" y="277"/>
                  </a:cubicBezTo>
                  <a:cubicBezTo>
                    <a:pt x="26" y="275"/>
                    <a:pt x="29" y="272"/>
                    <a:pt x="31" y="269"/>
                  </a:cubicBezTo>
                  <a:cubicBezTo>
                    <a:pt x="25" y="274"/>
                    <a:pt x="19" y="279"/>
                    <a:pt x="12" y="284"/>
                  </a:cubicBezTo>
                  <a:cubicBezTo>
                    <a:pt x="7" y="288"/>
                    <a:pt x="0" y="279"/>
                    <a:pt x="5" y="275"/>
                  </a:cubicBezTo>
                  <a:close/>
                </a:path>
              </a:pathLst>
            </a:custGeom>
            <a:solidFill>
              <a:srgbClr val="F9C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Freeform 19">
              <a:extLst>
                <a:ext uri="{FF2B5EF4-FFF2-40B4-BE49-F238E27FC236}">
                  <a16:creationId xmlns:a16="http://schemas.microsoft.com/office/drawing/2014/main" id="{95D9A458-BF44-40F3-9836-9752955A02D6}"/>
                </a:ext>
              </a:extLst>
            </p:cNvPr>
            <p:cNvSpPr>
              <a:spLocks/>
            </p:cNvSpPr>
            <p:nvPr/>
          </p:nvSpPr>
          <p:spPr bwMode="auto">
            <a:xfrm>
              <a:off x="1497" y="1136"/>
              <a:ext cx="58" cy="100"/>
            </a:xfrm>
            <a:custGeom>
              <a:avLst/>
              <a:gdLst>
                <a:gd name="T0" fmla="*/ 59 w 61"/>
                <a:gd name="T1" fmla="*/ 34 h 105"/>
                <a:gd name="T2" fmla="*/ 56 w 61"/>
                <a:gd name="T3" fmla="*/ 33 h 105"/>
                <a:gd name="T4" fmla="*/ 51 w 61"/>
                <a:gd name="T5" fmla="*/ 50 h 105"/>
                <a:gd name="T6" fmla="*/ 45 w 61"/>
                <a:gd name="T7" fmla="*/ 59 h 105"/>
                <a:gd name="T8" fmla="*/ 45 w 61"/>
                <a:gd name="T9" fmla="*/ 56 h 105"/>
                <a:gd name="T10" fmla="*/ 47 w 61"/>
                <a:gd name="T11" fmla="*/ 13 h 105"/>
                <a:gd name="T12" fmla="*/ 41 w 61"/>
                <a:gd name="T13" fmla="*/ 11 h 105"/>
                <a:gd name="T14" fmla="*/ 39 w 61"/>
                <a:gd name="T15" fmla="*/ 28 h 105"/>
                <a:gd name="T16" fmla="*/ 39 w 61"/>
                <a:gd name="T17" fmla="*/ 38 h 105"/>
                <a:gd name="T18" fmla="*/ 36 w 61"/>
                <a:gd name="T19" fmla="*/ 50 h 105"/>
                <a:gd name="T20" fmla="*/ 36 w 61"/>
                <a:gd name="T21" fmla="*/ 16 h 105"/>
                <a:gd name="T22" fmla="*/ 33 w 61"/>
                <a:gd name="T23" fmla="*/ 0 h 105"/>
                <a:gd name="T24" fmla="*/ 30 w 61"/>
                <a:gd name="T25" fmla="*/ 1 h 105"/>
                <a:gd name="T26" fmla="*/ 27 w 61"/>
                <a:gd name="T27" fmla="*/ 23 h 105"/>
                <a:gd name="T28" fmla="*/ 26 w 61"/>
                <a:gd name="T29" fmla="*/ 37 h 105"/>
                <a:gd name="T30" fmla="*/ 23 w 61"/>
                <a:gd name="T31" fmla="*/ 53 h 105"/>
                <a:gd name="T32" fmla="*/ 23 w 61"/>
                <a:gd name="T33" fmla="*/ 52 h 105"/>
                <a:gd name="T34" fmla="*/ 23 w 61"/>
                <a:gd name="T35" fmla="*/ 25 h 105"/>
                <a:gd name="T36" fmla="*/ 20 w 61"/>
                <a:gd name="T37" fmla="*/ 5 h 105"/>
                <a:gd name="T38" fmla="*/ 17 w 61"/>
                <a:gd name="T39" fmla="*/ 6 h 105"/>
                <a:gd name="T40" fmla="*/ 14 w 61"/>
                <a:gd name="T41" fmla="*/ 31 h 105"/>
                <a:gd name="T42" fmla="*/ 13 w 61"/>
                <a:gd name="T43" fmla="*/ 55 h 105"/>
                <a:gd name="T44" fmla="*/ 12 w 61"/>
                <a:gd name="T45" fmla="*/ 50 h 105"/>
                <a:gd name="T46" fmla="*/ 10 w 61"/>
                <a:gd name="T47" fmla="*/ 35 h 105"/>
                <a:gd name="T48" fmla="*/ 7 w 61"/>
                <a:gd name="T49" fmla="*/ 15 h 105"/>
                <a:gd name="T50" fmla="*/ 3 w 61"/>
                <a:gd name="T51" fmla="*/ 15 h 105"/>
                <a:gd name="T52" fmla="*/ 7 w 61"/>
                <a:gd name="T53" fmla="*/ 64 h 105"/>
                <a:gd name="T54" fmla="*/ 14 w 61"/>
                <a:gd name="T55" fmla="*/ 96 h 105"/>
                <a:gd name="T56" fmla="*/ 38 w 61"/>
                <a:gd name="T57" fmla="*/ 98 h 105"/>
                <a:gd name="T58" fmla="*/ 52 w 61"/>
                <a:gd name="T59" fmla="*/ 84 h 105"/>
                <a:gd name="T60" fmla="*/ 60 w 61"/>
                <a:gd name="T61" fmla="*/ 48 h 105"/>
                <a:gd name="T62" fmla="*/ 59 w 61"/>
                <a:gd name="T63" fmla="*/ 3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105">
                  <a:moveTo>
                    <a:pt x="59" y="34"/>
                  </a:moveTo>
                  <a:cubicBezTo>
                    <a:pt x="58" y="33"/>
                    <a:pt x="57" y="33"/>
                    <a:pt x="56" y="33"/>
                  </a:cubicBezTo>
                  <a:cubicBezTo>
                    <a:pt x="53" y="33"/>
                    <a:pt x="52" y="45"/>
                    <a:pt x="51" y="50"/>
                  </a:cubicBezTo>
                  <a:cubicBezTo>
                    <a:pt x="49" y="58"/>
                    <a:pt x="45" y="58"/>
                    <a:pt x="45" y="59"/>
                  </a:cubicBezTo>
                  <a:cubicBezTo>
                    <a:pt x="45" y="58"/>
                    <a:pt x="45" y="56"/>
                    <a:pt x="45" y="56"/>
                  </a:cubicBezTo>
                  <a:cubicBezTo>
                    <a:pt x="46" y="41"/>
                    <a:pt x="48" y="28"/>
                    <a:pt x="47" y="13"/>
                  </a:cubicBezTo>
                  <a:cubicBezTo>
                    <a:pt x="46" y="8"/>
                    <a:pt x="42" y="7"/>
                    <a:pt x="41" y="11"/>
                  </a:cubicBezTo>
                  <a:cubicBezTo>
                    <a:pt x="40" y="17"/>
                    <a:pt x="40" y="22"/>
                    <a:pt x="39" y="28"/>
                  </a:cubicBezTo>
                  <a:cubicBezTo>
                    <a:pt x="39" y="31"/>
                    <a:pt x="39" y="35"/>
                    <a:pt x="39" y="38"/>
                  </a:cubicBezTo>
                  <a:cubicBezTo>
                    <a:pt x="39" y="38"/>
                    <a:pt x="37" y="47"/>
                    <a:pt x="36" y="50"/>
                  </a:cubicBezTo>
                  <a:cubicBezTo>
                    <a:pt x="36" y="37"/>
                    <a:pt x="37" y="27"/>
                    <a:pt x="36" y="16"/>
                  </a:cubicBezTo>
                  <a:cubicBezTo>
                    <a:pt x="36" y="11"/>
                    <a:pt x="38" y="0"/>
                    <a:pt x="33" y="0"/>
                  </a:cubicBezTo>
                  <a:cubicBezTo>
                    <a:pt x="32" y="0"/>
                    <a:pt x="31" y="0"/>
                    <a:pt x="30" y="1"/>
                  </a:cubicBezTo>
                  <a:cubicBezTo>
                    <a:pt x="28" y="5"/>
                    <a:pt x="28" y="16"/>
                    <a:pt x="27" y="23"/>
                  </a:cubicBezTo>
                  <a:cubicBezTo>
                    <a:pt x="27" y="27"/>
                    <a:pt x="27" y="32"/>
                    <a:pt x="26" y="37"/>
                  </a:cubicBezTo>
                  <a:cubicBezTo>
                    <a:pt x="26" y="37"/>
                    <a:pt x="24" y="48"/>
                    <a:pt x="23" y="53"/>
                  </a:cubicBezTo>
                  <a:cubicBezTo>
                    <a:pt x="23" y="52"/>
                    <a:pt x="23" y="52"/>
                    <a:pt x="23" y="52"/>
                  </a:cubicBezTo>
                  <a:cubicBezTo>
                    <a:pt x="23" y="43"/>
                    <a:pt x="23" y="34"/>
                    <a:pt x="23" y="25"/>
                  </a:cubicBezTo>
                  <a:cubicBezTo>
                    <a:pt x="22" y="20"/>
                    <a:pt x="25" y="8"/>
                    <a:pt x="20" y="5"/>
                  </a:cubicBezTo>
                  <a:cubicBezTo>
                    <a:pt x="19" y="4"/>
                    <a:pt x="18" y="5"/>
                    <a:pt x="17" y="6"/>
                  </a:cubicBezTo>
                  <a:cubicBezTo>
                    <a:pt x="15" y="14"/>
                    <a:pt x="14" y="22"/>
                    <a:pt x="14" y="31"/>
                  </a:cubicBezTo>
                  <a:cubicBezTo>
                    <a:pt x="14" y="33"/>
                    <a:pt x="14" y="47"/>
                    <a:pt x="13" y="55"/>
                  </a:cubicBezTo>
                  <a:cubicBezTo>
                    <a:pt x="13" y="54"/>
                    <a:pt x="13" y="52"/>
                    <a:pt x="12" y="50"/>
                  </a:cubicBezTo>
                  <a:cubicBezTo>
                    <a:pt x="12" y="45"/>
                    <a:pt x="11" y="40"/>
                    <a:pt x="10" y="35"/>
                  </a:cubicBezTo>
                  <a:cubicBezTo>
                    <a:pt x="10" y="28"/>
                    <a:pt x="10" y="21"/>
                    <a:pt x="7" y="15"/>
                  </a:cubicBezTo>
                  <a:cubicBezTo>
                    <a:pt x="6" y="13"/>
                    <a:pt x="4" y="13"/>
                    <a:pt x="3" y="15"/>
                  </a:cubicBezTo>
                  <a:cubicBezTo>
                    <a:pt x="0" y="30"/>
                    <a:pt x="3" y="48"/>
                    <a:pt x="7" y="64"/>
                  </a:cubicBezTo>
                  <a:cubicBezTo>
                    <a:pt x="8" y="75"/>
                    <a:pt x="7" y="89"/>
                    <a:pt x="14" y="96"/>
                  </a:cubicBezTo>
                  <a:cubicBezTo>
                    <a:pt x="21" y="105"/>
                    <a:pt x="29" y="100"/>
                    <a:pt x="38" y="98"/>
                  </a:cubicBezTo>
                  <a:cubicBezTo>
                    <a:pt x="47" y="96"/>
                    <a:pt x="51" y="94"/>
                    <a:pt x="52" y="84"/>
                  </a:cubicBezTo>
                  <a:cubicBezTo>
                    <a:pt x="53" y="75"/>
                    <a:pt x="60" y="50"/>
                    <a:pt x="60" y="48"/>
                  </a:cubicBezTo>
                  <a:cubicBezTo>
                    <a:pt x="60" y="44"/>
                    <a:pt x="61" y="38"/>
                    <a:pt x="59" y="34"/>
                  </a:cubicBezTo>
                  <a:close/>
                </a:path>
              </a:pathLst>
            </a:custGeom>
            <a:solidFill>
              <a:srgbClr val="A77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Freeform 20">
              <a:extLst>
                <a:ext uri="{FF2B5EF4-FFF2-40B4-BE49-F238E27FC236}">
                  <a16:creationId xmlns:a16="http://schemas.microsoft.com/office/drawing/2014/main" id="{32BC42F9-1B05-5CB2-C543-DD1D5009FEFB}"/>
                </a:ext>
              </a:extLst>
            </p:cNvPr>
            <p:cNvSpPr>
              <a:spLocks/>
            </p:cNvSpPr>
            <p:nvPr/>
          </p:nvSpPr>
          <p:spPr bwMode="auto">
            <a:xfrm>
              <a:off x="1393" y="1150"/>
              <a:ext cx="59" cy="102"/>
            </a:xfrm>
            <a:custGeom>
              <a:avLst/>
              <a:gdLst>
                <a:gd name="T0" fmla="*/ 3 w 62"/>
                <a:gd name="T1" fmla="*/ 30 h 106"/>
                <a:gd name="T2" fmla="*/ 6 w 62"/>
                <a:gd name="T3" fmla="*/ 30 h 106"/>
                <a:gd name="T4" fmla="*/ 9 w 62"/>
                <a:gd name="T5" fmla="*/ 47 h 106"/>
                <a:gd name="T6" fmla="*/ 13 w 62"/>
                <a:gd name="T7" fmla="*/ 57 h 106"/>
                <a:gd name="T8" fmla="*/ 14 w 62"/>
                <a:gd name="T9" fmla="*/ 54 h 106"/>
                <a:gd name="T10" fmla="*/ 18 w 62"/>
                <a:gd name="T11" fmla="*/ 11 h 106"/>
                <a:gd name="T12" fmla="*/ 24 w 62"/>
                <a:gd name="T13" fmla="*/ 10 h 106"/>
                <a:gd name="T14" fmla="*/ 23 w 62"/>
                <a:gd name="T15" fmla="*/ 28 h 106"/>
                <a:gd name="T16" fmla="*/ 22 w 62"/>
                <a:gd name="T17" fmla="*/ 37 h 106"/>
                <a:gd name="T18" fmla="*/ 23 w 62"/>
                <a:gd name="T19" fmla="*/ 50 h 106"/>
                <a:gd name="T20" fmla="*/ 28 w 62"/>
                <a:gd name="T21" fmla="*/ 17 h 106"/>
                <a:gd name="T22" fmla="*/ 34 w 62"/>
                <a:gd name="T23" fmla="*/ 1 h 106"/>
                <a:gd name="T24" fmla="*/ 36 w 62"/>
                <a:gd name="T25" fmla="*/ 2 h 106"/>
                <a:gd name="T26" fmla="*/ 36 w 62"/>
                <a:gd name="T27" fmla="*/ 24 h 106"/>
                <a:gd name="T28" fmla="*/ 35 w 62"/>
                <a:gd name="T29" fmla="*/ 38 h 106"/>
                <a:gd name="T30" fmla="*/ 36 w 62"/>
                <a:gd name="T31" fmla="*/ 54 h 106"/>
                <a:gd name="T32" fmla="*/ 36 w 62"/>
                <a:gd name="T33" fmla="*/ 53 h 106"/>
                <a:gd name="T34" fmla="*/ 40 w 62"/>
                <a:gd name="T35" fmla="*/ 27 h 106"/>
                <a:gd name="T36" fmla="*/ 46 w 62"/>
                <a:gd name="T37" fmla="*/ 7 h 106"/>
                <a:gd name="T38" fmla="*/ 49 w 62"/>
                <a:gd name="T39" fmla="*/ 9 h 106"/>
                <a:gd name="T40" fmla="*/ 48 w 62"/>
                <a:gd name="T41" fmla="*/ 34 h 106"/>
                <a:gd name="T42" fmla="*/ 45 w 62"/>
                <a:gd name="T43" fmla="*/ 58 h 106"/>
                <a:gd name="T44" fmla="*/ 47 w 62"/>
                <a:gd name="T45" fmla="*/ 54 h 106"/>
                <a:gd name="T46" fmla="*/ 51 w 62"/>
                <a:gd name="T47" fmla="*/ 39 h 106"/>
                <a:gd name="T48" fmla="*/ 57 w 62"/>
                <a:gd name="T49" fmla="*/ 19 h 106"/>
                <a:gd name="T50" fmla="*/ 61 w 62"/>
                <a:gd name="T51" fmla="*/ 20 h 106"/>
                <a:gd name="T52" fmla="*/ 50 w 62"/>
                <a:gd name="T53" fmla="*/ 68 h 106"/>
                <a:gd name="T54" fmla="*/ 38 w 62"/>
                <a:gd name="T55" fmla="*/ 99 h 106"/>
                <a:gd name="T56" fmla="*/ 14 w 62"/>
                <a:gd name="T57" fmla="*/ 97 h 106"/>
                <a:gd name="T58" fmla="*/ 2 w 62"/>
                <a:gd name="T59" fmla="*/ 80 h 106"/>
                <a:gd name="T60" fmla="*/ 0 w 62"/>
                <a:gd name="T61" fmla="*/ 44 h 106"/>
                <a:gd name="T62" fmla="*/ 3 w 62"/>
                <a:gd name="T63" fmla="*/ 3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106">
                  <a:moveTo>
                    <a:pt x="3" y="30"/>
                  </a:moveTo>
                  <a:cubicBezTo>
                    <a:pt x="4" y="29"/>
                    <a:pt x="5" y="29"/>
                    <a:pt x="6" y="30"/>
                  </a:cubicBezTo>
                  <a:cubicBezTo>
                    <a:pt x="9" y="31"/>
                    <a:pt x="9" y="43"/>
                    <a:pt x="9" y="47"/>
                  </a:cubicBezTo>
                  <a:cubicBezTo>
                    <a:pt x="9" y="56"/>
                    <a:pt x="13" y="57"/>
                    <a:pt x="13" y="57"/>
                  </a:cubicBezTo>
                  <a:cubicBezTo>
                    <a:pt x="13" y="56"/>
                    <a:pt x="14" y="54"/>
                    <a:pt x="14" y="54"/>
                  </a:cubicBezTo>
                  <a:cubicBezTo>
                    <a:pt x="14" y="39"/>
                    <a:pt x="15" y="26"/>
                    <a:pt x="18" y="11"/>
                  </a:cubicBezTo>
                  <a:cubicBezTo>
                    <a:pt x="19" y="6"/>
                    <a:pt x="24" y="7"/>
                    <a:pt x="24" y="10"/>
                  </a:cubicBezTo>
                  <a:cubicBezTo>
                    <a:pt x="24" y="16"/>
                    <a:pt x="24" y="21"/>
                    <a:pt x="23" y="28"/>
                  </a:cubicBezTo>
                  <a:cubicBezTo>
                    <a:pt x="23" y="31"/>
                    <a:pt x="23" y="34"/>
                    <a:pt x="22" y="37"/>
                  </a:cubicBezTo>
                  <a:cubicBezTo>
                    <a:pt x="22" y="37"/>
                    <a:pt x="22" y="46"/>
                    <a:pt x="23" y="50"/>
                  </a:cubicBezTo>
                  <a:cubicBezTo>
                    <a:pt x="26" y="37"/>
                    <a:pt x="26" y="27"/>
                    <a:pt x="28" y="17"/>
                  </a:cubicBezTo>
                  <a:cubicBezTo>
                    <a:pt x="29" y="11"/>
                    <a:pt x="29" y="0"/>
                    <a:pt x="34" y="1"/>
                  </a:cubicBezTo>
                  <a:cubicBezTo>
                    <a:pt x="35" y="1"/>
                    <a:pt x="36" y="1"/>
                    <a:pt x="36" y="2"/>
                  </a:cubicBezTo>
                  <a:cubicBezTo>
                    <a:pt x="38" y="6"/>
                    <a:pt x="37" y="17"/>
                    <a:pt x="36" y="24"/>
                  </a:cubicBezTo>
                  <a:cubicBezTo>
                    <a:pt x="35" y="29"/>
                    <a:pt x="35" y="33"/>
                    <a:pt x="35" y="38"/>
                  </a:cubicBezTo>
                  <a:cubicBezTo>
                    <a:pt x="35" y="39"/>
                    <a:pt x="35" y="49"/>
                    <a:pt x="36" y="54"/>
                  </a:cubicBezTo>
                  <a:cubicBezTo>
                    <a:pt x="36" y="54"/>
                    <a:pt x="36" y="54"/>
                    <a:pt x="36" y="53"/>
                  </a:cubicBezTo>
                  <a:cubicBezTo>
                    <a:pt x="37" y="45"/>
                    <a:pt x="39" y="36"/>
                    <a:pt x="40" y="27"/>
                  </a:cubicBezTo>
                  <a:cubicBezTo>
                    <a:pt x="41" y="22"/>
                    <a:pt x="40" y="10"/>
                    <a:pt x="46" y="7"/>
                  </a:cubicBezTo>
                  <a:cubicBezTo>
                    <a:pt x="47" y="7"/>
                    <a:pt x="48" y="8"/>
                    <a:pt x="49" y="9"/>
                  </a:cubicBezTo>
                  <a:cubicBezTo>
                    <a:pt x="50" y="17"/>
                    <a:pt x="49" y="26"/>
                    <a:pt x="48" y="34"/>
                  </a:cubicBezTo>
                  <a:cubicBezTo>
                    <a:pt x="47" y="36"/>
                    <a:pt x="45" y="50"/>
                    <a:pt x="45" y="58"/>
                  </a:cubicBezTo>
                  <a:cubicBezTo>
                    <a:pt x="46" y="57"/>
                    <a:pt x="46" y="55"/>
                    <a:pt x="47" y="54"/>
                  </a:cubicBezTo>
                  <a:cubicBezTo>
                    <a:pt x="48" y="49"/>
                    <a:pt x="50" y="44"/>
                    <a:pt x="51" y="39"/>
                  </a:cubicBezTo>
                  <a:cubicBezTo>
                    <a:pt x="53" y="32"/>
                    <a:pt x="53" y="25"/>
                    <a:pt x="57" y="19"/>
                  </a:cubicBezTo>
                  <a:cubicBezTo>
                    <a:pt x="58" y="18"/>
                    <a:pt x="61" y="18"/>
                    <a:pt x="61" y="20"/>
                  </a:cubicBezTo>
                  <a:cubicBezTo>
                    <a:pt x="62" y="36"/>
                    <a:pt x="56" y="53"/>
                    <a:pt x="50" y="68"/>
                  </a:cubicBezTo>
                  <a:cubicBezTo>
                    <a:pt x="47" y="79"/>
                    <a:pt x="46" y="92"/>
                    <a:pt x="38" y="99"/>
                  </a:cubicBezTo>
                  <a:cubicBezTo>
                    <a:pt x="30" y="106"/>
                    <a:pt x="22" y="101"/>
                    <a:pt x="14" y="97"/>
                  </a:cubicBezTo>
                  <a:cubicBezTo>
                    <a:pt x="5" y="93"/>
                    <a:pt x="2" y="91"/>
                    <a:pt x="2" y="80"/>
                  </a:cubicBezTo>
                  <a:cubicBezTo>
                    <a:pt x="3" y="72"/>
                    <a:pt x="0" y="46"/>
                    <a:pt x="0" y="44"/>
                  </a:cubicBezTo>
                  <a:cubicBezTo>
                    <a:pt x="0" y="40"/>
                    <a:pt x="1" y="34"/>
                    <a:pt x="3" y="30"/>
                  </a:cubicBezTo>
                  <a:close/>
                </a:path>
              </a:pathLst>
            </a:custGeom>
            <a:solidFill>
              <a:srgbClr val="F9C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Freeform 21">
              <a:extLst>
                <a:ext uri="{FF2B5EF4-FFF2-40B4-BE49-F238E27FC236}">
                  <a16:creationId xmlns:a16="http://schemas.microsoft.com/office/drawing/2014/main" id="{6B55F1D5-8F60-82CE-E1B5-EAF93484F2C8}"/>
                </a:ext>
              </a:extLst>
            </p:cNvPr>
            <p:cNvSpPr>
              <a:spLocks/>
            </p:cNvSpPr>
            <p:nvPr/>
          </p:nvSpPr>
          <p:spPr bwMode="auto">
            <a:xfrm>
              <a:off x="1595" y="2133"/>
              <a:ext cx="56" cy="169"/>
            </a:xfrm>
            <a:custGeom>
              <a:avLst/>
              <a:gdLst>
                <a:gd name="T0" fmla="*/ 59 w 59"/>
                <a:gd name="T1" fmla="*/ 150 h 177"/>
                <a:gd name="T2" fmla="*/ 57 w 59"/>
                <a:gd name="T3" fmla="*/ 12 h 177"/>
                <a:gd name="T4" fmla="*/ 54 w 59"/>
                <a:gd name="T5" fmla="*/ 10 h 177"/>
                <a:gd name="T6" fmla="*/ 52 w 59"/>
                <a:gd name="T7" fmla="*/ 8 h 177"/>
                <a:gd name="T8" fmla="*/ 25 w 59"/>
                <a:gd name="T9" fmla="*/ 13 h 177"/>
                <a:gd name="T10" fmla="*/ 28 w 59"/>
                <a:gd name="T11" fmla="*/ 130 h 177"/>
                <a:gd name="T12" fmla="*/ 28 w 59"/>
                <a:gd name="T13" fmla="*/ 136 h 177"/>
                <a:gd name="T14" fmla="*/ 3 w 59"/>
                <a:gd name="T15" fmla="*/ 169 h 177"/>
                <a:gd name="T16" fmla="*/ 7 w 59"/>
                <a:gd name="T17" fmla="*/ 175 h 177"/>
                <a:gd name="T18" fmla="*/ 12 w 59"/>
                <a:gd name="T19" fmla="*/ 172 h 177"/>
                <a:gd name="T20" fmla="*/ 17 w 59"/>
                <a:gd name="T21" fmla="*/ 171 h 177"/>
                <a:gd name="T22" fmla="*/ 21 w 59"/>
                <a:gd name="T23" fmla="*/ 168 h 177"/>
                <a:gd name="T24" fmla="*/ 26 w 59"/>
                <a:gd name="T25" fmla="*/ 170 h 177"/>
                <a:gd name="T26" fmla="*/ 54 w 59"/>
                <a:gd name="T27" fmla="*/ 151 h 177"/>
                <a:gd name="T28" fmla="*/ 59 w 59"/>
                <a:gd name="T29" fmla="*/ 15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177">
                  <a:moveTo>
                    <a:pt x="59" y="150"/>
                  </a:moveTo>
                  <a:cubicBezTo>
                    <a:pt x="59" y="140"/>
                    <a:pt x="57" y="26"/>
                    <a:pt x="57" y="12"/>
                  </a:cubicBezTo>
                  <a:cubicBezTo>
                    <a:pt x="57" y="10"/>
                    <a:pt x="55" y="10"/>
                    <a:pt x="54" y="10"/>
                  </a:cubicBezTo>
                  <a:cubicBezTo>
                    <a:pt x="54" y="9"/>
                    <a:pt x="53" y="9"/>
                    <a:pt x="52" y="8"/>
                  </a:cubicBezTo>
                  <a:cubicBezTo>
                    <a:pt x="45" y="7"/>
                    <a:pt x="27" y="0"/>
                    <a:pt x="25" y="13"/>
                  </a:cubicBezTo>
                  <a:cubicBezTo>
                    <a:pt x="24" y="21"/>
                    <a:pt x="27" y="111"/>
                    <a:pt x="28" y="130"/>
                  </a:cubicBezTo>
                  <a:cubicBezTo>
                    <a:pt x="28" y="132"/>
                    <a:pt x="28" y="134"/>
                    <a:pt x="28" y="136"/>
                  </a:cubicBezTo>
                  <a:cubicBezTo>
                    <a:pt x="28" y="155"/>
                    <a:pt x="15" y="159"/>
                    <a:pt x="3" y="169"/>
                  </a:cubicBezTo>
                  <a:cubicBezTo>
                    <a:pt x="0" y="172"/>
                    <a:pt x="3" y="177"/>
                    <a:pt x="7" y="175"/>
                  </a:cubicBezTo>
                  <a:cubicBezTo>
                    <a:pt x="8" y="174"/>
                    <a:pt x="10" y="173"/>
                    <a:pt x="12" y="172"/>
                  </a:cubicBezTo>
                  <a:cubicBezTo>
                    <a:pt x="13" y="172"/>
                    <a:pt x="15" y="173"/>
                    <a:pt x="17" y="171"/>
                  </a:cubicBezTo>
                  <a:cubicBezTo>
                    <a:pt x="18" y="170"/>
                    <a:pt x="19" y="169"/>
                    <a:pt x="21" y="168"/>
                  </a:cubicBezTo>
                  <a:cubicBezTo>
                    <a:pt x="22" y="170"/>
                    <a:pt x="24" y="170"/>
                    <a:pt x="26" y="170"/>
                  </a:cubicBezTo>
                  <a:cubicBezTo>
                    <a:pt x="35" y="166"/>
                    <a:pt x="47" y="160"/>
                    <a:pt x="54" y="151"/>
                  </a:cubicBezTo>
                  <a:cubicBezTo>
                    <a:pt x="57" y="151"/>
                    <a:pt x="59" y="151"/>
                    <a:pt x="59" y="150"/>
                  </a:cubicBezTo>
                  <a:close/>
                </a:path>
              </a:pathLst>
            </a:custGeom>
            <a:solidFill>
              <a:srgbClr val="A77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22">
              <a:extLst>
                <a:ext uri="{FF2B5EF4-FFF2-40B4-BE49-F238E27FC236}">
                  <a16:creationId xmlns:a16="http://schemas.microsoft.com/office/drawing/2014/main" id="{83A107C6-204D-D709-3276-F7434D919AED}"/>
                </a:ext>
              </a:extLst>
            </p:cNvPr>
            <p:cNvSpPr>
              <a:spLocks/>
            </p:cNvSpPr>
            <p:nvPr/>
          </p:nvSpPr>
          <p:spPr bwMode="auto">
            <a:xfrm>
              <a:off x="1563" y="2265"/>
              <a:ext cx="103" cy="60"/>
            </a:xfrm>
            <a:custGeom>
              <a:avLst/>
              <a:gdLst>
                <a:gd name="T0" fmla="*/ 2 w 108"/>
                <a:gd name="T1" fmla="*/ 52 h 63"/>
                <a:gd name="T2" fmla="*/ 42 w 108"/>
                <a:gd name="T3" fmla="*/ 26 h 63"/>
                <a:gd name="T4" fmla="*/ 64 w 108"/>
                <a:gd name="T5" fmla="*/ 23 h 63"/>
                <a:gd name="T6" fmla="*/ 95 w 108"/>
                <a:gd name="T7" fmla="*/ 1 h 63"/>
                <a:gd name="T8" fmla="*/ 99 w 108"/>
                <a:gd name="T9" fmla="*/ 3 h 63"/>
                <a:gd name="T10" fmla="*/ 101 w 108"/>
                <a:gd name="T11" fmla="*/ 39 h 63"/>
                <a:gd name="T12" fmla="*/ 99 w 108"/>
                <a:gd name="T13" fmla="*/ 42 h 63"/>
                <a:gd name="T14" fmla="*/ 99 w 108"/>
                <a:gd name="T15" fmla="*/ 55 h 63"/>
                <a:gd name="T16" fmla="*/ 97 w 108"/>
                <a:gd name="T17" fmla="*/ 57 h 63"/>
                <a:gd name="T18" fmla="*/ 93 w 108"/>
                <a:gd name="T19" fmla="*/ 57 h 63"/>
                <a:gd name="T20" fmla="*/ 91 w 108"/>
                <a:gd name="T21" fmla="*/ 55 h 63"/>
                <a:gd name="T22" fmla="*/ 90 w 108"/>
                <a:gd name="T23" fmla="*/ 44 h 63"/>
                <a:gd name="T24" fmla="*/ 66 w 108"/>
                <a:gd name="T25" fmla="*/ 47 h 63"/>
                <a:gd name="T26" fmla="*/ 47 w 108"/>
                <a:gd name="T27" fmla="*/ 57 h 63"/>
                <a:gd name="T28" fmla="*/ 26 w 108"/>
                <a:gd name="T29" fmla="*/ 61 h 63"/>
                <a:gd name="T30" fmla="*/ 1 w 108"/>
                <a:gd name="T31" fmla="*/ 56 h 63"/>
                <a:gd name="T32" fmla="*/ 2 w 108"/>
                <a:gd name="T33"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8" h="63">
                  <a:moveTo>
                    <a:pt x="2" y="52"/>
                  </a:moveTo>
                  <a:cubicBezTo>
                    <a:pt x="16" y="43"/>
                    <a:pt x="32" y="32"/>
                    <a:pt x="42" y="26"/>
                  </a:cubicBezTo>
                  <a:cubicBezTo>
                    <a:pt x="50" y="22"/>
                    <a:pt x="55" y="25"/>
                    <a:pt x="64" y="23"/>
                  </a:cubicBezTo>
                  <a:cubicBezTo>
                    <a:pt x="79" y="20"/>
                    <a:pt x="85" y="9"/>
                    <a:pt x="95" y="1"/>
                  </a:cubicBezTo>
                  <a:cubicBezTo>
                    <a:pt x="96" y="0"/>
                    <a:pt x="98" y="0"/>
                    <a:pt x="99" y="3"/>
                  </a:cubicBezTo>
                  <a:cubicBezTo>
                    <a:pt x="102" y="12"/>
                    <a:pt x="108" y="30"/>
                    <a:pt x="101" y="39"/>
                  </a:cubicBezTo>
                  <a:cubicBezTo>
                    <a:pt x="100" y="40"/>
                    <a:pt x="99" y="41"/>
                    <a:pt x="99" y="42"/>
                  </a:cubicBezTo>
                  <a:cubicBezTo>
                    <a:pt x="98" y="46"/>
                    <a:pt x="98" y="52"/>
                    <a:pt x="99" y="55"/>
                  </a:cubicBezTo>
                  <a:cubicBezTo>
                    <a:pt x="99" y="56"/>
                    <a:pt x="98" y="57"/>
                    <a:pt x="97" y="57"/>
                  </a:cubicBezTo>
                  <a:cubicBezTo>
                    <a:pt x="95" y="57"/>
                    <a:pt x="94" y="57"/>
                    <a:pt x="93" y="57"/>
                  </a:cubicBezTo>
                  <a:cubicBezTo>
                    <a:pt x="92" y="58"/>
                    <a:pt x="91" y="56"/>
                    <a:pt x="91" y="55"/>
                  </a:cubicBezTo>
                  <a:cubicBezTo>
                    <a:pt x="91" y="51"/>
                    <a:pt x="91" y="48"/>
                    <a:pt x="90" y="44"/>
                  </a:cubicBezTo>
                  <a:cubicBezTo>
                    <a:pt x="81" y="45"/>
                    <a:pt x="73" y="45"/>
                    <a:pt x="66" y="47"/>
                  </a:cubicBezTo>
                  <a:cubicBezTo>
                    <a:pt x="57" y="50"/>
                    <a:pt x="55" y="53"/>
                    <a:pt x="47" y="57"/>
                  </a:cubicBezTo>
                  <a:cubicBezTo>
                    <a:pt x="42" y="61"/>
                    <a:pt x="32" y="61"/>
                    <a:pt x="26" y="61"/>
                  </a:cubicBezTo>
                  <a:cubicBezTo>
                    <a:pt x="19" y="61"/>
                    <a:pt x="5" y="63"/>
                    <a:pt x="1" y="56"/>
                  </a:cubicBezTo>
                  <a:cubicBezTo>
                    <a:pt x="1" y="54"/>
                    <a:pt x="0" y="52"/>
                    <a:pt x="2" y="52"/>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Freeform 23">
              <a:extLst>
                <a:ext uri="{FF2B5EF4-FFF2-40B4-BE49-F238E27FC236}">
                  <a16:creationId xmlns:a16="http://schemas.microsoft.com/office/drawing/2014/main" id="{2ACECF88-3FCC-FE4C-7904-128B52B1FA10}"/>
                </a:ext>
              </a:extLst>
            </p:cNvPr>
            <p:cNvSpPr>
              <a:spLocks/>
            </p:cNvSpPr>
            <p:nvPr/>
          </p:nvSpPr>
          <p:spPr bwMode="auto">
            <a:xfrm>
              <a:off x="1714" y="2152"/>
              <a:ext cx="57" cy="153"/>
            </a:xfrm>
            <a:custGeom>
              <a:avLst/>
              <a:gdLst>
                <a:gd name="T0" fmla="*/ 60 w 60"/>
                <a:gd name="T1" fmla="*/ 133 h 160"/>
                <a:gd name="T2" fmla="*/ 57 w 60"/>
                <a:gd name="T3" fmla="*/ 12 h 160"/>
                <a:gd name="T4" fmla="*/ 55 w 60"/>
                <a:gd name="T5" fmla="*/ 9 h 160"/>
                <a:gd name="T6" fmla="*/ 53 w 60"/>
                <a:gd name="T7" fmla="*/ 8 h 160"/>
                <a:gd name="T8" fmla="*/ 26 w 60"/>
                <a:gd name="T9" fmla="*/ 13 h 160"/>
                <a:gd name="T10" fmla="*/ 28 w 60"/>
                <a:gd name="T11" fmla="*/ 113 h 160"/>
                <a:gd name="T12" fmla="*/ 29 w 60"/>
                <a:gd name="T13" fmla="*/ 119 h 160"/>
                <a:gd name="T14" fmla="*/ 3 w 60"/>
                <a:gd name="T15" fmla="*/ 152 h 160"/>
                <a:gd name="T16" fmla="*/ 7 w 60"/>
                <a:gd name="T17" fmla="*/ 157 h 160"/>
                <a:gd name="T18" fmla="*/ 12 w 60"/>
                <a:gd name="T19" fmla="*/ 154 h 160"/>
                <a:gd name="T20" fmla="*/ 17 w 60"/>
                <a:gd name="T21" fmla="*/ 154 h 160"/>
                <a:gd name="T22" fmla="*/ 21 w 60"/>
                <a:gd name="T23" fmla="*/ 151 h 160"/>
                <a:gd name="T24" fmla="*/ 26 w 60"/>
                <a:gd name="T25" fmla="*/ 152 h 160"/>
                <a:gd name="T26" fmla="*/ 54 w 60"/>
                <a:gd name="T27" fmla="*/ 134 h 160"/>
                <a:gd name="T28" fmla="*/ 60 w 60"/>
                <a:gd name="T29"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60">
                  <a:moveTo>
                    <a:pt x="60" y="133"/>
                  </a:moveTo>
                  <a:cubicBezTo>
                    <a:pt x="60" y="122"/>
                    <a:pt x="58" y="25"/>
                    <a:pt x="57" y="12"/>
                  </a:cubicBezTo>
                  <a:cubicBezTo>
                    <a:pt x="57" y="10"/>
                    <a:pt x="56" y="9"/>
                    <a:pt x="55" y="9"/>
                  </a:cubicBezTo>
                  <a:cubicBezTo>
                    <a:pt x="54" y="9"/>
                    <a:pt x="54" y="8"/>
                    <a:pt x="53" y="8"/>
                  </a:cubicBezTo>
                  <a:cubicBezTo>
                    <a:pt x="45" y="6"/>
                    <a:pt x="27" y="0"/>
                    <a:pt x="26" y="13"/>
                  </a:cubicBezTo>
                  <a:cubicBezTo>
                    <a:pt x="25" y="20"/>
                    <a:pt x="27" y="94"/>
                    <a:pt x="28" y="113"/>
                  </a:cubicBezTo>
                  <a:cubicBezTo>
                    <a:pt x="28" y="115"/>
                    <a:pt x="29" y="117"/>
                    <a:pt x="29" y="119"/>
                  </a:cubicBezTo>
                  <a:cubicBezTo>
                    <a:pt x="29" y="138"/>
                    <a:pt x="15" y="142"/>
                    <a:pt x="3" y="152"/>
                  </a:cubicBezTo>
                  <a:cubicBezTo>
                    <a:pt x="0" y="154"/>
                    <a:pt x="3" y="160"/>
                    <a:pt x="7" y="157"/>
                  </a:cubicBezTo>
                  <a:cubicBezTo>
                    <a:pt x="9" y="156"/>
                    <a:pt x="10" y="155"/>
                    <a:pt x="12" y="154"/>
                  </a:cubicBezTo>
                  <a:cubicBezTo>
                    <a:pt x="13" y="155"/>
                    <a:pt x="15" y="155"/>
                    <a:pt x="17" y="154"/>
                  </a:cubicBezTo>
                  <a:cubicBezTo>
                    <a:pt x="18" y="153"/>
                    <a:pt x="20" y="152"/>
                    <a:pt x="21" y="151"/>
                  </a:cubicBezTo>
                  <a:cubicBezTo>
                    <a:pt x="22" y="153"/>
                    <a:pt x="24" y="153"/>
                    <a:pt x="26" y="152"/>
                  </a:cubicBezTo>
                  <a:cubicBezTo>
                    <a:pt x="35" y="149"/>
                    <a:pt x="48" y="142"/>
                    <a:pt x="54" y="134"/>
                  </a:cubicBezTo>
                  <a:cubicBezTo>
                    <a:pt x="57" y="134"/>
                    <a:pt x="60" y="134"/>
                    <a:pt x="60" y="133"/>
                  </a:cubicBezTo>
                  <a:close/>
                </a:path>
              </a:pathLst>
            </a:custGeom>
            <a:solidFill>
              <a:srgbClr val="A77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Freeform 24">
              <a:extLst>
                <a:ext uri="{FF2B5EF4-FFF2-40B4-BE49-F238E27FC236}">
                  <a16:creationId xmlns:a16="http://schemas.microsoft.com/office/drawing/2014/main" id="{FDF0B6AA-AB96-E811-07C1-D62BBAD6BAA6}"/>
                </a:ext>
              </a:extLst>
            </p:cNvPr>
            <p:cNvSpPr>
              <a:spLocks/>
            </p:cNvSpPr>
            <p:nvPr/>
          </p:nvSpPr>
          <p:spPr bwMode="auto">
            <a:xfrm>
              <a:off x="1683" y="2268"/>
              <a:ext cx="102" cy="60"/>
            </a:xfrm>
            <a:custGeom>
              <a:avLst/>
              <a:gdLst>
                <a:gd name="T0" fmla="*/ 1 w 107"/>
                <a:gd name="T1" fmla="*/ 52 h 63"/>
                <a:gd name="T2" fmla="*/ 41 w 107"/>
                <a:gd name="T3" fmla="*/ 26 h 63"/>
                <a:gd name="T4" fmla="*/ 63 w 107"/>
                <a:gd name="T5" fmla="*/ 23 h 63"/>
                <a:gd name="T6" fmla="*/ 94 w 107"/>
                <a:gd name="T7" fmla="*/ 1 h 63"/>
                <a:gd name="T8" fmla="*/ 99 w 107"/>
                <a:gd name="T9" fmla="*/ 3 h 63"/>
                <a:gd name="T10" fmla="*/ 100 w 107"/>
                <a:gd name="T11" fmla="*/ 39 h 63"/>
                <a:gd name="T12" fmla="*/ 98 w 107"/>
                <a:gd name="T13" fmla="*/ 41 h 63"/>
                <a:gd name="T14" fmla="*/ 98 w 107"/>
                <a:gd name="T15" fmla="*/ 55 h 63"/>
                <a:gd name="T16" fmla="*/ 96 w 107"/>
                <a:gd name="T17" fmla="*/ 57 h 63"/>
                <a:gd name="T18" fmla="*/ 92 w 107"/>
                <a:gd name="T19" fmla="*/ 57 h 63"/>
                <a:gd name="T20" fmla="*/ 90 w 107"/>
                <a:gd name="T21" fmla="*/ 55 h 63"/>
                <a:gd name="T22" fmla="*/ 90 w 107"/>
                <a:gd name="T23" fmla="*/ 44 h 63"/>
                <a:gd name="T24" fmla="*/ 65 w 107"/>
                <a:gd name="T25" fmla="*/ 47 h 63"/>
                <a:gd name="T26" fmla="*/ 47 w 107"/>
                <a:gd name="T27" fmla="*/ 57 h 63"/>
                <a:gd name="T28" fmla="*/ 25 w 107"/>
                <a:gd name="T29" fmla="*/ 61 h 63"/>
                <a:gd name="T30" fmla="*/ 1 w 107"/>
                <a:gd name="T31" fmla="*/ 55 h 63"/>
                <a:gd name="T32" fmla="*/ 1 w 107"/>
                <a:gd name="T33"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7" h="63">
                  <a:moveTo>
                    <a:pt x="1" y="52"/>
                  </a:moveTo>
                  <a:cubicBezTo>
                    <a:pt x="15" y="43"/>
                    <a:pt x="31" y="32"/>
                    <a:pt x="41" y="26"/>
                  </a:cubicBezTo>
                  <a:cubicBezTo>
                    <a:pt x="49" y="21"/>
                    <a:pt x="54" y="25"/>
                    <a:pt x="63" y="23"/>
                  </a:cubicBezTo>
                  <a:cubicBezTo>
                    <a:pt x="78" y="20"/>
                    <a:pt x="84" y="9"/>
                    <a:pt x="94" y="1"/>
                  </a:cubicBezTo>
                  <a:cubicBezTo>
                    <a:pt x="95" y="0"/>
                    <a:pt x="98" y="0"/>
                    <a:pt x="99" y="3"/>
                  </a:cubicBezTo>
                  <a:cubicBezTo>
                    <a:pt x="101" y="12"/>
                    <a:pt x="107" y="30"/>
                    <a:pt x="100" y="39"/>
                  </a:cubicBezTo>
                  <a:cubicBezTo>
                    <a:pt x="99" y="40"/>
                    <a:pt x="99" y="40"/>
                    <a:pt x="98" y="41"/>
                  </a:cubicBezTo>
                  <a:cubicBezTo>
                    <a:pt x="97" y="46"/>
                    <a:pt x="98" y="51"/>
                    <a:pt x="98" y="55"/>
                  </a:cubicBezTo>
                  <a:cubicBezTo>
                    <a:pt x="98" y="56"/>
                    <a:pt x="97" y="57"/>
                    <a:pt x="96" y="57"/>
                  </a:cubicBezTo>
                  <a:cubicBezTo>
                    <a:pt x="95" y="57"/>
                    <a:pt x="94" y="57"/>
                    <a:pt x="92" y="57"/>
                  </a:cubicBezTo>
                  <a:cubicBezTo>
                    <a:pt x="91" y="57"/>
                    <a:pt x="90" y="56"/>
                    <a:pt x="90" y="55"/>
                  </a:cubicBezTo>
                  <a:cubicBezTo>
                    <a:pt x="91" y="51"/>
                    <a:pt x="91" y="48"/>
                    <a:pt x="90" y="44"/>
                  </a:cubicBezTo>
                  <a:cubicBezTo>
                    <a:pt x="81" y="45"/>
                    <a:pt x="72" y="44"/>
                    <a:pt x="65" y="47"/>
                  </a:cubicBezTo>
                  <a:cubicBezTo>
                    <a:pt x="56" y="50"/>
                    <a:pt x="54" y="53"/>
                    <a:pt x="47" y="57"/>
                  </a:cubicBezTo>
                  <a:cubicBezTo>
                    <a:pt x="41" y="61"/>
                    <a:pt x="31" y="61"/>
                    <a:pt x="25" y="61"/>
                  </a:cubicBezTo>
                  <a:cubicBezTo>
                    <a:pt x="19" y="61"/>
                    <a:pt x="4" y="63"/>
                    <a:pt x="1" y="55"/>
                  </a:cubicBezTo>
                  <a:cubicBezTo>
                    <a:pt x="0" y="54"/>
                    <a:pt x="0" y="52"/>
                    <a:pt x="1" y="52"/>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25">
              <a:extLst>
                <a:ext uri="{FF2B5EF4-FFF2-40B4-BE49-F238E27FC236}">
                  <a16:creationId xmlns:a16="http://schemas.microsoft.com/office/drawing/2014/main" id="{E89576FC-A4E2-ED4D-1F28-503B6FB620BF}"/>
                </a:ext>
              </a:extLst>
            </p:cNvPr>
            <p:cNvSpPr>
              <a:spLocks/>
            </p:cNvSpPr>
            <p:nvPr/>
          </p:nvSpPr>
          <p:spPr bwMode="auto">
            <a:xfrm>
              <a:off x="1559" y="1659"/>
              <a:ext cx="309" cy="567"/>
            </a:xfrm>
            <a:custGeom>
              <a:avLst/>
              <a:gdLst>
                <a:gd name="T0" fmla="*/ 317 w 323"/>
                <a:gd name="T1" fmla="*/ 182 h 594"/>
                <a:gd name="T2" fmla="*/ 317 w 323"/>
                <a:gd name="T3" fmla="*/ 181 h 594"/>
                <a:gd name="T4" fmla="*/ 311 w 323"/>
                <a:gd name="T5" fmla="*/ 133 h 594"/>
                <a:gd name="T6" fmla="*/ 294 w 323"/>
                <a:gd name="T7" fmla="*/ 34 h 594"/>
                <a:gd name="T8" fmla="*/ 266 w 323"/>
                <a:gd name="T9" fmla="*/ 24 h 594"/>
                <a:gd name="T10" fmla="*/ 235 w 323"/>
                <a:gd name="T11" fmla="*/ 20 h 594"/>
                <a:gd name="T12" fmla="*/ 207 w 323"/>
                <a:gd name="T13" fmla="*/ 31 h 594"/>
                <a:gd name="T14" fmla="*/ 205 w 323"/>
                <a:gd name="T15" fmla="*/ 36 h 594"/>
                <a:gd name="T16" fmla="*/ 180 w 323"/>
                <a:gd name="T17" fmla="*/ 37 h 594"/>
                <a:gd name="T18" fmla="*/ 161 w 323"/>
                <a:gd name="T19" fmla="*/ 38 h 594"/>
                <a:gd name="T20" fmla="*/ 161 w 323"/>
                <a:gd name="T21" fmla="*/ 29 h 594"/>
                <a:gd name="T22" fmla="*/ 161 w 323"/>
                <a:gd name="T23" fmla="*/ 27 h 594"/>
                <a:gd name="T24" fmla="*/ 161 w 323"/>
                <a:gd name="T25" fmla="*/ 23 h 594"/>
                <a:gd name="T26" fmla="*/ 125 w 323"/>
                <a:gd name="T27" fmla="*/ 21 h 594"/>
                <a:gd name="T28" fmla="*/ 124 w 323"/>
                <a:gd name="T29" fmla="*/ 28 h 594"/>
                <a:gd name="T30" fmla="*/ 124 w 323"/>
                <a:gd name="T31" fmla="*/ 40 h 594"/>
                <a:gd name="T32" fmla="*/ 104 w 323"/>
                <a:gd name="T33" fmla="*/ 161 h 594"/>
                <a:gd name="T34" fmla="*/ 101 w 323"/>
                <a:gd name="T35" fmla="*/ 178 h 594"/>
                <a:gd name="T36" fmla="*/ 100 w 323"/>
                <a:gd name="T37" fmla="*/ 179 h 594"/>
                <a:gd name="T38" fmla="*/ 6 w 323"/>
                <a:gd name="T39" fmla="*/ 296 h 594"/>
                <a:gd name="T40" fmla="*/ 20 w 323"/>
                <a:gd name="T41" fmla="*/ 538 h 594"/>
                <a:gd name="T42" fmla="*/ 43 w 323"/>
                <a:gd name="T43" fmla="*/ 587 h 594"/>
                <a:gd name="T44" fmla="*/ 99 w 323"/>
                <a:gd name="T45" fmla="*/ 587 h 594"/>
                <a:gd name="T46" fmla="*/ 115 w 323"/>
                <a:gd name="T47" fmla="*/ 570 h 594"/>
                <a:gd name="T48" fmla="*/ 119 w 323"/>
                <a:gd name="T49" fmla="*/ 407 h 594"/>
                <a:gd name="T50" fmla="*/ 172 w 323"/>
                <a:gd name="T51" fmla="*/ 262 h 594"/>
                <a:gd name="T52" fmla="*/ 140 w 323"/>
                <a:gd name="T53" fmla="*/ 338 h 594"/>
                <a:gd name="T54" fmla="*/ 153 w 323"/>
                <a:gd name="T55" fmla="*/ 568 h 594"/>
                <a:gd name="T56" fmla="*/ 175 w 323"/>
                <a:gd name="T57" fmla="*/ 592 h 594"/>
                <a:gd name="T58" fmla="*/ 232 w 323"/>
                <a:gd name="T59" fmla="*/ 591 h 594"/>
                <a:gd name="T60" fmla="*/ 244 w 323"/>
                <a:gd name="T61" fmla="*/ 575 h 594"/>
                <a:gd name="T62" fmla="*/ 241 w 323"/>
                <a:gd name="T63" fmla="*/ 382 h 594"/>
                <a:gd name="T64" fmla="*/ 317 w 323"/>
                <a:gd name="T65" fmla="*/ 182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594">
                  <a:moveTo>
                    <a:pt x="317" y="182"/>
                  </a:moveTo>
                  <a:cubicBezTo>
                    <a:pt x="317" y="182"/>
                    <a:pt x="317" y="181"/>
                    <a:pt x="317" y="181"/>
                  </a:cubicBezTo>
                  <a:cubicBezTo>
                    <a:pt x="315" y="165"/>
                    <a:pt x="313" y="148"/>
                    <a:pt x="311" y="133"/>
                  </a:cubicBezTo>
                  <a:cubicBezTo>
                    <a:pt x="306" y="100"/>
                    <a:pt x="300" y="67"/>
                    <a:pt x="294" y="34"/>
                  </a:cubicBezTo>
                  <a:cubicBezTo>
                    <a:pt x="292" y="22"/>
                    <a:pt x="276" y="18"/>
                    <a:pt x="266" y="24"/>
                  </a:cubicBezTo>
                  <a:cubicBezTo>
                    <a:pt x="261" y="9"/>
                    <a:pt x="243" y="9"/>
                    <a:pt x="235" y="20"/>
                  </a:cubicBezTo>
                  <a:cubicBezTo>
                    <a:pt x="225" y="15"/>
                    <a:pt x="210" y="19"/>
                    <a:pt x="207" y="31"/>
                  </a:cubicBezTo>
                  <a:cubicBezTo>
                    <a:pt x="206" y="33"/>
                    <a:pt x="206" y="35"/>
                    <a:pt x="205" y="36"/>
                  </a:cubicBezTo>
                  <a:cubicBezTo>
                    <a:pt x="199" y="30"/>
                    <a:pt x="187" y="31"/>
                    <a:pt x="180" y="37"/>
                  </a:cubicBezTo>
                  <a:cubicBezTo>
                    <a:pt x="174" y="33"/>
                    <a:pt x="166" y="32"/>
                    <a:pt x="161" y="38"/>
                  </a:cubicBezTo>
                  <a:cubicBezTo>
                    <a:pt x="161" y="35"/>
                    <a:pt x="161" y="32"/>
                    <a:pt x="161" y="29"/>
                  </a:cubicBezTo>
                  <a:cubicBezTo>
                    <a:pt x="161" y="29"/>
                    <a:pt x="161" y="28"/>
                    <a:pt x="161" y="27"/>
                  </a:cubicBezTo>
                  <a:cubicBezTo>
                    <a:pt x="161" y="26"/>
                    <a:pt x="161" y="24"/>
                    <a:pt x="161" y="23"/>
                  </a:cubicBezTo>
                  <a:cubicBezTo>
                    <a:pt x="161" y="0"/>
                    <a:pt x="127" y="0"/>
                    <a:pt x="125" y="21"/>
                  </a:cubicBezTo>
                  <a:cubicBezTo>
                    <a:pt x="124" y="23"/>
                    <a:pt x="124" y="26"/>
                    <a:pt x="124" y="28"/>
                  </a:cubicBezTo>
                  <a:cubicBezTo>
                    <a:pt x="124" y="32"/>
                    <a:pt x="124" y="36"/>
                    <a:pt x="124" y="40"/>
                  </a:cubicBezTo>
                  <a:cubicBezTo>
                    <a:pt x="121" y="81"/>
                    <a:pt x="113" y="120"/>
                    <a:pt x="104" y="161"/>
                  </a:cubicBezTo>
                  <a:cubicBezTo>
                    <a:pt x="103" y="166"/>
                    <a:pt x="102" y="172"/>
                    <a:pt x="101" y="178"/>
                  </a:cubicBezTo>
                  <a:cubicBezTo>
                    <a:pt x="101" y="178"/>
                    <a:pt x="100" y="179"/>
                    <a:pt x="100" y="179"/>
                  </a:cubicBezTo>
                  <a:cubicBezTo>
                    <a:pt x="86" y="200"/>
                    <a:pt x="12" y="276"/>
                    <a:pt x="6" y="296"/>
                  </a:cubicBezTo>
                  <a:cubicBezTo>
                    <a:pt x="0" y="315"/>
                    <a:pt x="17" y="491"/>
                    <a:pt x="20" y="538"/>
                  </a:cubicBezTo>
                  <a:cubicBezTo>
                    <a:pt x="21" y="554"/>
                    <a:pt x="17" y="587"/>
                    <a:pt x="43" y="587"/>
                  </a:cubicBezTo>
                  <a:cubicBezTo>
                    <a:pt x="63" y="587"/>
                    <a:pt x="80" y="586"/>
                    <a:pt x="99" y="587"/>
                  </a:cubicBezTo>
                  <a:cubicBezTo>
                    <a:pt x="107" y="587"/>
                    <a:pt x="115" y="579"/>
                    <a:pt x="115" y="570"/>
                  </a:cubicBezTo>
                  <a:cubicBezTo>
                    <a:pt x="114" y="516"/>
                    <a:pt x="114" y="474"/>
                    <a:pt x="119" y="407"/>
                  </a:cubicBezTo>
                  <a:cubicBezTo>
                    <a:pt x="127" y="294"/>
                    <a:pt x="135" y="311"/>
                    <a:pt x="172" y="262"/>
                  </a:cubicBezTo>
                  <a:cubicBezTo>
                    <a:pt x="170" y="275"/>
                    <a:pt x="142" y="325"/>
                    <a:pt x="140" y="338"/>
                  </a:cubicBezTo>
                  <a:cubicBezTo>
                    <a:pt x="136" y="381"/>
                    <a:pt x="147" y="526"/>
                    <a:pt x="153" y="568"/>
                  </a:cubicBezTo>
                  <a:cubicBezTo>
                    <a:pt x="155" y="586"/>
                    <a:pt x="159" y="593"/>
                    <a:pt x="175" y="592"/>
                  </a:cubicBezTo>
                  <a:cubicBezTo>
                    <a:pt x="191" y="592"/>
                    <a:pt x="219" y="594"/>
                    <a:pt x="232" y="591"/>
                  </a:cubicBezTo>
                  <a:cubicBezTo>
                    <a:pt x="239" y="589"/>
                    <a:pt x="244" y="582"/>
                    <a:pt x="244" y="575"/>
                  </a:cubicBezTo>
                  <a:cubicBezTo>
                    <a:pt x="246" y="511"/>
                    <a:pt x="235" y="456"/>
                    <a:pt x="241" y="382"/>
                  </a:cubicBezTo>
                  <a:cubicBezTo>
                    <a:pt x="243" y="365"/>
                    <a:pt x="323" y="244"/>
                    <a:pt x="317" y="18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Freeform 26">
              <a:extLst>
                <a:ext uri="{FF2B5EF4-FFF2-40B4-BE49-F238E27FC236}">
                  <a16:creationId xmlns:a16="http://schemas.microsoft.com/office/drawing/2014/main" id="{5CC37090-A04C-0387-FCEE-CD4A64F81784}"/>
                </a:ext>
              </a:extLst>
            </p:cNvPr>
            <p:cNvSpPr>
              <a:spLocks/>
            </p:cNvSpPr>
            <p:nvPr/>
          </p:nvSpPr>
          <p:spPr bwMode="auto">
            <a:xfrm>
              <a:off x="1775" y="1390"/>
              <a:ext cx="82" cy="66"/>
            </a:xfrm>
            <a:custGeom>
              <a:avLst/>
              <a:gdLst>
                <a:gd name="T0" fmla="*/ 54 w 86"/>
                <a:gd name="T1" fmla="*/ 12 h 69"/>
                <a:gd name="T2" fmla="*/ 45 w 86"/>
                <a:gd name="T3" fmla="*/ 6 h 69"/>
                <a:gd name="T4" fmla="*/ 17 w 86"/>
                <a:gd name="T5" fmla="*/ 7 h 69"/>
                <a:gd name="T6" fmla="*/ 13 w 86"/>
                <a:gd name="T7" fmla="*/ 13 h 69"/>
                <a:gd name="T8" fmla="*/ 1 w 86"/>
                <a:gd name="T9" fmla="*/ 24 h 69"/>
                <a:gd name="T10" fmla="*/ 10 w 86"/>
                <a:gd name="T11" fmla="*/ 55 h 69"/>
                <a:gd name="T12" fmla="*/ 55 w 86"/>
                <a:gd name="T13" fmla="*/ 67 h 69"/>
                <a:gd name="T14" fmla="*/ 54 w 86"/>
                <a:gd name="T15" fmla="*/ 12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69">
                  <a:moveTo>
                    <a:pt x="54" y="12"/>
                  </a:moveTo>
                  <a:cubicBezTo>
                    <a:pt x="51" y="9"/>
                    <a:pt x="48" y="7"/>
                    <a:pt x="45" y="6"/>
                  </a:cubicBezTo>
                  <a:cubicBezTo>
                    <a:pt x="37" y="0"/>
                    <a:pt x="25" y="0"/>
                    <a:pt x="17" y="7"/>
                  </a:cubicBezTo>
                  <a:cubicBezTo>
                    <a:pt x="16" y="9"/>
                    <a:pt x="14" y="11"/>
                    <a:pt x="13" y="13"/>
                  </a:cubicBezTo>
                  <a:cubicBezTo>
                    <a:pt x="7" y="13"/>
                    <a:pt x="2" y="17"/>
                    <a:pt x="1" y="24"/>
                  </a:cubicBezTo>
                  <a:cubicBezTo>
                    <a:pt x="0" y="35"/>
                    <a:pt x="1" y="47"/>
                    <a:pt x="10" y="55"/>
                  </a:cubicBezTo>
                  <a:cubicBezTo>
                    <a:pt x="19" y="64"/>
                    <a:pt x="43" y="66"/>
                    <a:pt x="55" y="67"/>
                  </a:cubicBezTo>
                  <a:cubicBezTo>
                    <a:pt x="86" y="69"/>
                    <a:pt x="68" y="26"/>
                    <a:pt x="54" y="12"/>
                  </a:cubicBezTo>
                  <a:close/>
                </a:path>
              </a:pathLst>
            </a:custGeom>
            <a:solidFill>
              <a:srgbClr val="792A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Freeform 27">
              <a:extLst>
                <a:ext uri="{FF2B5EF4-FFF2-40B4-BE49-F238E27FC236}">
                  <a16:creationId xmlns:a16="http://schemas.microsoft.com/office/drawing/2014/main" id="{9B302EEE-F5A0-F932-6824-F3450DFA1A18}"/>
                </a:ext>
              </a:extLst>
            </p:cNvPr>
            <p:cNvSpPr>
              <a:spLocks/>
            </p:cNvSpPr>
            <p:nvPr/>
          </p:nvSpPr>
          <p:spPr bwMode="auto">
            <a:xfrm>
              <a:off x="2166" y="1798"/>
              <a:ext cx="17" cy="573"/>
            </a:xfrm>
            <a:custGeom>
              <a:avLst/>
              <a:gdLst>
                <a:gd name="T0" fmla="*/ 17 w 17"/>
                <a:gd name="T1" fmla="*/ 573 h 573"/>
                <a:gd name="T2" fmla="*/ 0 w 17"/>
                <a:gd name="T3" fmla="*/ 564 h 573"/>
                <a:gd name="T4" fmla="*/ 0 w 17"/>
                <a:gd name="T5" fmla="*/ 0 h 573"/>
                <a:gd name="T6" fmla="*/ 17 w 17"/>
                <a:gd name="T7" fmla="*/ 0 h 573"/>
                <a:gd name="T8" fmla="*/ 17 w 17"/>
                <a:gd name="T9" fmla="*/ 573 h 573"/>
              </a:gdLst>
              <a:ahLst/>
              <a:cxnLst>
                <a:cxn ang="0">
                  <a:pos x="T0" y="T1"/>
                </a:cxn>
                <a:cxn ang="0">
                  <a:pos x="T2" y="T3"/>
                </a:cxn>
                <a:cxn ang="0">
                  <a:pos x="T4" y="T5"/>
                </a:cxn>
                <a:cxn ang="0">
                  <a:pos x="T6" y="T7"/>
                </a:cxn>
                <a:cxn ang="0">
                  <a:pos x="T8" y="T9"/>
                </a:cxn>
              </a:cxnLst>
              <a:rect l="0" t="0" r="r" b="b"/>
              <a:pathLst>
                <a:path w="17" h="573">
                  <a:moveTo>
                    <a:pt x="17" y="573"/>
                  </a:moveTo>
                  <a:lnTo>
                    <a:pt x="0" y="564"/>
                  </a:lnTo>
                  <a:lnTo>
                    <a:pt x="0" y="0"/>
                  </a:lnTo>
                  <a:lnTo>
                    <a:pt x="17" y="0"/>
                  </a:lnTo>
                  <a:lnTo>
                    <a:pt x="17" y="573"/>
                  </a:lnTo>
                  <a:close/>
                </a:path>
              </a:pathLst>
            </a:custGeom>
            <a:solidFill>
              <a:srgbClr val="3C3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Freeform 28">
              <a:extLst>
                <a:ext uri="{FF2B5EF4-FFF2-40B4-BE49-F238E27FC236}">
                  <a16:creationId xmlns:a16="http://schemas.microsoft.com/office/drawing/2014/main" id="{D86EB640-C28D-7F72-F3E1-E38928FCBE9D}"/>
                </a:ext>
              </a:extLst>
            </p:cNvPr>
            <p:cNvSpPr>
              <a:spLocks/>
            </p:cNvSpPr>
            <p:nvPr/>
          </p:nvSpPr>
          <p:spPr bwMode="auto">
            <a:xfrm>
              <a:off x="2032" y="1788"/>
              <a:ext cx="17" cy="529"/>
            </a:xfrm>
            <a:custGeom>
              <a:avLst/>
              <a:gdLst>
                <a:gd name="T0" fmla="*/ 17 w 17"/>
                <a:gd name="T1" fmla="*/ 529 h 529"/>
                <a:gd name="T2" fmla="*/ 0 w 17"/>
                <a:gd name="T3" fmla="*/ 524 h 529"/>
                <a:gd name="T4" fmla="*/ 0 w 17"/>
                <a:gd name="T5" fmla="*/ 0 h 529"/>
                <a:gd name="T6" fmla="*/ 17 w 17"/>
                <a:gd name="T7" fmla="*/ 0 h 529"/>
                <a:gd name="T8" fmla="*/ 17 w 17"/>
                <a:gd name="T9" fmla="*/ 529 h 529"/>
              </a:gdLst>
              <a:ahLst/>
              <a:cxnLst>
                <a:cxn ang="0">
                  <a:pos x="T0" y="T1"/>
                </a:cxn>
                <a:cxn ang="0">
                  <a:pos x="T2" y="T3"/>
                </a:cxn>
                <a:cxn ang="0">
                  <a:pos x="T4" y="T5"/>
                </a:cxn>
                <a:cxn ang="0">
                  <a:pos x="T6" y="T7"/>
                </a:cxn>
                <a:cxn ang="0">
                  <a:pos x="T8" y="T9"/>
                </a:cxn>
              </a:cxnLst>
              <a:rect l="0" t="0" r="r" b="b"/>
              <a:pathLst>
                <a:path w="17" h="529">
                  <a:moveTo>
                    <a:pt x="17" y="529"/>
                  </a:moveTo>
                  <a:lnTo>
                    <a:pt x="0" y="524"/>
                  </a:lnTo>
                  <a:lnTo>
                    <a:pt x="0" y="0"/>
                  </a:lnTo>
                  <a:lnTo>
                    <a:pt x="17" y="0"/>
                  </a:lnTo>
                  <a:lnTo>
                    <a:pt x="17" y="529"/>
                  </a:lnTo>
                  <a:close/>
                </a:path>
              </a:pathLst>
            </a:custGeom>
            <a:solidFill>
              <a:srgbClr val="3C3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Freeform 29">
              <a:extLst>
                <a:ext uri="{FF2B5EF4-FFF2-40B4-BE49-F238E27FC236}">
                  <a16:creationId xmlns:a16="http://schemas.microsoft.com/office/drawing/2014/main" id="{55549FBE-67F8-CCEB-D22A-40EA7EA6C4EF}"/>
                </a:ext>
              </a:extLst>
            </p:cNvPr>
            <p:cNvSpPr>
              <a:spLocks/>
            </p:cNvSpPr>
            <p:nvPr/>
          </p:nvSpPr>
          <p:spPr bwMode="auto">
            <a:xfrm>
              <a:off x="2035" y="2297"/>
              <a:ext cx="148" cy="74"/>
            </a:xfrm>
            <a:custGeom>
              <a:avLst/>
              <a:gdLst>
                <a:gd name="T0" fmla="*/ 0 w 148"/>
                <a:gd name="T1" fmla="*/ 16 h 74"/>
                <a:gd name="T2" fmla="*/ 5 w 148"/>
                <a:gd name="T3" fmla="*/ 0 h 74"/>
                <a:gd name="T4" fmla="*/ 148 w 148"/>
                <a:gd name="T5" fmla="*/ 56 h 74"/>
                <a:gd name="T6" fmla="*/ 148 w 148"/>
                <a:gd name="T7" fmla="*/ 74 h 74"/>
                <a:gd name="T8" fmla="*/ 0 w 148"/>
                <a:gd name="T9" fmla="*/ 16 h 74"/>
              </a:gdLst>
              <a:ahLst/>
              <a:cxnLst>
                <a:cxn ang="0">
                  <a:pos x="T0" y="T1"/>
                </a:cxn>
                <a:cxn ang="0">
                  <a:pos x="T2" y="T3"/>
                </a:cxn>
                <a:cxn ang="0">
                  <a:pos x="T4" y="T5"/>
                </a:cxn>
                <a:cxn ang="0">
                  <a:pos x="T6" y="T7"/>
                </a:cxn>
                <a:cxn ang="0">
                  <a:pos x="T8" y="T9"/>
                </a:cxn>
              </a:cxnLst>
              <a:rect l="0" t="0" r="r" b="b"/>
              <a:pathLst>
                <a:path w="148" h="74">
                  <a:moveTo>
                    <a:pt x="0" y="16"/>
                  </a:moveTo>
                  <a:lnTo>
                    <a:pt x="5" y="0"/>
                  </a:lnTo>
                  <a:lnTo>
                    <a:pt x="148" y="56"/>
                  </a:lnTo>
                  <a:lnTo>
                    <a:pt x="148" y="74"/>
                  </a:lnTo>
                  <a:lnTo>
                    <a:pt x="0" y="16"/>
                  </a:ln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30">
              <a:extLst>
                <a:ext uri="{FF2B5EF4-FFF2-40B4-BE49-F238E27FC236}">
                  <a16:creationId xmlns:a16="http://schemas.microsoft.com/office/drawing/2014/main" id="{2871A9A7-EECF-C690-2027-183FF958DD73}"/>
                </a:ext>
              </a:extLst>
            </p:cNvPr>
            <p:cNvSpPr>
              <a:spLocks/>
            </p:cNvSpPr>
            <p:nvPr/>
          </p:nvSpPr>
          <p:spPr bwMode="auto">
            <a:xfrm>
              <a:off x="870" y="1787"/>
              <a:ext cx="151" cy="583"/>
            </a:xfrm>
            <a:custGeom>
              <a:avLst/>
              <a:gdLst>
                <a:gd name="T0" fmla="*/ 158 w 158"/>
                <a:gd name="T1" fmla="*/ 611 h 611"/>
                <a:gd name="T2" fmla="*/ 158 w 158"/>
                <a:gd name="T3" fmla="*/ 592 h 611"/>
                <a:gd name="T4" fmla="*/ 158 w 158"/>
                <a:gd name="T5" fmla="*/ 12 h 611"/>
                <a:gd name="T6" fmla="*/ 140 w 158"/>
                <a:gd name="T7" fmla="*/ 12 h 611"/>
                <a:gd name="T8" fmla="*/ 140 w 158"/>
                <a:gd name="T9" fmla="*/ 586 h 611"/>
                <a:gd name="T10" fmla="*/ 17 w 158"/>
                <a:gd name="T11" fmla="*/ 537 h 611"/>
                <a:gd name="T12" fmla="*/ 17 w 158"/>
                <a:gd name="T13" fmla="*/ 0 h 611"/>
                <a:gd name="T14" fmla="*/ 0 w 158"/>
                <a:gd name="T15" fmla="*/ 0 h 611"/>
                <a:gd name="T16" fmla="*/ 0 w 158"/>
                <a:gd name="T17" fmla="*/ 550 h 611"/>
                <a:gd name="T18" fmla="*/ 10 w 158"/>
                <a:gd name="T19" fmla="*/ 553 h 611"/>
                <a:gd name="T20" fmla="*/ 158 w 158"/>
                <a:gd name="T21" fmla="*/ 61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611">
                  <a:moveTo>
                    <a:pt x="158" y="611"/>
                  </a:moveTo>
                  <a:cubicBezTo>
                    <a:pt x="158" y="611"/>
                    <a:pt x="158" y="592"/>
                    <a:pt x="158" y="592"/>
                  </a:cubicBezTo>
                  <a:cubicBezTo>
                    <a:pt x="158" y="12"/>
                    <a:pt x="158" y="12"/>
                    <a:pt x="158" y="12"/>
                  </a:cubicBezTo>
                  <a:cubicBezTo>
                    <a:pt x="140" y="12"/>
                    <a:pt x="140" y="12"/>
                    <a:pt x="140" y="12"/>
                  </a:cubicBezTo>
                  <a:cubicBezTo>
                    <a:pt x="140" y="586"/>
                    <a:pt x="140" y="586"/>
                    <a:pt x="140" y="586"/>
                  </a:cubicBezTo>
                  <a:cubicBezTo>
                    <a:pt x="17" y="537"/>
                    <a:pt x="17" y="537"/>
                    <a:pt x="17" y="537"/>
                  </a:cubicBezTo>
                  <a:cubicBezTo>
                    <a:pt x="17" y="0"/>
                    <a:pt x="17" y="0"/>
                    <a:pt x="17" y="0"/>
                  </a:cubicBezTo>
                  <a:cubicBezTo>
                    <a:pt x="0" y="0"/>
                    <a:pt x="0" y="0"/>
                    <a:pt x="0" y="0"/>
                  </a:cubicBezTo>
                  <a:cubicBezTo>
                    <a:pt x="0" y="550"/>
                    <a:pt x="0" y="550"/>
                    <a:pt x="0" y="550"/>
                  </a:cubicBezTo>
                  <a:cubicBezTo>
                    <a:pt x="10" y="553"/>
                    <a:pt x="10" y="553"/>
                    <a:pt x="10" y="553"/>
                  </a:cubicBezTo>
                  <a:cubicBezTo>
                    <a:pt x="158" y="611"/>
                    <a:pt x="158" y="611"/>
                    <a:pt x="158" y="611"/>
                  </a:cubicBezTo>
                  <a:close/>
                </a:path>
              </a:pathLst>
            </a:custGeom>
            <a:solidFill>
              <a:srgbClr val="3C3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 name="Rectangle 31">
              <a:extLst>
                <a:ext uri="{FF2B5EF4-FFF2-40B4-BE49-F238E27FC236}">
                  <a16:creationId xmlns:a16="http://schemas.microsoft.com/office/drawing/2014/main" id="{B151B083-0162-4C11-A863-4A6354132E35}"/>
                </a:ext>
              </a:extLst>
            </p:cNvPr>
            <p:cNvSpPr>
              <a:spLocks noChangeArrowheads="1"/>
            </p:cNvSpPr>
            <p:nvPr/>
          </p:nvSpPr>
          <p:spPr bwMode="auto">
            <a:xfrm>
              <a:off x="767" y="1787"/>
              <a:ext cx="1510" cy="48"/>
            </a:xfrm>
            <a:prstGeom prst="rect">
              <a:avLst/>
            </a:prstGeom>
            <a:solidFill>
              <a:srgbClr val="C3CD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 name="Freeform 32">
              <a:extLst>
                <a:ext uri="{FF2B5EF4-FFF2-40B4-BE49-F238E27FC236}">
                  <a16:creationId xmlns:a16="http://schemas.microsoft.com/office/drawing/2014/main" id="{2BFE9AFE-58D3-9BE8-85E0-C9A169A3455A}"/>
                </a:ext>
              </a:extLst>
            </p:cNvPr>
            <p:cNvSpPr>
              <a:spLocks/>
            </p:cNvSpPr>
            <p:nvPr/>
          </p:nvSpPr>
          <p:spPr bwMode="auto">
            <a:xfrm>
              <a:off x="1738" y="1363"/>
              <a:ext cx="68" cy="116"/>
            </a:xfrm>
            <a:custGeom>
              <a:avLst/>
              <a:gdLst>
                <a:gd name="T0" fmla="*/ 59 w 71"/>
                <a:gd name="T1" fmla="*/ 11 h 121"/>
                <a:gd name="T2" fmla="*/ 18 w 71"/>
                <a:gd name="T3" fmla="*/ 1 h 121"/>
                <a:gd name="T4" fmla="*/ 15 w 71"/>
                <a:gd name="T5" fmla="*/ 1 h 121"/>
                <a:gd name="T6" fmla="*/ 2 w 71"/>
                <a:gd name="T7" fmla="*/ 15 h 121"/>
                <a:gd name="T8" fmla="*/ 10 w 71"/>
                <a:gd name="T9" fmla="*/ 106 h 121"/>
                <a:gd name="T10" fmla="*/ 71 w 71"/>
                <a:gd name="T11" fmla="*/ 111 h 121"/>
                <a:gd name="T12" fmla="*/ 68 w 71"/>
                <a:gd name="T13" fmla="*/ 23 h 121"/>
                <a:gd name="T14" fmla="*/ 59 w 71"/>
                <a:gd name="T15" fmla="*/ 1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21">
                  <a:moveTo>
                    <a:pt x="59" y="11"/>
                  </a:moveTo>
                  <a:cubicBezTo>
                    <a:pt x="46" y="7"/>
                    <a:pt x="32" y="4"/>
                    <a:pt x="18" y="1"/>
                  </a:cubicBezTo>
                  <a:cubicBezTo>
                    <a:pt x="17" y="1"/>
                    <a:pt x="16" y="1"/>
                    <a:pt x="15" y="1"/>
                  </a:cubicBezTo>
                  <a:cubicBezTo>
                    <a:pt x="8" y="0"/>
                    <a:pt x="0" y="6"/>
                    <a:pt x="2" y="15"/>
                  </a:cubicBezTo>
                  <a:cubicBezTo>
                    <a:pt x="9" y="50"/>
                    <a:pt x="7" y="71"/>
                    <a:pt x="10" y="106"/>
                  </a:cubicBezTo>
                  <a:cubicBezTo>
                    <a:pt x="12" y="121"/>
                    <a:pt x="71" y="117"/>
                    <a:pt x="71" y="111"/>
                  </a:cubicBezTo>
                  <a:cubicBezTo>
                    <a:pt x="71" y="87"/>
                    <a:pt x="70" y="47"/>
                    <a:pt x="68" y="23"/>
                  </a:cubicBezTo>
                  <a:cubicBezTo>
                    <a:pt x="68" y="18"/>
                    <a:pt x="65" y="12"/>
                    <a:pt x="59" y="11"/>
                  </a:cubicBezTo>
                  <a:close/>
                </a:path>
              </a:pathLst>
            </a:custGeom>
            <a:solidFill>
              <a:srgbClr val="A77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Freeform 33">
              <a:extLst>
                <a:ext uri="{FF2B5EF4-FFF2-40B4-BE49-F238E27FC236}">
                  <a16:creationId xmlns:a16="http://schemas.microsoft.com/office/drawing/2014/main" id="{ECAD0653-78B0-C388-6D94-BDA04E3353A9}"/>
                </a:ext>
              </a:extLst>
            </p:cNvPr>
            <p:cNvSpPr>
              <a:spLocks/>
            </p:cNvSpPr>
            <p:nvPr/>
          </p:nvSpPr>
          <p:spPr bwMode="auto">
            <a:xfrm>
              <a:off x="1128" y="1361"/>
              <a:ext cx="72" cy="121"/>
            </a:xfrm>
            <a:custGeom>
              <a:avLst/>
              <a:gdLst>
                <a:gd name="T0" fmla="*/ 69 w 76"/>
                <a:gd name="T1" fmla="*/ 20 h 126"/>
                <a:gd name="T2" fmla="*/ 31 w 76"/>
                <a:gd name="T3" fmla="*/ 2 h 126"/>
                <a:gd name="T4" fmla="*/ 28 w 76"/>
                <a:gd name="T5" fmla="*/ 1 h 126"/>
                <a:gd name="T6" fmla="*/ 12 w 76"/>
                <a:gd name="T7" fmla="*/ 13 h 126"/>
                <a:gd name="T8" fmla="*/ 2 w 76"/>
                <a:gd name="T9" fmla="*/ 103 h 126"/>
                <a:gd name="T10" fmla="*/ 60 w 76"/>
                <a:gd name="T11" fmla="*/ 120 h 126"/>
                <a:gd name="T12" fmla="*/ 75 w 76"/>
                <a:gd name="T13" fmla="*/ 34 h 126"/>
                <a:gd name="T14" fmla="*/ 69 w 76"/>
                <a:gd name="T15" fmla="*/ 2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126">
                  <a:moveTo>
                    <a:pt x="69" y="20"/>
                  </a:moveTo>
                  <a:cubicBezTo>
                    <a:pt x="56" y="14"/>
                    <a:pt x="44" y="8"/>
                    <a:pt x="31" y="2"/>
                  </a:cubicBezTo>
                  <a:cubicBezTo>
                    <a:pt x="30" y="2"/>
                    <a:pt x="29" y="2"/>
                    <a:pt x="28" y="1"/>
                  </a:cubicBezTo>
                  <a:cubicBezTo>
                    <a:pt x="21" y="0"/>
                    <a:pt x="12" y="4"/>
                    <a:pt x="12" y="13"/>
                  </a:cubicBezTo>
                  <a:cubicBezTo>
                    <a:pt x="12" y="48"/>
                    <a:pt x="6" y="68"/>
                    <a:pt x="2" y="103"/>
                  </a:cubicBezTo>
                  <a:cubicBezTo>
                    <a:pt x="0" y="119"/>
                    <a:pt x="59" y="126"/>
                    <a:pt x="60" y="120"/>
                  </a:cubicBezTo>
                  <a:cubicBezTo>
                    <a:pt x="65" y="97"/>
                    <a:pt x="72" y="58"/>
                    <a:pt x="75" y="34"/>
                  </a:cubicBezTo>
                  <a:cubicBezTo>
                    <a:pt x="76" y="28"/>
                    <a:pt x="74" y="22"/>
                    <a:pt x="69" y="20"/>
                  </a:cubicBezTo>
                  <a:close/>
                </a:path>
              </a:pathLst>
            </a:custGeom>
            <a:solidFill>
              <a:srgbClr val="AB6E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Freeform 34">
              <a:extLst>
                <a:ext uri="{FF2B5EF4-FFF2-40B4-BE49-F238E27FC236}">
                  <a16:creationId xmlns:a16="http://schemas.microsoft.com/office/drawing/2014/main" id="{7D4EFE28-5531-1E35-7951-0ACD8C17F89A}"/>
                </a:ext>
              </a:extLst>
            </p:cNvPr>
            <p:cNvSpPr>
              <a:spLocks/>
            </p:cNvSpPr>
            <p:nvPr/>
          </p:nvSpPr>
          <p:spPr bwMode="auto">
            <a:xfrm>
              <a:off x="1713" y="1268"/>
              <a:ext cx="124" cy="165"/>
            </a:xfrm>
            <a:custGeom>
              <a:avLst/>
              <a:gdLst>
                <a:gd name="T0" fmla="*/ 107 w 130"/>
                <a:gd name="T1" fmla="*/ 18 h 173"/>
                <a:gd name="T2" fmla="*/ 69 w 130"/>
                <a:gd name="T3" fmla="*/ 14 h 173"/>
                <a:gd name="T4" fmla="*/ 34 w 130"/>
                <a:gd name="T5" fmla="*/ 11 h 173"/>
                <a:gd name="T6" fmla="*/ 10 w 130"/>
                <a:gd name="T7" fmla="*/ 44 h 173"/>
                <a:gd name="T8" fmla="*/ 10 w 130"/>
                <a:gd name="T9" fmla="*/ 143 h 173"/>
                <a:gd name="T10" fmla="*/ 40 w 130"/>
                <a:gd name="T11" fmla="*/ 172 h 173"/>
                <a:gd name="T12" fmla="*/ 85 w 130"/>
                <a:gd name="T13" fmla="*/ 149 h 173"/>
                <a:gd name="T14" fmla="*/ 104 w 130"/>
                <a:gd name="T15" fmla="*/ 127 h 173"/>
                <a:gd name="T16" fmla="*/ 107 w 130"/>
                <a:gd name="T17" fmla="*/ 1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173">
                  <a:moveTo>
                    <a:pt x="107" y="18"/>
                  </a:moveTo>
                  <a:cubicBezTo>
                    <a:pt x="99" y="7"/>
                    <a:pt x="82" y="16"/>
                    <a:pt x="69" y="14"/>
                  </a:cubicBezTo>
                  <a:cubicBezTo>
                    <a:pt x="54" y="12"/>
                    <a:pt x="44" y="0"/>
                    <a:pt x="34" y="11"/>
                  </a:cubicBezTo>
                  <a:cubicBezTo>
                    <a:pt x="23" y="20"/>
                    <a:pt x="12" y="29"/>
                    <a:pt x="10" y="44"/>
                  </a:cubicBezTo>
                  <a:cubicBezTo>
                    <a:pt x="5" y="72"/>
                    <a:pt x="0" y="117"/>
                    <a:pt x="10" y="143"/>
                  </a:cubicBezTo>
                  <a:cubicBezTo>
                    <a:pt x="17" y="163"/>
                    <a:pt x="30" y="171"/>
                    <a:pt x="40" y="172"/>
                  </a:cubicBezTo>
                  <a:cubicBezTo>
                    <a:pt x="57" y="173"/>
                    <a:pt x="75" y="159"/>
                    <a:pt x="85" y="149"/>
                  </a:cubicBezTo>
                  <a:cubicBezTo>
                    <a:pt x="91" y="144"/>
                    <a:pt x="101" y="133"/>
                    <a:pt x="104" y="127"/>
                  </a:cubicBezTo>
                  <a:cubicBezTo>
                    <a:pt x="119" y="91"/>
                    <a:pt x="130" y="52"/>
                    <a:pt x="107" y="18"/>
                  </a:cubicBezTo>
                  <a:close/>
                </a:path>
              </a:pathLst>
            </a:custGeom>
            <a:solidFill>
              <a:srgbClr val="A77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35">
              <a:extLst>
                <a:ext uri="{FF2B5EF4-FFF2-40B4-BE49-F238E27FC236}">
                  <a16:creationId xmlns:a16="http://schemas.microsoft.com/office/drawing/2014/main" id="{09820671-C56C-243F-A216-FDF1EEE5FA70}"/>
                </a:ext>
              </a:extLst>
            </p:cNvPr>
            <p:cNvSpPr>
              <a:spLocks/>
            </p:cNvSpPr>
            <p:nvPr/>
          </p:nvSpPr>
          <p:spPr bwMode="auto">
            <a:xfrm>
              <a:off x="1120" y="1273"/>
              <a:ext cx="124" cy="166"/>
            </a:xfrm>
            <a:custGeom>
              <a:avLst/>
              <a:gdLst>
                <a:gd name="T0" fmla="*/ 23 w 130"/>
                <a:gd name="T1" fmla="*/ 19 h 173"/>
                <a:gd name="T2" fmla="*/ 61 w 130"/>
                <a:gd name="T3" fmla="*/ 15 h 173"/>
                <a:gd name="T4" fmla="*/ 95 w 130"/>
                <a:gd name="T5" fmla="*/ 11 h 173"/>
                <a:gd name="T6" fmla="*/ 120 w 130"/>
                <a:gd name="T7" fmla="*/ 45 h 173"/>
                <a:gd name="T8" fmla="*/ 120 w 130"/>
                <a:gd name="T9" fmla="*/ 143 h 173"/>
                <a:gd name="T10" fmla="*/ 90 w 130"/>
                <a:gd name="T11" fmla="*/ 172 h 173"/>
                <a:gd name="T12" fmla="*/ 45 w 130"/>
                <a:gd name="T13" fmla="*/ 150 h 173"/>
                <a:gd name="T14" fmla="*/ 26 w 130"/>
                <a:gd name="T15" fmla="*/ 127 h 173"/>
                <a:gd name="T16" fmla="*/ 23 w 130"/>
                <a:gd name="T17" fmla="*/ 1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173">
                  <a:moveTo>
                    <a:pt x="23" y="19"/>
                  </a:moveTo>
                  <a:cubicBezTo>
                    <a:pt x="31" y="7"/>
                    <a:pt x="48" y="17"/>
                    <a:pt x="61" y="15"/>
                  </a:cubicBezTo>
                  <a:cubicBezTo>
                    <a:pt x="75" y="12"/>
                    <a:pt x="86" y="0"/>
                    <a:pt x="95" y="11"/>
                  </a:cubicBezTo>
                  <a:cubicBezTo>
                    <a:pt x="107" y="20"/>
                    <a:pt x="117" y="30"/>
                    <a:pt x="120" y="45"/>
                  </a:cubicBezTo>
                  <a:cubicBezTo>
                    <a:pt x="125" y="72"/>
                    <a:pt x="130" y="117"/>
                    <a:pt x="120" y="143"/>
                  </a:cubicBezTo>
                  <a:cubicBezTo>
                    <a:pt x="113" y="163"/>
                    <a:pt x="100" y="171"/>
                    <a:pt x="90" y="172"/>
                  </a:cubicBezTo>
                  <a:cubicBezTo>
                    <a:pt x="73" y="173"/>
                    <a:pt x="55" y="159"/>
                    <a:pt x="45" y="150"/>
                  </a:cubicBezTo>
                  <a:cubicBezTo>
                    <a:pt x="39" y="145"/>
                    <a:pt x="29" y="133"/>
                    <a:pt x="26" y="127"/>
                  </a:cubicBezTo>
                  <a:cubicBezTo>
                    <a:pt x="11" y="92"/>
                    <a:pt x="0" y="52"/>
                    <a:pt x="23" y="19"/>
                  </a:cubicBezTo>
                  <a:close/>
                </a:path>
              </a:pathLst>
            </a:custGeom>
            <a:solidFill>
              <a:srgbClr val="F9C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36">
              <a:extLst>
                <a:ext uri="{FF2B5EF4-FFF2-40B4-BE49-F238E27FC236}">
                  <a16:creationId xmlns:a16="http://schemas.microsoft.com/office/drawing/2014/main" id="{EE10FCCF-136B-632E-A101-D1E847F2A356}"/>
                </a:ext>
              </a:extLst>
            </p:cNvPr>
            <p:cNvSpPr>
              <a:spLocks/>
            </p:cNvSpPr>
            <p:nvPr/>
          </p:nvSpPr>
          <p:spPr bwMode="auto">
            <a:xfrm>
              <a:off x="1743" y="1566"/>
              <a:ext cx="193" cy="224"/>
            </a:xfrm>
            <a:custGeom>
              <a:avLst/>
              <a:gdLst>
                <a:gd name="T0" fmla="*/ 198 w 202"/>
                <a:gd name="T1" fmla="*/ 115 h 234"/>
                <a:gd name="T2" fmla="*/ 183 w 202"/>
                <a:gd name="T3" fmla="*/ 55 h 234"/>
                <a:gd name="T4" fmla="*/ 167 w 202"/>
                <a:gd name="T5" fmla="*/ 9 h 234"/>
                <a:gd name="T6" fmla="*/ 149 w 202"/>
                <a:gd name="T7" fmla="*/ 2 h 234"/>
                <a:gd name="T8" fmla="*/ 142 w 202"/>
                <a:gd name="T9" fmla="*/ 1 h 234"/>
                <a:gd name="T10" fmla="*/ 129 w 202"/>
                <a:gd name="T11" fmla="*/ 1 h 234"/>
                <a:gd name="T12" fmla="*/ 122 w 202"/>
                <a:gd name="T13" fmla="*/ 6 h 234"/>
                <a:gd name="T14" fmla="*/ 115 w 202"/>
                <a:gd name="T15" fmla="*/ 16 h 234"/>
                <a:gd name="T16" fmla="*/ 151 w 202"/>
                <a:gd name="T17" fmla="*/ 126 h 234"/>
                <a:gd name="T18" fmla="*/ 152 w 202"/>
                <a:gd name="T19" fmla="*/ 128 h 234"/>
                <a:gd name="T20" fmla="*/ 151 w 202"/>
                <a:gd name="T21" fmla="*/ 136 h 234"/>
                <a:gd name="T22" fmla="*/ 86 w 202"/>
                <a:gd name="T23" fmla="*/ 208 h 234"/>
                <a:gd name="T24" fmla="*/ 45 w 202"/>
                <a:gd name="T25" fmla="*/ 206 h 234"/>
                <a:gd name="T26" fmla="*/ 29 w 202"/>
                <a:gd name="T27" fmla="*/ 207 h 234"/>
                <a:gd name="T28" fmla="*/ 6 w 202"/>
                <a:gd name="T29" fmla="*/ 229 h 234"/>
                <a:gd name="T30" fmla="*/ 17 w 202"/>
                <a:gd name="T31" fmla="*/ 233 h 234"/>
                <a:gd name="T32" fmla="*/ 57 w 202"/>
                <a:gd name="T33" fmla="*/ 232 h 234"/>
                <a:gd name="T34" fmla="*/ 95 w 202"/>
                <a:gd name="T35" fmla="*/ 223 h 234"/>
                <a:gd name="T36" fmla="*/ 169 w 202"/>
                <a:gd name="T37" fmla="*/ 181 h 234"/>
                <a:gd name="T38" fmla="*/ 200 w 202"/>
                <a:gd name="T39" fmla="*/ 135 h 234"/>
                <a:gd name="T40" fmla="*/ 198 w 202"/>
                <a:gd name="T41" fmla="*/ 11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 h="234">
                  <a:moveTo>
                    <a:pt x="198" y="115"/>
                  </a:moveTo>
                  <a:cubicBezTo>
                    <a:pt x="194" y="95"/>
                    <a:pt x="188" y="75"/>
                    <a:pt x="183" y="55"/>
                  </a:cubicBezTo>
                  <a:cubicBezTo>
                    <a:pt x="179" y="42"/>
                    <a:pt x="177" y="19"/>
                    <a:pt x="167" y="9"/>
                  </a:cubicBezTo>
                  <a:cubicBezTo>
                    <a:pt x="163" y="5"/>
                    <a:pt x="156" y="3"/>
                    <a:pt x="149" y="2"/>
                  </a:cubicBezTo>
                  <a:cubicBezTo>
                    <a:pt x="147" y="0"/>
                    <a:pt x="144" y="0"/>
                    <a:pt x="142" y="1"/>
                  </a:cubicBezTo>
                  <a:cubicBezTo>
                    <a:pt x="137" y="1"/>
                    <a:pt x="133" y="1"/>
                    <a:pt x="129" y="1"/>
                  </a:cubicBezTo>
                  <a:cubicBezTo>
                    <a:pt x="126" y="1"/>
                    <a:pt x="123" y="3"/>
                    <a:pt x="122" y="6"/>
                  </a:cubicBezTo>
                  <a:cubicBezTo>
                    <a:pt x="118" y="7"/>
                    <a:pt x="114" y="10"/>
                    <a:pt x="115" y="16"/>
                  </a:cubicBezTo>
                  <a:cubicBezTo>
                    <a:pt x="125" y="53"/>
                    <a:pt x="136" y="90"/>
                    <a:pt x="151" y="126"/>
                  </a:cubicBezTo>
                  <a:cubicBezTo>
                    <a:pt x="151" y="126"/>
                    <a:pt x="152" y="127"/>
                    <a:pt x="152" y="128"/>
                  </a:cubicBezTo>
                  <a:cubicBezTo>
                    <a:pt x="153" y="131"/>
                    <a:pt x="153" y="134"/>
                    <a:pt x="151" y="136"/>
                  </a:cubicBezTo>
                  <a:cubicBezTo>
                    <a:pt x="141" y="157"/>
                    <a:pt x="93" y="201"/>
                    <a:pt x="86" y="208"/>
                  </a:cubicBezTo>
                  <a:cubicBezTo>
                    <a:pt x="71" y="213"/>
                    <a:pt x="59" y="211"/>
                    <a:pt x="45" y="206"/>
                  </a:cubicBezTo>
                  <a:cubicBezTo>
                    <a:pt x="38" y="204"/>
                    <a:pt x="36" y="204"/>
                    <a:pt x="29" y="207"/>
                  </a:cubicBezTo>
                  <a:cubicBezTo>
                    <a:pt x="23" y="210"/>
                    <a:pt x="0" y="218"/>
                    <a:pt x="6" y="229"/>
                  </a:cubicBezTo>
                  <a:cubicBezTo>
                    <a:pt x="9" y="232"/>
                    <a:pt x="13" y="232"/>
                    <a:pt x="17" y="233"/>
                  </a:cubicBezTo>
                  <a:cubicBezTo>
                    <a:pt x="31" y="233"/>
                    <a:pt x="43" y="229"/>
                    <a:pt x="57" y="232"/>
                  </a:cubicBezTo>
                  <a:cubicBezTo>
                    <a:pt x="72" y="234"/>
                    <a:pt x="83" y="231"/>
                    <a:pt x="95" y="223"/>
                  </a:cubicBezTo>
                  <a:cubicBezTo>
                    <a:pt x="121" y="216"/>
                    <a:pt x="149" y="196"/>
                    <a:pt x="169" y="181"/>
                  </a:cubicBezTo>
                  <a:cubicBezTo>
                    <a:pt x="187" y="167"/>
                    <a:pt x="200" y="154"/>
                    <a:pt x="200" y="135"/>
                  </a:cubicBezTo>
                  <a:cubicBezTo>
                    <a:pt x="202" y="129"/>
                    <a:pt x="199" y="121"/>
                    <a:pt x="198" y="115"/>
                  </a:cubicBezTo>
                  <a:close/>
                </a:path>
              </a:pathLst>
            </a:custGeom>
            <a:solidFill>
              <a:srgbClr val="A77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Freeform 37">
              <a:extLst>
                <a:ext uri="{FF2B5EF4-FFF2-40B4-BE49-F238E27FC236}">
                  <a16:creationId xmlns:a16="http://schemas.microsoft.com/office/drawing/2014/main" id="{9C1A1D6B-BE87-4030-5AC8-E269353DA471}"/>
                </a:ext>
              </a:extLst>
            </p:cNvPr>
            <p:cNvSpPr>
              <a:spLocks/>
            </p:cNvSpPr>
            <p:nvPr/>
          </p:nvSpPr>
          <p:spPr bwMode="auto">
            <a:xfrm>
              <a:off x="1809" y="1357"/>
              <a:ext cx="20" cy="30"/>
            </a:xfrm>
            <a:custGeom>
              <a:avLst/>
              <a:gdLst>
                <a:gd name="T0" fmla="*/ 19 w 21"/>
                <a:gd name="T1" fmla="*/ 9 h 32"/>
                <a:gd name="T2" fmla="*/ 4 w 21"/>
                <a:gd name="T3" fmla="*/ 8 h 32"/>
                <a:gd name="T4" fmla="*/ 7 w 21"/>
                <a:gd name="T5" fmla="*/ 11 h 32"/>
                <a:gd name="T6" fmla="*/ 6 w 21"/>
                <a:gd name="T7" fmla="*/ 12 h 32"/>
                <a:gd name="T8" fmla="*/ 1 w 21"/>
                <a:gd name="T9" fmla="*/ 24 h 32"/>
                <a:gd name="T10" fmla="*/ 2 w 21"/>
                <a:gd name="T11" fmla="*/ 27 h 32"/>
                <a:gd name="T12" fmla="*/ 2 w 21"/>
                <a:gd name="T13" fmla="*/ 27 h 32"/>
                <a:gd name="T14" fmla="*/ 1 w 21"/>
                <a:gd name="T15" fmla="*/ 28 h 32"/>
                <a:gd name="T16" fmla="*/ 3 w 21"/>
                <a:gd name="T17" fmla="*/ 31 h 32"/>
                <a:gd name="T18" fmla="*/ 19 w 21"/>
                <a:gd name="T19" fmla="*/ 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2">
                  <a:moveTo>
                    <a:pt x="19" y="9"/>
                  </a:moveTo>
                  <a:cubicBezTo>
                    <a:pt x="18" y="0"/>
                    <a:pt x="7" y="2"/>
                    <a:pt x="4" y="8"/>
                  </a:cubicBezTo>
                  <a:cubicBezTo>
                    <a:pt x="3" y="10"/>
                    <a:pt x="5" y="12"/>
                    <a:pt x="7" y="11"/>
                  </a:cubicBezTo>
                  <a:cubicBezTo>
                    <a:pt x="6" y="11"/>
                    <a:pt x="6" y="12"/>
                    <a:pt x="6" y="12"/>
                  </a:cubicBezTo>
                  <a:cubicBezTo>
                    <a:pt x="4" y="16"/>
                    <a:pt x="2" y="20"/>
                    <a:pt x="1" y="24"/>
                  </a:cubicBezTo>
                  <a:cubicBezTo>
                    <a:pt x="0" y="26"/>
                    <a:pt x="1" y="26"/>
                    <a:pt x="2" y="27"/>
                  </a:cubicBezTo>
                  <a:cubicBezTo>
                    <a:pt x="2" y="27"/>
                    <a:pt x="2" y="27"/>
                    <a:pt x="2" y="27"/>
                  </a:cubicBezTo>
                  <a:cubicBezTo>
                    <a:pt x="2" y="27"/>
                    <a:pt x="1" y="28"/>
                    <a:pt x="1" y="28"/>
                  </a:cubicBezTo>
                  <a:cubicBezTo>
                    <a:pt x="0" y="29"/>
                    <a:pt x="0" y="32"/>
                    <a:pt x="3" y="31"/>
                  </a:cubicBezTo>
                  <a:cubicBezTo>
                    <a:pt x="12" y="30"/>
                    <a:pt x="21" y="19"/>
                    <a:pt x="19" y="9"/>
                  </a:cubicBezTo>
                  <a:close/>
                </a:path>
              </a:pathLst>
            </a:custGeom>
            <a:solidFill>
              <a:srgbClr val="AB6E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 name="Freeform 38">
              <a:extLst>
                <a:ext uri="{FF2B5EF4-FFF2-40B4-BE49-F238E27FC236}">
                  <a16:creationId xmlns:a16="http://schemas.microsoft.com/office/drawing/2014/main" id="{99EF3E73-5D89-4CB7-40A4-5EAD8C6F6E95}"/>
                </a:ext>
              </a:extLst>
            </p:cNvPr>
            <p:cNvSpPr>
              <a:spLocks/>
            </p:cNvSpPr>
            <p:nvPr/>
          </p:nvSpPr>
          <p:spPr bwMode="auto">
            <a:xfrm>
              <a:off x="1615" y="1418"/>
              <a:ext cx="306" cy="312"/>
            </a:xfrm>
            <a:custGeom>
              <a:avLst/>
              <a:gdLst>
                <a:gd name="T0" fmla="*/ 311 w 321"/>
                <a:gd name="T1" fmla="*/ 166 h 327"/>
                <a:gd name="T2" fmla="*/ 294 w 321"/>
                <a:gd name="T3" fmla="*/ 121 h 327"/>
                <a:gd name="T4" fmla="*/ 239 w 321"/>
                <a:gd name="T5" fmla="*/ 66 h 327"/>
                <a:gd name="T6" fmla="*/ 238 w 321"/>
                <a:gd name="T7" fmla="*/ 65 h 327"/>
                <a:gd name="T8" fmla="*/ 201 w 321"/>
                <a:gd name="T9" fmla="*/ 51 h 327"/>
                <a:gd name="T10" fmla="*/ 152 w 321"/>
                <a:gd name="T11" fmla="*/ 42 h 327"/>
                <a:gd name="T12" fmla="*/ 93 w 321"/>
                <a:gd name="T13" fmla="*/ 17 h 327"/>
                <a:gd name="T14" fmla="*/ 47 w 321"/>
                <a:gd name="T15" fmla="*/ 7 h 327"/>
                <a:gd name="T16" fmla="*/ 20 w 321"/>
                <a:gd name="T17" fmla="*/ 44 h 327"/>
                <a:gd name="T18" fmla="*/ 7 w 321"/>
                <a:gd name="T19" fmla="*/ 86 h 327"/>
                <a:gd name="T20" fmla="*/ 50 w 321"/>
                <a:gd name="T21" fmla="*/ 157 h 327"/>
                <a:gd name="T22" fmla="*/ 54 w 321"/>
                <a:gd name="T23" fmla="*/ 299 h 327"/>
                <a:gd name="T24" fmla="*/ 81 w 321"/>
                <a:gd name="T25" fmla="*/ 311 h 327"/>
                <a:gd name="T26" fmla="*/ 155 w 321"/>
                <a:gd name="T27" fmla="*/ 322 h 327"/>
                <a:gd name="T28" fmla="*/ 222 w 321"/>
                <a:gd name="T29" fmla="*/ 319 h 327"/>
                <a:gd name="T30" fmla="*/ 247 w 321"/>
                <a:gd name="T31" fmla="*/ 290 h 327"/>
                <a:gd name="T32" fmla="*/ 256 w 321"/>
                <a:gd name="T33" fmla="*/ 217 h 327"/>
                <a:gd name="T34" fmla="*/ 313 w 321"/>
                <a:gd name="T35" fmla="*/ 214 h 327"/>
                <a:gd name="T36" fmla="*/ 319 w 321"/>
                <a:gd name="T37" fmla="*/ 206 h 327"/>
                <a:gd name="T38" fmla="*/ 311 w 321"/>
                <a:gd name="T39" fmla="*/ 166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1" h="327">
                  <a:moveTo>
                    <a:pt x="311" y="166"/>
                  </a:moveTo>
                  <a:cubicBezTo>
                    <a:pt x="306" y="151"/>
                    <a:pt x="301" y="135"/>
                    <a:pt x="294" y="121"/>
                  </a:cubicBezTo>
                  <a:cubicBezTo>
                    <a:pt x="281" y="97"/>
                    <a:pt x="263" y="77"/>
                    <a:pt x="239" y="66"/>
                  </a:cubicBezTo>
                  <a:cubicBezTo>
                    <a:pt x="238" y="66"/>
                    <a:pt x="238" y="66"/>
                    <a:pt x="238" y="65"/>
                  </a:cubicBezTo>
                  <a:cubicBezTo>
                    <a:pt x="227" y="59"/>
                    <a:pt x="214" y="54"/>
                    <a:pt x="201" y="51"/>
                  </a:cubicBezTo>
                  <a:cubicBezTo>
                    <a:pt x="189" y="49"/>
                    <a:pt x="154" y="43"/>
                    <a:pt x="152" y="42"/>
                  </a:cubicBezTo>
                  <a:cubicBezTo>
                    <a:pt x="132" y="33"/>
                    <a:pt x="113" y="25"/>
                    <a:pt x="93" y="17"/>
                  </a:cubicBezTo>
                  <a:cubicBezTo>
                    <a:pt x="79" y="11"/>
                    <a:pt x="62" y="0"/>
                    <a:pt x="47" y="7"/>
                  </a:cubicBezTo>
                  <a:cubicBezTo>
                    <a:pt x="34" y="13"/>
                    <a:pt x="27" y="33"/>
                    <a:pt x="20" y="44"/>
                  </a:cubicBezTo>
                  <a:cubicBezTo>
                    <a:pt x="13" y="57"/>
                    <a:pt x="0" y="71"/>
                    <a:pt x="7" y="86"/>
                  </a:cubicBezTo>
                  <a:cubicBezTo>
                    <a:pt x="15" y="104"/>
                    <a:pt x="42" y="138"/>
                    <a:pt x="50" y="157"/>
                  </a:cubicBezTo>
                  <a:cubicBezTo>
                    <a:pt x="65" y="197"/>
                    <a:pt x="41" y="279"/>
                    <a:pt x="54" y="299"/>
                  </a:cubicBezTo>
                  <a:cubicBezTo>
                    <a:pt x="56" y="302"/>
                    <a:pt x="75" y="308"/>
                    <a:pt x="81" y="311"/>
                  </a:cubicBezTo>
                  <a:cubicBezTo>
                    <a:pt x="105" y="320"/>
                    <a:pt x="130" y="319"/>
                    <a:pt x="155" y="322"/>
                  </a:cubicBezTo>
                  <a:cubicBezTo>
                    <a:pt x="176" y="324"/>
                    <a:pt x="202" y="327"/>
                    <a:pt x="222" y="319"/>
                  </a:cubicBezTo>
                  <a:cubicBezTo>
                    <a:pt x="240" y="312"/>
                    <a:pt x="245" y="308"/>
                    <a:pt x="247" y="290"/>
                  </a:cubicBezTo>
                  <a:cubicBezTo>
                    <a:pt x="248" y="270"/>
                    <a:pt x="250" y="237"/>
                    <a:pt x="256" y="217"/>
                  </a:cubicBezTo>
                  <a:cubicBezTo>
                    <a:pt x="271" y="218"/>
                    <a:pt x="300" y="218"/>
                    <a:pt x="313" y="214"/>
                  </a:cubicBezTo>
                  <a:cubicBezTo>
                    <a:pt x="317" y="213"/>
                    <a:pt x="319" y="210"/>
                    <a:pt x="319" y="206"/>
                  </a:cubicBezTo>
                  <a:cubicBezTo>
                    <a:pt x="321" y="194"/>
                    <a:pt x="314" y="178"/>
                    <a:pt x="311" y="1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8" name="Freeform 39">
              <a:extLst>
                <a:ext uri="{FF2B5EF4-FFF2-40B4-BE49-F238E27FC236}">
                  <a16:creationId xmlns:a16="http://schemas.microsoft.com/office/drawing/2014/main" id="{AFDFD6DC-DF48-21FA-C376-40C793943905}"/>
                </a:ext>
              </a:extLst>
            </p:cNvPr>
            <p:cNvSpPr>
              <a:spLocks/>
            </p:cNvSpPr>
            <p:nvPr/>
          </p:nvSpPr>
          <p:spPr bwMode="auto">
            <a:xfrm>
              <a:off x="1671" y="1261"/>
              <a:ext cx="195" cy="193"/>
            </a:xfrm>
            <a:custGeom>
              <a:avLst/>
              <a:gdLst>
                <a:gd name="T0" fmla="*/ 203 w 204"/>
                <a:gd name="T1" fmla="*/ 168 h 202"/>
                <a:gd name="T2" fmla="*/ 200 w 204"/>
                <a:gd name="T3" fmla="*/ 154 h 202"/>
                <a:gd name="T4" fmla="*/ 196 w 204"/>
                <a:gd name="T5" fmla="*/ 126 h 202"/>
                <a:gd name="T6" fmla="*/ 195 w 204"/>
                <a:gd name="T7" fmla="*/ 98 h 202"/>
                <a:gd name="T8" fmla="*/ 185 w 204"/>
                <a:gd name="T9" fmla="*/ 80 h 202"/>
                <a:gd name="T10" fmla="*/ 179 w 204"/>
                <a:gd name="T11" fmla="*/ 49 h 202"/>
                <a:gd name="T12" fmla="*/ 167 w 204"/>
                <a:gd name="T13" fmla="*/ 20 h 202"/>
                <a:gd name="T14" fmla="*/ 118 w 204"/>
                <a:gd name="T15" fmla="*/ 9 h 202"/>
                <a:gd name="T16" fmla="*/ 96 w 204"/>
                <a:gd name="T17" fmla="*/ 1 h 202"/>
                <a:gd name="T18" fmla="*/ 68 w 204"/>
                <a:gd name="T19" fmla="*/ 13 h 202"/>
                <a:gd name="T20" fmla="*/ 40 w 204"/>
                <a:gd name="T21" fmla="*/ 38 h 202"/>
                <a:gd name="T22" fmla="*/ 30 w 204"/>
                <a:gd name="T23" fmla="*/ 89 h 202"/>
                <a:gd name="T24" fmla="*/ 17 w 204"/>
                <a:gd name="T25" fmla="*/ 160 h 202"/>
                <a:gd name="T26" fmla="*/ 42 w 204"/>
                <a:gd name="T27" fmla="*/ 187 h 202"/>
                <a:gd name="T28" fmla="*/ 43 w 204"/>
                <a:gd name="T29" fmla="*/ 187 h 202"/>
                <a:gd name="T30" fmla="*/ 44 w 204"/>
                <a:gd name="T31" fmla="*/ 188 h 202"/>
                <a:gd name="T32" fmla="*/ 46 w 204"/>
                <a:gd name="T33" fmla="*/ 188 h 202"/>
                <a:gd name="T34" fmla="*/ 76 w 204"/>
                <a:gd name="T35" fmla="*/ 179 h 202"/>
                <a:gd name="T36" fmla="*/ 73 w 204"/>
                <a:gd name="T37" fmla="*/ 175 h 202"/>
                <a:gd name="T38" fmla="*/ 49 w 204"/>
                <a:gd name="T39" fmla="*/ 123 h 202"/>
                <a:gd name="T40" fmla="*/ 55 w 204"/>
                <a:gd name="T41" fmla="*/ 72 h 202"/>
                <a:gd name="T42" fmla="*/ 84 w 204"/>
                <a:gd name="T43" fmla="*/ 51 h 202"/>
                <a:gd name="T44" fmla="*/ 109 w 204"/>
                <a:gd name="T45" fmla="*/ 38 h 202"/>
                <a:gd name="T46" fmla="*/ 137 w 204"/>
                <a:gd name="T47" fmla="*/ 73 h 202"/>
                <a:gd name="T48" fmla="*/ 138 w 204"/>
                <a:gd name="T49" fmla="*/ 115 h 202"/>
                <a:gd name="T50" fmla="*/ 143 w 204"/>
                <a:gd name="T51" fmla="*/ 143 h 202"/>
                <a:gd name="T52" fmla="*/ 151 w 204"/>
                <a:gd name="T53" fmla="*/ 195 h 202"/>
                <a:gd name="T54" fmla="*/ 174 w 204"/>
                <a:gd name="T55" fmla="*/ 201 h 202"/>
                <a:gd name="T56" fmla="*/ 203 w 204"/>
                <a:gd name="T57" fmla="*/ 1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4" h="202">
                  <a:moveTo>
                    <a:pt x="203" y="168"/>
                  </a:moveTo>
                  <a:cubicBezTo>
                    <a:pt x="202" y="163"/>
                    <a:pt x="201" y="159"/>
                    <a:pt x="200" y="154"/>
                  </a:cubicBezTo>
                  <a:cubicBezTo>
                    <a:pt x="198" y="145"/>
                    <a:pt x="196" y="136"/>
                    <a:pt x="196" y="126"/>
                  </a:cubicBezTo>
                  <a:cubicBezTo>
                    <a:pt x="197" y="116"/>
                    <a:pt x="198" y="107"/>
                    <a:pt x="195" y="98"/>
                  </a:cubicBezTo>
                  <a:cubicBezTo>
                    <a:pt x="193" y="91"/>
                    <a:pt x="188" y="86"/>
                    <a:pt x="185" y="80"/>
                  </a:cubicBezTo>
                  <a:cubicBezTo>
                    <a:pt x="180" y="69"/>
                    <a:pt x="181" y="60"/>
                    <a:pt x="179" y="49"/>
                  </a:cubicBezTo>
                  <a:cubicBezTo>
                    <a:pt x="177" y="38"/>
                    <a:pt x="174" y="28"/>
                    <a:pt x="167" y="20"/>
                  </a:cubicBezTo>
                  <a:cubicBezTo>
                    <a:pt x="154" y="4"/>
                    <a:pt x="136" y="5"/>
                    <a:pt x="118" y="9"/>
                  </a:cubicBezTo>
                  <a:cubicBezTo>
                    <a:pt x="112" y="4"/>
                    <a:pt x="104" y="2"/>
                    <a:pt x="96" y="1"/>
                  </a:cubicBezTo>
                  <a:cubicBezTo>
                    <a:pt x="82" y="0"/>
                    <a:pt x="77" y="5"/>
                    <a:pt x="68" y="13"/>
                  </a:cubicBezTo>
                  <a:cubicBezTo>
                    <a:pt x="57" y="22"/>
                    <a:pt x="46" y="25"/>
                    <a:pt x="40" y="38"/>
                  </a:cubicBezTo>
                  <a:cubicBezTo>
                    <a:pt x="33" y="54"/>
                    <a:pt x="37" y="72"/>
                    <a:pt x="30" y="89"/>
                  </a:cubicBezTo>
                  <a:cubicBezTo>
                    <a:pt x="21" y="113"/>
                    <a:pt x="0" y="135"/>
                    <a:pt x="17" y="160"/>
                  </a:cubicBezTo>
                  <a:cubicBezTo>
                    <a:pt x="25" y="171"/>
                    <a:pt x="28" y="182"/>
                    <a:pt x="42" y="187"/>
                  </a:cubicBezTo>
                  <a:cubicBezTo>
                    <a:pt x="42" y="187"/>
                    <a:pt x="42" y="187"/>
                    <a:pt x="43" y="187"/>
                  </a:cubicBezTo>
                  <a:cubicBezTo>
                    <a:pt x="43" y="187"/>
                    <a:pt x="44" y="188"/>
                    <a:pt x="44" y="188"/>
                  </a:cubicBezTo>
                  <a:cubicBezTo>
                    <a:pt x="45" y="188"/>
                    <a:pt x="46" y="188"/>
                    <a:pt x="46" y="188"/>
                  </a:cubicBezTo>
                  <a:cubicBezTo>
                    <a:pt x="57" y="191"/>
                    <a:pt x="66" y="184"/>
                    <a:pt x="76" y="179"/>
                  </a:cubicBezTo>
                  <a:cubicBezTo>
                    <a:pt x="80" y="177"/>
                    <a:pt x="74" y="176"/>
                    <a:pt x="73" y="175"/>
                  </a:cubicBezTo>
                  <a:cubicBezTo>
                    <a:pt x="56" y="165"/>
                    <a:pt x="49" y="140"/>
                    <a:pt x="49" y="123"/>
                  </a:cubicBezTo>
                  <a:cubicBezTo>
                    <a:pt x="48" y="102"/>
                    <a:pt x="49" y="91"/>
                    <a:pt x="55" y="72"/>
                  </a:cubicBezTo>
                  <a:cubicBezTo>
                    <a:pt x="63" y="59"/>
                    <a:pt x="66" y="58"/>
                    <a:pt x="84" y="51"/>
                  </a:cubicBezTo>
                  <a:cubicBezTo>
                    <a:pt x="91" y="49"/>
                    <a:pt x="103" y="41"/>
                    <a:pt x="109" y="38"/>
                  </a:cubicBezTo>
                  <a:cubicBezTo>
                    <a:pt x="114" y="52"/>
                    <a:pt x="132" y="57"/>
                    <a:pt x="137" y="73"/>
                  </a:cubicBezTo>
                  <a:cubicBezTo>
                    <a:pt x="142" y="88"/>
                    <a:pt x="139" y="100"/>
                    <a:pt x="138" y="115"/>
                  </a:cubicBezTo>
                  <a:cubicBezTo>
                    <a:pt x="137" y="125"/>
                    <a:pt x="141" y="133"/>
                    <a:pt x="143" y="143"/>
                  </a:cubicBezTo>
                  <a:cubicBezTo>
                    <a:pt x="147" y="159"/>
                    <a:pt x="137" y="182"/>
                    <a:pt x="151" y="195"/>
                  </a:cubicBezTo>
                  <a:cubicBezTo>
                    <a:pt x="157" y="202"/>
                    <a:pt x="166" y="202"/>
                    <a:pt x="174" y="201"/>
                  </a:cubicBezTo>
                  <a:cubicBezTo>
                    <a:pt x="192" y="199"/>
                    <a:pt x="204" y="186"/>
                    <a:pt x="203" y="168"/>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 name="Freeform 40">
              <a:extLst>
                <a:ext uri="{FF2B5EF4-FFF2-40B4-BE49-F238E27FC236}">
                  <a16:creationId xmlns:a16="http://schemas.microsoft.com/office/drawing/2014/main" id="{24D9637A-611D-49FA-8D9B-B7140C27F76B}"/>
                </a:ext>
              </a:extLst>
            </p:cNvPr>
            <p:cNvSpPr>
              <a:spLocks/>
            </p:cNvSpPr>
            <p:nvPr/>
          </p:nvSpPr>
          <p:spPr bwMode="auto">
            <a:xfrm>
              <a:off x="1736" y="1447"/>
              <a:ext cx="94" cy="61"/>
            </a:xfrm>
            <a:custGeom>
              <a:avLst/>
              <a:gdLst>
                <a:gd name="T0" fmla="*/ 73 w 99"/>
                <a:gd name="T1" fmla="*/ 20 h 64"/>
                <a:gd name="T2" fmla="*/ 68 w 99"/>
                <a:gd name="T3" fmla="*/ 4 h 64"/>
                <a:gd name="T4" fmla="*/ 25 w 99"/>
                <a:gd name="T5" fmla="*/ 11 h 64"/>
                <a:gd name="T6" fmla="*/ 0 w 99"/>
                <a:gd name="T7" fmla="*/ 0 h 64"/>
                <a:gd name="T8" fmla="*/ 51 w 99"/>
                <a:gd name="T9" fmla="*/ 61 h 64"/>
                <a:gd name="T10" fmla="*/ 85 w 99"/>
                <a:gd name="T11" fmla="*/ 44 h 64"/>
                <a:gd name="T12" fmla="*/ 99 w 99"/>
                <a:gd name="T13" fmla="*/ 28 h 64"/>
                <a:gd name="T14" fmla="*/ 73 w 99"/>
                <a:gd name="T15" fmla="*/ 20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64">
                  <a:moveTo>
                    <a:pt x="73" y="20"/>
                  </a:moveTo>
                  <a:cubicBezTo>
                    <a:pt x="72" y="20"/>
                    <a:pt x="69" y="5"/>
                    <a:pt x="68" y="4"/>
                  </a:cubicBezTo>
                  <a:cubicBezTo>
                    <a:pt x="53" y="2"/>
                    <a:pt x="27" y="12"/>
                    <a:pt x="25" y="11"/>
                  </a:cubicBezTo>
                  <a:cubicBezTo>
                    <a:pt x="17" y="7"/>
                    <a:pt x="8" y="4"/>
                    <a:pt x="0" y="0"/>
                  </a:cubicBezTo>
                  <a:cubicBezTo>
                    <a:pt x="5" y="29"/>
                    <a:pt x="16" y="64"/>
                    <a:pt x="51" y="61"/>
                  </a:cubicBezTo>
                  <a:cubicBezTo>
                    <a:pt x="64" y="60"/>
                    <a:pt x="76" y="53"/>
                    <a:pt x="85" y="44"/>
                  </a:cubicBezTo>
                  <a:cubicBezTo>
                    <a:pt x="89" y="41"/>
                    <a:pt x="94" y="35"/>
                    <a:pt x="99" y="28"/>
                  </a:cubicBezTo>
                  <a:cubicBezTo>
                    <a:pt x="91" y="25"/>
                    <a:pt x="81" y="22"/>
                    <a:pt x="73" y="20"/>
                  </a:cubicBezTo>
                  <a:close/>
                </a:path>
              </a:pathLst>
            </a:custGeom>
            <a:solidFill>
              <a:srgbClr val="A77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Freeform 41">
              <a:extLst>
                <a:ext uri="{FF2B5EF4-FFF2-40B4-BE49-F238E27FC236}">
                  <a16:creationId xmlns:a16="http://schemas.microsoft.com/office/drawing/2014/main" id="{EBF0DA9D-475B-BEF4-5F41-97D4526D758C}"/>
                </a:ext>
              </a:extLst>
            </p:cNvPr>
            <p:cNvSpPr>
              <a:spLocks/>
            </p:cNvSpPr>
            <p:nvPr/>
          </p:nvSpPr>
          <p:spPr bwMode="auto">
            <a:xfrm>
              <a:off x="957" y="1398"/>
              <a:ext cx="398" cy="585"/>
            </a:xfrm>
            <a:custGeom>
              <a:avLst/>
              <a:gdLst>
                <a:gd name="T0" fmla="*/ 414 w 417"/>
                <a:gd name="T1" fmla="*/ 55 h 613"/>
                <a:gd name="T2" fmla="*/ 387 w 417"/>
                <a:gd name="T3" fmla="*/ 8 h 613"/>
                <a:gd name="T4" fmla="*/ 370 w 417"/>
                <a:gd name="T5" fmla="*/ 2 h 613"/>
                <a:gd name="T6" fmla="*/ 359 w 417"/>
                <a:gd name="T7" fmla="*/ 10 h 613"/>
                <a:gd name="T8" fmla="*/ 278 w 417"/>
                <a:gd name="T9" fmla="*/ 67 h 613"/>
                <a:gd name="T10" fmla="*/ 209 w 417"/>
                <a:gd name="T11" fmla="*/ 80 h 613"/>
                <a:gd name="T12" fmla="*/ 133 w 417"/>
                <a:gd name="T13" fmla="*/ 87 h 613"/>
                <a:gd name="T14" fmla="*/ 133 w 417"/>
                <a:gd name="T15" fmla="*/ 87 h 613"/>
                <a:gd name="T16" fmla="*/ 91 w 417"/>
                <a:gd name="T17" fmla="*/ 119 h 613"/>
                <a:gd name="T18" fmla="*/ 37 w 417"/>
                <a:gd name="T19" fmla="*/ 195 h 613"/>
                <a:gd name="T20" fmla="*/ 12 w 417"/>
                <a:gd name="T21" fmla="*/ 270 h 613"/>
                <a:gd name="T22" fmla="*/ 40 w 417"/>
                <a:gd name="T23" fmla="*/ 285 h 613"/>
                <a:gd name="T24" fmla="*/ 65 w 417"/>
                <a:gd name="T25" fmla="*/ 290 h 613"/>
                <a:gd name="T26" fmla="*/ 42 w 417"/>
                <a:gd name="T27" fmla="*/ 486 h 613"/>
                <a:gd name="T28" fmla="*/ 48 w 417"/>
                <a:gd name="T29" fmla="*/ 539 h 613"/>
                <a:gd name="T30" fmla="*/ 92 w 417"/>
                <a:gd name="T31" fmla="*/ 565 h 613"/>
                <a:gd name="T32" fmla="*/ 165 w 417"/>
                <a:gd name="T33" fmla="*/ 566 h 613"/>
                <a:gd name="T34" fmla="*/ 244 w 417"/>
                <a:gd name="T35" fmla="*/ 586 h 613"/>
                <a:gd name="T36" fmla="*/ 323 w 417"/>
                <a:gd name="T37" fmla="*/ 565 h 613"/>
                <a:gd name="T38" fmla="*/ 306 w 417"/>
                <a:gd name="T39" fmla="*/ 497 h 613"/>
                <a:gd name="T40" fmla="*/ 306 w 417"/>
                <a:gd name="T41" fmla="*/ 495 h 613"/>
                <a:gd name="T42" fmla="*/ 302 w 417"/>
                <a:gd name="T43" fmla="*/ 418 h 613"/>
                <a:gd name="T44" fmla="*/ 345 w 417"/>
                <a:gd name="T45" fmla="*/ 172 h 613"/>
                <a:gd name="T46" fmla="*/ 392 w 417"/>
                <a:gd name="T47" fmla="*/ 115 h 613"/>
                <a:gd name="T48" fmla="*/ 417 w 417"/>
                <a:gd name="T49" fmla="*/ 65 h 613"/>
                <a:gd name="T50" fmla="*/ 414 w 417"/>
                <a:gd name="T51" fmla="*/ 5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7" h="613">
                  <a:moveTo>
                    <a:pt x="414" y="55"/>
                  </a:moveTo>
                  <a:cubicBezTo>
                    <a:pt x="408" y="38"/>
                    <a:pt x="399" y="22"/>
                    <a:pt x="387" y="8"/>
                  </a:cubicBezTo>
                  <a:cubicBezTo>
                    <a:pt x="382" y="2"/>
                    <a:pt x="376" y="0"/>
                    <a:pt x="370" y="2"/>
                  </a:cubicBezTo>
                  <a:cubicBezTo>
                    <a:pt x="366" y="3"/>
                    <a:pt x="362" y="7"/>
                    <a:pt x="359" y="10"/>
                  </a:cubicBezTo>
                  <a:cubicBezTo>
                    <a:pt x="331" y="34"/>
                    <a:pt x="302" y="51"/>
                    <a:pt x="278" y="67"/>
                  </a:cubicBezTo>
                  <a:cubicBezTo>
                    <a:pt x="253" y="83"/>
                    <a:pt x="238" y="80"/>
                    <a:pt x="209" y="80"/>
                  </a:cubicBezTo>
                  <a:cubicBezTo>
                    <a:pt x="187" y="81"/>
                    <a:pt x="154" y="75"/>
                    <a:pt x="133" y="87"/>
                  </a:cubicBezTo>
                  <a:cubicBezTo>
                    <a:pt x="133" y="87"/>
                    <a:pt x="133" y="87"/>
                    <a:pt x="133" y="87"/>
                  </a:cubicBezTo>
                  <a:cubicBezTo>
                    <a:pt x="117" y="89"/>
                    <a:pt x="100" y="109"/>
                    <a:pt x="91" y="119"/>
                  </a:cubicBezTo>
                  <a:cubicBezTo>
                    <a:pt x="71" y="142"/>
                    <a:pt x="53" y="169"/>
                    <a:pt x="37" y="195"/>
                  </a:cubicBezTo>
                  <a:cubicBezTo>
                    <a:pt x="26" y="212"/>
                    <a:pt x="0" y="249"/>
                    <a:pt x="12" y="270"/>
                  </a:cubicBezTo>
                  <a:cubicBezTo>
                    <a:pt x="17" y="280"/>
                    <a:pt x="29" y="283"/>
                    <a:pt x="40" y="285"/>
                  </a:cubicBezTo>
                  <a:cubicBezTo>
                    <a:pt x="48" y="287"/>
                    <a:pt x="57" y="289"/>
                    <a:pt x="65" y="290"/>
                  </a:cubicBezTo>
                  <a:cubicBezTo>
                    <a:pt x="51" y="355"/>
                    <a:pt x="41" y="420"/>
                    <a:pt x="42" y="486"/>
                  </a:cubicBezTo>
                  <a:cubicBezTo>
                    <a:pt x="39" y="504"/>
                    <a:pt x="37" y="523"/>
                    <a:pt x="48" y="539"/>
                  </a:cubicBezTo>
                  <a:cubicBezTo>
                    <a:pt x="58" y="554"/>
                    <a:pt x="75" y="562"/>
                    <a:pt x="92" y="565"/>
                  </a:cubicBezTo>
                  <a:cubicBezTo>
                    <a:pt x="116" y="569"/>
                    <a:pt x="141" y="566"/>
                    <a:pt x="165" y="566"/>
                  </a:cubicBezTo>
                  <a:cubicBezTo>
                    <a:pt x="195" y="566"/>
                    <a:pt x="218" y="573"/>
                    <a:pt x="244" y="586"/>
                  </a:cubicBezTo>
                  <a:cubicBezTo>
                    <a:pt x="274" y="600"/>
                    <a:pt x="323" y="613"/>
                    <a:pt x="323" y="565"/>
                  </a:cubicBezTo>
                  <a:cubicBezTo>
                    <a:pt x="322" y="541"/>
                    <a:pt x="313" y="519"/>
                    <a:pt x="306" y="497"/>
                  </a:cubicBezTo>
                  <a:cubicBezTo>
                    <a:pt x="306" y="497"/>
                    <a:pt x="306" y="496"/>
                    <a:pt x="306" y="495"/>
                  </a:cubicBezTo>
                  <a:cubicBezTo>
                    <a:pt x="298" y="470"/>
                    <a:pt x="297" y="443"/>
                    <a:pt x="302" y="418"/>
                  </a:cubicBezTo>
                  <a:cubicBezTo>
                    <a:pt x="319" y="337"/>
                    <a:pt x="309" y="245"/>
                    <a:pt x="345" y="172"/>
                  </a:cubicBezTo>
                  <a:cubicBezTo>
                    <a:pt x="362" y="154"/>
                    <a:pt x="378" y="135"/>
                    <a:pt x="392" y="115"/>
                  </a:cubicBezTo>
                  <a:cubicBezTo>
                    <a:pt x="400" y="103"/>
                    <a:pt x="415" y="82"/>
                    <a:pt x="417" y="65"/>
                  </a:cubicBezTo>
                  <a:cubicBezTo>
                    <a:pt x="417" y="62"/>
                    <a:pt x="416" y="58"/>
                    <a:pt x="414" y="55"/>
                  </a:cubicBezTo>
                  <a:close/>
                </a:path>
              </a:pathLst>
            </a:custGeom>
            <a:solidFill>
              <a:srgbClr val="FF7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 name="Freeform 42">
              <a:extLst>
                <a:ext uri="{FF2B5EF4-FFF2-40B4-BE49-F238E27FC236}">
                  <a16:creationId xmlns:a16="http://schemas.microsoft.com/office/drawing/2014/main" id="{C8F27D10-D373-F83A-A669-0C162BDF6BBA}"/>
                </a:ext>
              </a:extLst>
            </p:cNvPr>
            <p:cNvSpPr>
              <a:spLocks/>
            </p:cNvSpPr>
            <p:nvPr/>
          </p:nvSpPr>
          <p:spPr bwMode="auto">
            <a:xfrm>
              <a:off x="1075" y="1263"/>
              <a:ext cx="201" cy="258"/>
            </a:xfrm>
            <a:custGeom>
              <a:avLst/>
              <a:gdLst>
                <a:gd name="T0" fmla="*/ 201 w 210"/>
                <a:gd name="T1" fmla="*/ 217 h 270"/>
                <a:gd name="T2" fmla="*/ 137 w 210"/>
                <a:gd name="T3" fmla="*/ 145 h 270"/>
                <a:gd name="T4" fmla="*/ 146 w 210"/>
                <a:gd name="T5" fmla="*/ 89 h 270"/>
                <a:gd name="T6" fmla="*/ 162 w 210"/>
                <a:gd name="T7" fmla="*/ 87 h 270"/>
                <a:gd name="T8" fmla="*/ 174 w 210"/>
                <a:gd name="T9" fmla="*/ 74 h 270"/>
                <a:gd name="T10" fmla="*/ 152 w 210"/>
                <a:gd name="T11" fmla="*/ 27 h 270"/>
                <a:gd name="T12" fmla="*/ 39 w 210"/>
                <a:gd name="T13" fmla="*/ 59 h 270"/>
                <a:gd name="T14" fmla="*/ 28 w 210"/>
                <a:gd name="T15" fmla="*/ 110 h 270"/>
                <a:gd name="T16" fmla="*/ 9 w 210"/>
                <a:gd name="T17" fmla="*/ 162 h 270"/>
                <a:gd name="T18" fmla="*/ 2 w 210"/>
                <a:gd name="T19" fmla="*/ 198 h 270"/>
                <a:gd name="T20" fmla="*/ 27 w 210"/>
                <a:gd name="T21" fmla="*/ 235 h 270"/>
                <a:gd name="T22" fmla="*/ 75 w 210"/>
                <a:gd name="T23" fmla="*/ 268 h 270"/>
                <a:gd name="T24" fmla="*/ 117 w 210"/>
                <a:gd name="T25" fmla="*/ 254 h 270"/>
                <a:gd name="T26" fmla="*/ 153 w 210"/>
                <a:gd name="T27" fmla="*/ 253 h 270"/>
                <a:gd name="T28" fmla="*/ 173 w 210"/>
                <a:gd name="T29" fmla="*/ 257 h 270"/>
                <a:gd name="T30" fmla="*/ 201 w 210"/>
                <a:gd name="T31" fmla="*/ 21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0" h="270">
                  <a:moveTo>
                    <a:pt x="201" y="217"/>
                  </a:moveTo>
                  <a:cubicBezTo>
                    <a:pt x="188" y="187"/>
                    <a:pt x="148" y="178"/>
                    <a:pt x="137" y="145"/>
                  </a:cubicBezTo>
                  <a:cubicBezTo>
                    <a:pt x="134" y="135"/>
                    <a:pt x="135" y="93"/>
                    <a:pt x="146" y="89"/>
                  </a:cubicBezTo>
                  <a:cubicBezTo>
                    <a:pt x="152" y="88"/>
                    <a:pt x="157" y="90"/>
                    <a:pt x="162" y="87"/>
                  </a:cubicBezTo>
                  <a:cubicBezTo>
                    <a:pt x="168" y="84"/>
                    <a:pt x="171" y="79"/>
                    <a:pt x="174" y="74"/>
                  </a:cubicBezTo>
                  <a:cubicBezTo>
                    <a:pt x="181" y="57"/>
                    <a:pt x="173" y="39"/>
                    <a:pt x="152" y="27"/>
                  </a:cubicBezTo>
                  <a:cubicBezTo>
                    <a:pt x="113" y="4"/>
                    <a:pt x="45" y="0"/>
                    <a:pt x="39" y="59"/>
                  </a:cubicBezTo>
                  <a:cubicBezTo>
                    <a:pt x="37" y="78"/>
                    <a:pt x="32" y="91"/>
                    <a:pt x="28" y="110"/>
                  </a:cubicBezTo>
                  <a:cubicBezTo>
                    <a:pt x="24" y="128"/>
                    <a:pt x="16" y="144"/>
                    <a:pt x="9" y="162"/>
                  </a:cubicBezTo>
                  <a:cubicBezTo>
                    <a:pt x="5" y="173"/>
                    <a:pt x="0" y="185"/>
                    <a:pt x="2" y="198"/>
                  </a:cubicBezTo>
                  <a:cubicBezTo>
                    <a:pt x="4" y="214"/>
                    <a:pt x="21" y="221"/>
                    <a:pt x="27" y="235"/>
                  </a:cubicBezTo>
                  <a:cubicBezTo>
                    <a:pt x="36" y="258"/>
                    <a:pt x="50" y="270"/>
                    <a:pt x="75" y="268"/>
                  </a:cubicBezTo>
                  <a:cubicBezTo>
                    <a:pt x="90" y="266"/>
                    <a:pt x="103" y="259"/>
                    <a:pt x="117" y="254"/>
                  </a:cubicBezTo>
                  <a:cubicBezTo>
                    <a:pt x="130" y="250"/>
                    <a:pt x="140" y="249"/>
                    <a:pt x="153" y="253"/>
                  </a:cubicBezTo>
                  <a:cubicBezTo>
                    <a:pt x="160" y="254"/>
                    <a:pt x="166" y="257"/>
                    <a:pt x="173" y="257"/>
                  </a:cubicBezTo>
                  <a:cubicBezTo>
                    <a:pt x="196" y="257"/>
                    <a:pt x="210" y="238"/>
                    <a:pt x="201" y="217"/>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Freeform 43">
              <a:extLst>
                <a:ext uri="{FF2B5EF4-FFF2-40B4-BE49-F238E27FC236}">
                  <a16:creationId xmlns:a16="http://schemas.microsoft.com/office/drawing/2014/main" id="{12FD374B-96F9-7AA2-7B36-A513AC2DEE6A}"/>
                </a:ext>
              </a:extLst>
            </p:cNvPr>
            <p:cNvSpPr>
              <a:spLocks/>
            </p:cNvSpPr>
            <p:nvPr/>
          </p:nvSpPr>
          <p:spPr bwMode="auto">
            <a:xfrm>
              <a:off x="1165" y="2010"/>
              <a:ext cx="105" cy="415"/>
            </a:xfrm>
            <a:custGeom>
              <a:avLst/>
              <a:gdLst>
                <a:gd name="T0" fmla="*/ 0 w 110"/>
                <a:gd name="T1" fmla="*/ 415 h 435"/>
                <a:gd name="T2" fmla="*/ 57 w 110"/>
                <a:gd name="T3" fmla="*/ 5 h 435"/>
                <a:gd name="T4" fmla="*/ 64 w 110"/>
                <a:gd name="T5" fmla="*/ 7 h 435"/>
                <a:gd name="T6" fmla="*/ 9 w 110"/>
                <a:gd name="T7" fmla="*/ 414 h 435"/>
                <a:gd name="T8" fmla="*/ 8 w 110"/>
                <a:gd name="T9" fmla="*/ 424 h 435"/>
                <a:gd name="T10" fmla="*/ 11 w 110"/>
                <a:gd name="T11" fmla="*/ 427 h 435"/>
                <a:gd name="T12" fmla="*/ 54 w 110"/>
                <a:gd name="T13" fmla="*/ 399 h 435"/>
                <a:gd name="T14" fmla="*/ 101 w 110"/>
                <a:gd name="T15" fmla="*/ 350 h 435"/>
                <a:gd name="T16" fmla="*/ 100 w 110"/>
                <a:gd name="T17" fmla="*/ 304 h 435"/>
                <a:gd name="T18" fmla="*/ 97 w 110"/>
                <a:gd name="T19" fmla="*/ 249 h 435"/>
                <a:gd name="T20" fmla="*/ 88 w 110"/>
                <a:gd name="T21" fmla="*/ 37 h 435"/>
                <a:gd name="T22" fmla="*/ 96 w 110"/>
                <a:gd name="T23" fmla="*/ 37 h 435"/>
                <a:gd name="T24" fmla="*/ 107 w 110"/>
                <a:gd name="T25" fmla="*/ 281 h 435"/>
                <a:gd name="T26" fmla="*/ 109 w 110"/>
                <a:gd name="T27" fmla="*/ 344 h 435"/>
                <a:gd name="T28" fmla="*/ 103 w 110"/>
                <a:gd name="T29" fmla="*/ 370 h 435"/>
                <a:gd name="T30" fmla="*/ 64 w 110"/>
                <a:gd name="T31" fmla="*/ 402 h 435"/>
                <a:gd name="T32" fmla="*/ 15 w 110"/>
                <a:gd name="T33" fmla="*/ 433 h 435"/>
                <a:gd name="T34" fmla="*/ 7 w 110"/>
                <a:gd name="T35" fmla="*/ 434 h 435"/>
                <a:gd name="T36" fmla="*/ 0 w 110"/>
                <a:gd name="T37" fmla="*/ 427 h 435"/>
                <a:gd name="T38" fmla="*/ 0 w 110"/>
                <a:gd name="T39" fmla="*/ 41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0" h="435">
                  <a:moveTo>
                    <a:pt x="0" y="415"/>
                  </a:moveTo>
                  <a:cubicBezTo>
                    <a:pt x="18" y="279"/>
                    <a:pt x="37" y="142"/>
                    <a:pt x="57" y="5"/>
                  </a:cubicBezTo>
                  <a:cubicBezTo>
                    <a:pt x="57" y="0"/>
                    <a:pt x="65" y="2"/>
                    <a:pt x="64" y="7"/>
                  </a:cubicBezTo>
                  <a:cubicBezTo>
                    <a:pt x="45" y="143"/>
                    <a:pt x="26" y="279"/>
                    <a:pt x="9" y="414"/>
                  </a:cubicBezTo>
                  <a:cubicBezTo>
                    <a:pt x="8" y="420"/>
                    <a:pt x="8" y="424"/>
                    <a:pt x="8" y="424"/>
                  </a:cubicBezTo>
                  <a:cubicBezTo>
                    <a:pt x="8" y="426"/>
                    <a:pt x="9" y="426"/>
                    <a:pt x="11" y="427"/>
                  </a:cubicBezTo>
                  <a:cubicBezTo>
                    <a:pt x="25" y="418"/>
                    <a:pt x="40" y="409"/>
                    <a:pt x="54" y="399"/>
                  </a:cubicBezTo>
                  <a:cubicBezTo>
                    <a:pt x="71" y="387"/>
                    <a:pt x="98" y="373"/>
                    <a:pt x="101" y="350"/>
                  </a:cubicBezTo>
                  <a:cubicBezTo>
                    <a:pt x="104" y="336"/>
                    <a:pt x="100" y="319"/>
                    <a:pt x="100" y="304"/>
                  </a:cubicBezTo>
                  <a:cubicBezTo>
                    <a:pt x="99" y="286"/>
                    <a:pt x="98" y="268"/>
                    <a:pt x="97" y="249"/>
                  </a:cubicBezTo>
                  <a:cubicBezTo>
                    <a:pt x="94" y="179"/>
                    <a:pt x="91" y="108"/>
                    <a:pt x="88" y="37"/>
                  </a:cubicBezTo>
                  <a:cubicBezTo>
                    <a:pt x="88" y="32"/>
                    <a:pt x="96" y="32"/>
                    <a:pt x="96" y="37"/>
                  </a:cubicBezTo>
                  <a:cubicBezTo>
                    <a:pt x="99" y="118"/>
                    <a:pt x="103" y="200"/>
                    <a:pt x="107" y="281"/>
                  </a:cubicBezTo>
                  <a:cubicBezTo>
                    <a:pt x="108" y="302"/>
                    <a:pt x="109" y="323"/>
                    <a:pt x="109" y="344"/>
                  </a:cubicBezTo>
                  <a:cubicBezTo>
                    <a:pt x="110" y="354"/>
                    <a:pt x="109" y="362"/>
                    <a:pt x="103" y="370"/>
                  </a:cubicBezTo>
                  <a:cubicBezTo>
                    <a:pt x="93" y="382"/>
                    <a:pt x="76" y="392"/>
                    <a:pt x="64" y="402"/>
                  </a:cubicBezTo>
                  <a:cubicBezTo>
                    <a:pt x="48" y="413"/>
                    <a:pt x="32" y="423"/>
                    <a:pt x="15" y="433"/>
                  </a:cubicBezTo>
                  <a:cubicBezTo>
                    <a:pt x="15" y="433"/>
                    <a:pt x="11" y="435"/>
                    <a:pt x="7" y="434"/>
                  </a:cubicBezTo>
                  <a:cubicBezTo>
                    <a:pt x="4" y="433"/>
                    <a:pt x="1" y="429"/>
                    <a:pt x="0" y="427"/>
                  </a:cubicBezTo>
                  <a:cubicBezTo>
                    <a:pt x="0" y="424"/>
                    <a:pt x="0" y="416"/>
                    <a:pt x="0" y="415"/>
                  </a:cubicBezTo>
                  <a:close/>
                </a:path>
              </a:pathLst>
            </a:custGeom>
            <a:solidFill>
              <a:srgbClr val="C4A0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 name="Freeform 44">
              <a:extLst>
                <a:ext uri="{FF2B5EF4-FFF2-40B4-BE49-F238E27FC236}">
                  <a16:creationId xmlns:a16="http://schemas.microsoft.com/office/drawing/2014/main" id="{19646C81-A47D-5BAD-8E84-CBFCA7A40326}"/>
                </a:ext>
              </a:extLst>
            </p:cNvPr>
            <p:cNvSpPr>
              <a:spLocks/>
            </p:cNvSpPr>
            <p:nvPr/>
          </p:nvSpPr>
          <p:spPr bwMode="auto">
            <a:xfrm>
              <a:off x="943" y="2017"/>
              <a:ext cx="105" cy="415"/>
            </a:xfrm>
            <a:custGeom>
              <a:avLst/>
              <a:gdLst>
                <a:gd name="T0" fmla="*/ 1 w 110"/>
                <a:gd name="T1" fmla="*/ 415 h 435"/>
                <a:gd name="T2" fmla="*/ 57 w 110"/>
                <a:gd name="T3" fmla="*/ 5 h 435"/>
                <a:gd name="T4" fmla="*/ 65 w 110"/>
                <a:gd name="T5" fmla="*/ 7 h 435"/>
                <a:gd name="T6" fmla="*/ 9 w 110"/>
                <a:gd name="T7" fmla="*/ 414 h 435"/>
                <a:gd name="T8" fmla="*/ 9 w 110"/>
                <a:gd name="T9" fmla="*/ 424 h 435"/>
                <a:gd name="T10" fmla="*/ 11 w 110"/>
                <a:gd name="T11" fmla="*/ 427 h 435"/>
                <a:gd name="T12" fmla="*/ 54 w 110"/>
                <a:gd name="T13" fmla="*/ 399 h 435"/>
                <a:gd name="T14" fmla="*/ 102 w 110"/>
                <a:gd name="T15" fmla="*/ 350 h 435"/>
                <a:gd name="T16" fmla="*/ 100 w 110"/>
                <a:gd name="T17" fmla="*/ 304 h 435"/>
                <a:gd name="T18" fmla="*/ 98 w 110"/>
                <a:gd name="T19" fmla="*/ 249 h 435"/>
                <a:gd name="T20" fmla="*/ 89 w 110"/>
                <a:gd name="T21" fmla="*/ 37 h 435"/>
                <a:gd name="T22" fmla="*/ 97 w 110"/>
                <a:gd name="T23" fmla="*/ 37 h 435"/>
                <a:gd name="T24" fmla="*/ 107 w 110"/>
                <a:gd name="T25" fmla="*/ 281 h 435"/>
                <a:gd name="T26" fmla="*/ 110 w 110"/>
                <a:gd name="T27" fmla="*/ 344 h 435"/>
                <a:gd name="T28" fmla="*/ 104 w 110"/>
                <a:gd name="T29" fmla="*/ 370 h 435"/>
                <a:gd name="T30" fmla="*/ 64 w 110"/>
                <a:gd name="T31" fmla="*/ 401 h 435"/>
                <a:gd name="T32" fmla="*/ 16 w 110"/>
                <a:gd name="T33" fmla="*/ 433 h 435"/>
                <a:gd name="T34" fmla="*/ 8 w 110"/>
                <a:gd name="T35" fmla="*/ 434 h 435"/>
                <a:gd name="T36" fmla="*/ 1 w 110"/>
                <a:gd name="T37" fmla="*/ 427 h 435"/>
                <a:gd name="T38" fmla="*/ 1 w 110"/>
                <a:gd name="T39" fmla="*/ 41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0" h="435">
                  <a:moveTo>
                    <a:pt x="1" y="415"/>
                  </a:moveTo>
                  <a:cubicBezTo>
                    <a:pt x="19" y="278"/>
                    <a:pt x="37" y="142"/>
                    <a:pt x="57" y="5"/>
                  </a:cubicBezTo>
                  <a:cubicBezTo>
                    <a:pt x="58" y="0"/>
                    <a:pt x="66" y="2"/>
                    <a:pt x="65" y="7"/>
                  </a:cubicBezTo>
                  <a:cubicBezTo>
                    <a:pt x="46" y="143"/>
                    <a:pt x="27" y="278"/>
                    <a:pt x="9" y="414"/>
                  </a:cubicBezTo>
                  <a:cubicBezTo>
                    <a:pt x="8" y="420"/>
                    <a:pt x="9" y="424"/>
                    <a:pt x="9" y="424"/>
                  </a:cubicBezTo>
                  <a:cubicBezTo>
                    <a:pt x="9" y="426"/>
                    <a:pt x="10" y="426"/>
                    <a:pt x="11" y="427"/>
                  </a:cubicBezTo>
                  <a:cubicBezTo>
                    <a:pt x="26" y="418"/>
                    <a:pt x="40" y="409"/>
                    <a:pt x="54" y="399"/>
                  </a:cubicBezTo>
                  <a:cubicBezTo>
                    <a:pt x="72" y="387"/>
                    <a:pt x="99" y="373"/>
                    <a:pt x="102" y="350"/>
                  </a:cubicBezTo>
                  <a:cubicBezTo>
                    <a:pt x="105" y="336"/>
                    <a:pt x="101" y="319"/>
                    <a:pt x="100" y="304"/>
                  </a:cubicBezTo>
                  <a:cubicBezTo>
                    <a:pt x="100" y="286"/>
                    <a:pt x="99" y="268"/>
                    <a:pt x="98" y="249"/>
                  </a:cubicBezTo>
                  <a:cubicBezTo>
                    <a:pt x="95" y="179"/>
                    <a:pt x="92" y="108"/>
                    <a:pt x="89" y="37"/>
                  </a:cubicBezTo>
                  <a:cubicBezTo>
                    <a:pt x="88" y="32"/>
                    <a:pt x="96" y="32"/>
                    <a:pt x="97" y="37"/>
                  </a:cubicBezTo>
                  <a:cubicBezTo>
                    <a:pt x="100" y="118"/>
                    <a:pt x="104" y="200"/>
                    <a:pt x="107" y="281"/>
                  </a:cubicBezTo>
                  <a:cubicBezTo>
                    <a:pt x="108" y="302"/>
                    <a:pt x="110" y="323"/>
                    <a:pt x="110" y="344"/>
                  </a:cubicBezTo>
                  <a:cubicBezTo>
                    <a:pt x="110" y="354"/>
                    <a:pt x="110" y="362"/>
                    <a:pt x="104" y="370"/>
                  </a:cubicBezTo>
                  <a:cubicBezTo>
                    <a:pt x="94" y="382"/>
                    <a:pt x="77" y="392"/>
                    <a:pt x="64" y="401"/>
                  </a:cubicBezTo>
                  <a:cubicBezTo>
                    <a:pt x="49" y="413"/>
                    <a:pt x="32" y="423"/>
                    <a:pt x="16" y="433"/>
                  </a:cubicBezTo>
                  <a:cubicBezTo>
                    <a:pt x="16" y="433"/>
                    <a:pt x="11" y="435"/>
                    <a:pt x="8" y="434"/>
                  </a:cubicBezTo>
                  <a:cubicBezTo>
                    <a:pt x="4" y="433"/>
                    <a:pt x="2" y="429"/>
                    <a:pt x="1" y="427"/>
                  </a:cubicBezTo>
                  <a:cubicBezTo>
                    <a:pt x="0" y="424"/>
                    <a:pt x="1" y="416"/>
                    <a:pt x="1" y="415"/>
                  </a:cubicBezTo>
                  <a:close/>
                </a:path>
              </a:pathLst>
            </a:custGeom>
            <a:solidFill>
              <a:srgbClr val="C4A0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Freeform 45">
              <a:extLst>
                <a:ext uri="{FF2B5EF4-FFF2-40B4-BE49-F238E27FC236}">
                  <a16:creationId xmlns:a16="http://schemas.microsoft.com/office/drawing/2014/main" id="{58E14581-4738-245F-DF03-F02BEDC65053}"/>
                </a:ext>
              </a:extLst>
            </p:cNvPr>
            <p:cNvSpPr>
              <a:spLocks/>
            </p:cNvSpPr>
            <p:nvPr/>
          </p:nvSpPr>
          <p:spPr bwMode="auto">
            <a:xfrm>
              <a:off x="951" y="1844"/>
              <a:ext cx="365" cy="226"/>
            </a:xfrm>
            <a:custGeom>
              <a:avLst/>
              <a:gdLst>
                <a:gd name="T0" fmla="*/ 6 w 382"/>
                <a:gd name="T1" fmla="*/ 55 h 237"/>
                <a:gd name="T2" fmla="*/ 38 w 382"/>
                <a:gd name="T3" fmla="*/ 25 h 237"/>
                <a:gd name="T4" fmla="*/ 88 w 382"/>
                <a:gd name="T5" fmla="*/ 12 h 237"/>
                <a:gd name="T6" fmla="*/ 297 w 382"/>
                <a:gd name="T7" fmla="*/ 46 h 237"/>
                <a:gd name="T8" fmla="*/ 312 w 382"/>
                <a:gd name="T9" fmla="*/ 89 h 237"/>
                <a:gd name="T10" fmla="*/ 312 w 382"/>
                <a:gd name="T11" fmla="*/ 111 h 237"/>
                <a:gd name="T12" fmla="*/ 341 w 382"/>
                <a:gd name="T13" fmla="*/ 113 h 237"/>
                <a:gd name="T14" fmla="*/ 371 w 382"/>
                <a:gd name="T15" fmla="*/ 119 h 237"/>
                <a:gd name="T16" fmla="*/ 379 w 382"/>
                <a:gd name="T17" fmla="*/ 137 h 237"/>
                <a:gd name="T18" fmla="*/ 382 w 382"/>
                <a:gd name="T19" fmla="*/ 200 h 237"/>
                <a:gd name="T20" fmla="*/ 358 w 382"/>
                <a:gd name="T21" fmla="*/ 229 h 237"/>
                <a:gd name="T22" fmla="*/ 234 w 382"/>
                <a:gd name="T23" fmla="*/ 233 h 237"/>
                <a:gd name="T24" fmla="*/ 42 w 382"/>
                <a:gd name="T25" fmla="*/ 233 h 237"/>
                <a:gd name="T26" fmla="*/ 3 w 382"/>
                <a:gd name="T27" fmla="*/ 201 h 237"/>
                <a:gd name="T28" fmla="*/ 6 w 382"/>
                <a:gd name="T29" fmla="*/ 55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237">
                  <a:moveTo>
                    <a:pt x="6" y="55"/>
                  </a:moveTo>
                  <a:cubicBezTo>
                    <a:pt x="11" y="37"/>
                    <a:pt x="27" y="30"/>
                    <a:pt x="38" y="25"/>
                  </a:cubicBezTo>
                  <a:cubicBezTo>
                    <a:pt x="55" y="17"/>
                    <a:pt x="71" y="14"/>
                    <a:pt x="88" y="12"/>
                  </a:cubicBezTo>
                  <a:cubicBezTo>
                    <a:pt x="162" y="0"/>
                    <a:pt x="234" y="5"/>
                    <a:pt x="297" y="46"/>
                  </a:cubicBezTo>
                  <a:cubicBezTo>
                    <a:pt x="302" y="49"/>
                    <a:pt x="313" y="59"/>
                    <a:pt x="312" y="89"/>
                  </a:cubicBezTo>
                  <a:cubicBezTo>
                    <a:pt x="312" y="94"/>
                    <a:pt x="312" y="102"/>
                    <a:pt x="312" y="111"/>
                  </a:cubicBezTo>
                  <a:cubicBezTo>
                    <a:pt x="321" y="111"/>
                    <a:pt x="331" y="112"/>
                    <a:pt x="341" y="113"/>
                  </a:cubicBezTo>
                  <a:cubicBezTo>
                    <a:pt x="349" y="114"/>
                    <a:pt x="364" y="113"/>
                    <a:pt x="371" y="119"/>
                  </a:cubicBezTo>
                  <a:cubicBezTo>
                    <a:pt x="377" y="123"/>
                    <a:pt x="378" y="130"/>
                    <a:pt x="379" y="137"/>
                  </a:cubicBezTo>
                  <a:cubicBezTo>
                    <a:pt x="382" y="154"/>
                    <a:pt x="382" y="183"/>
                    <a:pt x="382" y="200"/>
                  </a:cubicBezTo>
                  <a:cubicBezTo>
                    <a:pt x="381" y="226"/>
                    <a:pt x="375" y="228"/>
                    <a:pt x="358" y="229"/>
                  </a:cubicBezTo>
                  <a:cubicBezTo>
                    <a:pt x="334" y="232"/>
                    <a:pt x="252" y="232"/>
                    <a:pt x="234" y="233"/>
                  </a:cubicBezTo>
                  <a:cubicBezTo>
                    <a:pt x="161" y="237"/>
                    <a:pt x="115" y="233"/>
                    <a:pt x="42" y="233"/>
                  </a:cubicBezTo>
                  <a:cubicBezTo>
                    <a:pt x="17" y="233"/>
                    <a:pt x="4" y="221"/>
                    <a:pt x="3" y="201"/>
                  </a:cubicBezTo>
                  <a:cubicBezTo>
                    <a:pt x="2" y="171"/>
                    <a:pt x="0" y="76"/>
                    <a:pt x="6" y="55"/>
                  </a:cubicBez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 name="Freeform 46">
              <a:extLst>
                <a:ext uri="{FF2B5EF4-FFF2-40B4-BE49-F238E27FC236}">
                  <a16:creationId xmlns:a16="http://schemas.microsoft.com/office/drawing/2014/main" id="{C62FB469-E63C-7258-F2EB-A1124E2B6FFB}"/>
                </a:ext>
              </a:extLst>
            </p:cNvPr>
            <p:cNvSpPr>
              <a:spLocks/>
            </p:cNvSpPr>
            <p:nvPr/>
          </p:nvSpPr>
          <p:spPr bwMode="auto">
            <a:xfrm>
              <a:off x="1513" y="1627"/>
              <a:ext cx="186" cy="158"/>
            </a:xfrm>
            <a:custGeom>
              <a:avLst/>
              <a:gdLst>
                <a:gd name="T0" fmla="*/ 16 w 194"/>
                <a:gd name="T1" fmla="*/ 166 h 166"/>
                <a:gd name="T2" fmla="*/ 177 w 194"/>
                <a:gd name="T3" fmla="*/ 166 h 166"/>
                <a:gd name="T4" fmla="*/ 194 w 194"/>
                <a:gd name="T5" fmla="*/ 150 h 166"/>
                <a:gd name="T6" fmla="*/ 194 w 194"/>
                <a:gd name="T7" fmla="*/ 16 h 166"/>
                <a:gd name="T8" fmla="*/ 177 w 194"/>
                <a:gd name="T9" fmla="*/ 0 h 166"/>
                <a:gd name="T10" fmla="*/ 16 w 194"/>
                <a:gd name="T11" fmla="*/ 0 h 166"/>
                <a:gd name="T12" fmla="*/ 0 w 194"/>
                <a:gd name="T13" fmla="*/ 16 h 166"/>
                <a:gd name="T14" fmla="*/ 0 w 194"/>
                <a:gd name="T15" fmla="*/ 150 h 166"/>
                <a:gd name="T16" fmla="*/ 16 w 194"/>
                <a:gd name="T17"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166">
                  <a:moveTo>
                    <a:pt x="16" y="166"/>
                  </a:moveTo>
                  <a:cubicBezTo>
                    <a:pt x="177" y="166"/>
                    <a:pt x="177" y="166"/>
                    <a:pt x="177" y="166"/>
                  </a:cubicBezTo>
                  <a:cubicBezTo>
                    <a:pt x="186" y="166"/>
                    <a:pt x="194" y="159"/>
                    <a:pt x="194" y="150"/>
                  </a:cubicBezTo>
                  <a:cubicBezTo>
                    <a:pt x="194" y="16"/>
                    <a:pt x="194" y="16"/>
                    <a:pt x="194" y="16"/>
                  </a:cubicBezTo>
                  <a:cubicBezTo>
                    <a:pt x="194" y="7"/>
                    <a:pt x="186" y="0"/>
                    <a:pt x="177" y="0"/>
                  </a:cubicBezTo>
                  <a:cubicBezTo>
                    <a:pt x="16" y="0"/>
                    <a:pt x="16" y="0"/>
                    <a:pt x="16" y="0"/>
                  </a:cubicBezTo>
                  <a:cubicBezTo>
                    <a:pt x="7" y="0"/>
                    <a:pt x="0" y="7"/>
                    <a:pt x="0" y="16"/>
                  </a:cubicBezTo>
                  <a:cubicBezTo>
                    <a:pt x="0" y="150"/>
                    <a:pt x="0" y="150"/>
                    <a:pt x="0" y="150"/>
                  </a:cubicBezTo>
                  <a:cubicBezTo>
                    <a:pt x="0" y="159"/>
                    <a:pt x="7" y="166"/>
                    <a:pt x="16" y="166"/>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6" name="Freeform 47">
              <a:extLst>
                <a:ext uri="{FF2B5EF4-FFF2-40B4-BE49-F238E27FC236}">
                  <a16:creationId xmlns:a16="http://schemas.microsoft.com/office/drawing/2014/main" id="{3F613440-F0BB-047F-0F9E-47E863C70E1C}"/>
                </a:ext>
              </a:extLst>
            </p:cNvPr>
            <p:cNvSpPr>
              <a:spLocks/>
            </p:cNvSpPr>
            <p:nvPr/>
          </p:nvSpPr>
          <p:spPr bwMode="auto">
            <a:xfrm>
              <a:off x="1513" y="1765"/>
              <a:ext cx="241" cy="20"/>
            </a:xfrm>
            <a:custGeom>
              <a:avLst/>
              <a:gdLst>
                <a:gd name="T0" fmla="*/ 245 w 252"/>
                <a:gd name="T1" fmla="*/ 0 h 21"/>
                <a:gd name="T2" fmla="*/ 0 w 252"/>
                <a:gd name="T3" fmla="*/ 0 h 21"/>
                <a:gd name="T4" fmla="*/ 0 w 252"/>
                <a:gd name="T5" fmla="*/ 21 h 21"/>
                <a:gd name="T6" fmla="*/ 245 w 252"/>
                <a:gd name="T7" fmla="*/ 21 h 21"/>
                <a:gd name="T8" fmla="*/ 252 w 252"/>
                <a:gd name="T9" fmla="*/ 15 h 21"/>
                <a:gd name="T10" fmla="*/ 252 w 252"/>
                <a:gd name="T11" fmla="*/ 6 h 21"/>
                <a:gd name="T12" fmla="*/ 245 w 252"/>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52" h="21">
                  <a:moveTo>
                    <a:pt x="245" y="0"/>
                  </a:moveTo>
                  <a:cubicBezTo>
                    <a:pt x="0" y="0"/>
                    <a:pt x="0" y="0"/>
                    <a:pt x="0" y="0"/>
                  </a:cubicBezTo>
                  <a:cubicBezTo>
                    <a:pt x="0" y="21"/>
                    <a:pt x="0" y="21"/>
                    <a:pt x="0" y="21"/>
                  </a:cubicBezTo>
                  <a:cubicBezTo>
                    <a:pt x="245" y="21"/>
                    <a:pt x="245" y="21"/>
                    <a:pt x="245" y="21"/>
                  </a:cubicBezTo>
                  <a:cubicBezTo>
                    <a:pt x="249" y="21"/>
                    <a:pt x="252" y="19"/>
                    <a:pt x="252" y="15"/>
                  </a:cubicBezTo>
                  <a:cubicBezTo>
                    <a:pt x="252" y="6"/>
                    <a:pt x="252" y="6"/>
                    <a:pt x="252" y="6"/>
                  </a:cubicBezTo>
                  <a:cubicBezTo>
                    <a:pt x="252" y="2"/>
                    <a:pt x="249" y="0"/>
                    <a:pt x="245" y="0"/>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7" name="Freeform 48">
              <a:extLst>
                <a:ext uri="{FF2B5EF4-FFF2-40B4-BE49-F238E27FC236}">
                  <a16:creationId xmlns:a16="http://schemas.microsoft.com/office/drawing/2014/main" id="{A10F8EE5-BE1E-DB95-5E38-EDDDFC3E5DF6}"/>
                </a:ext>
              </a:extLst>
            </p:cNvPr>
            <p:cNvSpPr>
              <a:spLocks/>
            </p:cNvSpPr>
            <p:nvPr/>
          </p:nvSpPr>
          <p:spPr bwMode="auto">
            <a:xfrm>
              <a:off x="1976" y="1575"/>
              <a:ext cx="182" cy="148"/>
            </a:xfrm>
            <a:custGeom>
              <a:avLst/>
              <a:gdLst>
                <a:gd name="T0" fmla="*/ 185 w 190"/>
                <a:gd name="T1" fmla="*/ 115 h 155"/>
                <a:gd name="T2" fmla="*/ 174 w 190"/>
                <a:gd name="T3" fmla="*/ 109 h 155"/>
                <a:gd name="T4" fmla="*/ 159 w 190"/>
                <a:gd name="T5" fmla="*/ 107 h 155"/>
                <a:gd name="T6" fmla="*/ 152 w 190"/>
                <a:gd name="T7" fmla="*/ 105 h 155"/>
                <a:gd name="T8" fmla="*/ 151 w 190"/>
                <a:gd name="T9" fmla="*/ 105 h 155"/>
                <a:gd name="T10" fmla="*/ 162 w 190"/>
                <a:gd name="T11" fmla="*/ 93 h 155"/>
                <a:gd name="T12" fmla="*/ 167 w 190"/>
                <a:gd name="T13" fmla="*/ 88 h 155"/>
                <a:gd name="T14" fmla="*/ 174 w 190"/>
                <a:gd name="T15" fmla="*/ 72 h 155"/>
                <a:gd name="T16" fmla="*/ 134 w 190"/>
                <a:gd name="T17" fmla="*/ 68 h 155"/>
                <a:gd name="T18" fmla="*/ 133 w 190"/>
                <a:gd name="T19" fmla="*/ 67 h 155"/>
                <a:gd name="T20" fmla="*/ 133 w 190"/>
                <a:gd name="T21" fmla="*/ 49 h 155"/>
                <a:gd name="T22" fmla="*/ 136 w 190"/>
                <a:gd name="T23" fmla="*/ 38 h 155"/>
                <a:gd name="T24" fmla="*/ 108 w 190"/>
                <a:gd name="T25" fmla="*/ 19 h 155"/>
                <a:gd name="T26" fmla="*/ 106 w 190"/>
                <a:gd name="T27" fmla="*/ 33 h 155"/>
                <a:gd name="T28" fmla="*/ 91 w 190"/>
                <a:gd name="T29" fmla="*/ 52 h 155"/>
                <a:gd name="T30" fmla="*/ 93 w 190"/>
                <a:gd name="T31" fmla="*/ 79 h 155"/>
                <a:gd name="T32" fmla="*/ 91 w 190"/>
                <a:gd name="T33" fmla="*/ 94 h 155"/>
                <a:gd name="T34" fmla="*/ 70 w 190"/>
                <a:gd name="T35" fmla="*/ 69 h 155"/>
                <a:gd name="T36" fmla="*/ 52 w 190"/>
                <a:gd name="T37" fmla="*/ 49 h 155"/>
                <a:gd name="T38" fmla="*/ 37 w 190"/>
                <a:gd name="T39" fmla="*/ 62 h 155"/>
                <a:gd name="T40" fmla="*/ 43 w 190"/>
                <a:gd name="T41" fmla="*/ 76 h 155"/>
                <a:gd name="T42" fmla="*/ 49 w 190"/>
                <a:gd name="T43" fmla="*/ 86 h 155"/>
                <a:gd name="T44" fmla="*/ 50 w 190"/>
                <a:gd name="T45" fmla="*/ 96 h 155"/>
                <a:gd name="T46" fmla="*/ 52 w 190"/>
                <a:gd name="T47" fmla="*/ 102 h 155"/>
                <a:gd name="T48" fmla="*/ 48 w 190"/>
                <a:gd name="T49" fmla="*/ 102 h 155"/>
                <a:gd name="T50" fmla="*/ 10 w 190"/>
                <a:gd name="T51" fmla="*/ 98 h 155"/>
                <a:gd name="T52" fmla="*/ 5 w 190"/>
                <a:gd name="T53" fmla="*/ 119 h 155"/>
                <a:gd name="T54" fmla="*/ 20 w 190"/>
                <a:gd name="T55" fmla="*/ 127 h 155"/>
                <a:gd name="T56" fmla="*/ 45 w 190"/>
                <a:gd name="T57" fmla="*/ 138 h 155"/>
                <a:gd name="T58" fmla="*/ 87 w 190"/>
                <a:gd name="T59" fmla="*/ 152 h 155"/>
                <a:gd name="T60" fmla="*/ 94 w 190"/>
                <a:gd name="T61" fmla="*/ 148 h 155"/>
                <a:gd name="T62" fmla="*/ 98 w 190"/>
                <a:gd name="T63" fmla="*/ 138 h 155"/>
                <a:gd name="T64" fmla="*/ 98 w 190"/>
                <a:gd name="T65" fmla="*/ 130 h 155"/>
                <a:gd name="T66" fmla="*/ 99 w 190"/>
                <a:gd name="T67" fmla="*/ 130 h 155"/>
                <a:gd name="T68" fmla="*/ 101 w 190"/>
                <a:gd name="T69" fmla="*/ 146 h 155"/>
                <a:gd name="T70" fmla="*/ 109 w 190"/>
                <a:gd name="T71" fmla="*/ 143 h 155"/>
                <a:gd name="T72" fmla="*/ 108 w 190"/>
                <a:gd name="T73" fmla="*/ 140 h 155"/>
                <a:gd name="T74" fmla="*/ 109 w 190"/>
                <a:gd name="T75" fmla="*/ 140 h 155"/>
                <a:gd name="T76" fmla="*/ 114 w 190"/>
                <a:gd name="T77" fmla="*/ 138 h 155"/>
                <a:gd name="T78" fmla="*/ 129 w 190"/>
                <a:gd name="T79" fmla="*/ 142 h 155"/>
                <a:gd name="T80" fmla="*/ 139 w 190"/>
                <a:gd name="T81" fmla="*/ 135 h 155"/>
                <a:gd name="T82" fmla="*/ 181 w 190"/>
                <a:gd name="T83" fmla="*/ 136 h 155"/>
                <a:gd name="T84" fmla="*/ 185 w 190"/>
                <a:gd name="T85" fmla="*/ 11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155">
                  <a:moveTo>
                    <a:pt x="185" y="115"/>
                  </a:moveTo>
                  <a:cubicBezTo>
                    <a:pt x="182" y="111"/>
                    <a:pt x="178" y="109"/>
                    <a:pt x="174" y="109"/>
                  </a:cubicBezTo>
                  <a:cubicBezTo>
                    <a:pt x="168" y="109"/>
                    <a:pt x="165" y="108"/>
                    <a:pt x="159" y="107"/>
                  </a:cubicBezTo>
                  <a:cubicBezTo>
                    <a:pt x="157" y="106"/>
                    <a:pt x="154" y="105"/>
                    <a:pt x="152" y="105"/>
                  </a:cubicBezTo>
                  <a:cubicBezTo>
                    <a:pt x="151" y="105"/>
                    <a:pt x="151" y="105"/>
                    <a:pt x="151" y="105"/>
                  </a:cubicBezTo>
                  <a:cubicBezTo>
                    <a:pt x="153" y="99"/>
                    <a:pt x="155" y="99"/>
                    <a:pt x="162" y="93"/>
                  </a:cubicBezTo>
                  <a:cubicBezTo>
                    <a:pt x="164" y="92"/>
                    <a:pt x="166" y="90"/>
                    <a:pt x="167" y="88"/>
                  </a:cubicBezTo>
                  <a:cubicBezTo>
                    <a:pt x="171" y="84"/>
                    <a:pt x="174" y="78"/>
                    <a:pt x="174" y="72"/>
                  </a:cubicBezTo>
                  <a:cubicBezTo>
                    <a:pt x="178" y="44"/>
                    <a:pt x="146" y="54"/>
                    <a:pt x="134" y="68"/>
                  </a:cubicBezTo>
                  <a:cubicBezTo>
                    <a:pt x="134" y="68"/>
                    <a:pt x="133" y="67"/>
                    <a:pt x="133" y="67"/>
                  </a:cubicBezTo>
                  <a:cubicBezTo>
                    <a:pt x="133" y="49"/>
                    <a:pt x="133" y="49"/>
                    <a:pt x="133" y="49"/>
                  </a:cubicBezTo>
                  <a:cubicBezTo>
                    <a:pt x="133" y="45"/>
                    <a:pt x="135" y="42"/>
                    <a:pt x="136" y="38"/>
                  </a:cubicBezTo>
                  <a:cubicBezTo>
                    <a:pt x="137" y="23"/>
                    <a:pt x="120" y="0"/>
                    <a:pt x="108" y="19"/>
                  </a:cubicBezTo>
                  <a:cubicBezTo>
                    <a:pt x="105" y="24"/>
                    <a:pt x="107" y="28"/>
                    <a:pt x="106" y="33"/>
                  </a:cubicBezTo>
                  <a:cubicBezTo>
                    <a:pt x="103" y="42"/>
                    <a:pt x="96" y="45"/>
                    <a:pt x="91" y="52"/>
                  </a:cubicBezTo>
                  <a:cubicBezTo>
                    <a:pt x="85" y="61"/>
                    <a:pt x="91" y="69"/>
                    <a:pt x="93" y="79"/>
                  </a:cubicBezTo>
                  <a:cubicBezTo>
                    <a:pt x="95" y="86"/>
                    <a:pt x="94" y="90"/>
                    <a:pt x="91" y="94"/>
                  </a:cubicBezTo>
                  <a:cubicBezTo>
                    <a:pt x="87" y="82"/>
                    <a:pt x="79" y="76"/>
                    <a:pt x="70" y="69"/>
                  </a:cubicBezTo>
                  <a:cubicBezTo>
                    <a:pt x="62" y="63"/>
                    <a:pt x="64" y="50"/>
                    <a:pt x="52" y="49"/>
                  </a:cubicBezTo>
                  <a:cubicBezTo>
                    <a:pt x="44" y="48"/>
                    <a:pt x="38" y="54"/>
                    <a:pt x="37" y="62"/>
                  </a:cubicBezTo>
                  <a:cubicBezTo>
                    <a:pt x="37" y="68"/>
                    <a:pt x="41" y="71"/>
                    <a:pt x="43" y="76"/>
                  </a:cubicBezTo>
                  <a:cubicBezTo>
                    <a:pt x="46" y="79"/>
                    <a:pt x="48" y="82"/>
                    <a:pt x="49" y="86"/>
                  </a:cubicBezTo>
                  <a:cubicBezTo>
                    <a:pt x="50" y="89"/>
                    <a:pt x="49" y="93"/>
                    <a:pt x="50" y="96"/>
                  </a:cubicBezTo>
                  <a:cubicBezTo>
                    <a:pt x="51" y="98"/>
                    <a:pt x="51" y="100"/>
                    <a:pt x="52" y="102"/>
                  </a:cubicBezTo>
                  <a:cubicBezTo>
                    <a:pt x="51" y="102"/>
                    <a:pt x="49" y="102"/>
                    <a:pt x="48" y="102"/>
                  </a:cubicBezTo>
                  <a:cubicBezTo>
                    <a:pt x="35" y="99"/>
                    <a:pt x="23" y="89"/>
                    <a:pt x="10" y="98"/>
                  </a:cubicBezTo>
                  <a:cubicBezTo>
                    <a:pt x="3" y="103"/>
                    <a:pt x="0" y="112"/>
                    <a:pt x="5" y="119"/>
                  </a:cubicBezTo>
                  <a:cubicBezTo>
                    <a:pt x="9" y="124"/>
                    <a:pt x="15" y="126"/>
                    <a:pt x="20" y="127"/>
                  </a:cubicBezTo>
                  <a:cubicBezTo>
                    <a:pt x="29" y="130"/>
                    <a:pt x="37" y="133"/>
                    <a:pt x="45" y="138"/>
                  </a:cubicBezTo>
                  <a:cubicBezTo>
                    <a:pt x="53" y="143"/>
                    <a:pt x="74" y="155"/>
                    <a:pt x="87" y="152"/>
                  </a:cubicBezTo>
                  <a:cubicBezTo>
                    <a:pt x="90" y="152"/>
                    <a:pt x="93" y="151"/>
                    <a:pt x="94" y="148"/>
                  </a:cubicBezTo>
                  <a:cubicBezTo>
                    <a:pt x="96" y="145"/>
                    <a:pt x="97" y="142"/>
                    <a:pt x="98" y="138"/>
                  </a:cubicBezTo>
                  <a:cubicBezTo>
                    <a:pt x="98" y="135"/>
                    <a:pt x="98" y="133"/>
                    <a:pt x="98" y="130"/>
                  </a:cubicBezTo>
                  <a:cubicBezTo>
                    <a:pt x="98" y="130"/>
                    <a:pt x="99" y="131"/>
                    <a:pt x="99" y="130"/>
                  </a:cubicBezTo>
                  <a:cubicBezTo>
                    <a:pt x="100" y="136"/>
                    <a:pt x="100" y="141"/>
                    <a:pt x="101" y="146"/>
                  </a:cubicBezTo>
                  <a:cubicBezTo>
                    <a:pt x="102" y="151"/>
                    <a:pt x="110" y="148"/>
                    <a:pt x="109" y="143"/>
                  </a:cubicBezTo>
                  <a:cubicBezTo>
                    <a:pt x="109" y="142"/>
                    <a:pt x="109" y="141"/>
                    <a:pt x="108" y="140"/>
                  </a:cubicBezTo>
                  <a:cubicBezTo>
                    <a:pt x="109" y="140"/>
                    <a:pt x="109" y="140"/>
                    <a:pt x="109" y="140"/>
                  </a:cubicBezTo>
                  <a:cubicBezTo>
                    <a:pt x="111" y="139"/>
                    <a:pt x="113" y="139"/>
                    <a:pt x="114" y="138"/>
                  </a:cubicBezTo>
                  <a:cubicBezTo>
                    <a:pt x="114" y="145"/>
                    <a:pt x="117" y="149"/>
                    <a:pt x="129" y="142"/>
                  </a:cubicBezTo>
                  <a:cubicBezTo>
                    <a:pt x="133" y="140"/>
                    <a:pt x="136" y="138"/>
                    <a:pt x="139" y="135"/>
                  </a:cubicBezTo>
                  <a:cubicBezTo>
                    <a:pt x="152" y="131"/>
                    <a:pt x="167" y="142"/>
                    <a:pt x="181" y="136"/>
                  </a:cubicBezTo>
                  <a:cubicBezTo>
                    <a:pt x="188" y="132"/>
                    <a:pt x="190" y="121"/>
                    <a:pt x="185" y="115"/>
                  </a:cubicBezTo>
                  <a:close/>
                </a:path>
              </a:pathLst>
            </a:custGeom>
            <a:solidFill>
              <a:srgbClr val="4EA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 name="Freeform 49">
              <a:extLst>
                <a:ext uri="{FF2B5EF4-FFF2-40B4-BE49-F238E27FC236}">
                  <a16:creationId xmlns:a16="http://schemas.microsoft.com/office/drawing/2014/main" id="{DA80B926-32EB-63F9-2045-64519F2483EE}"/>
                </a:ext>
              </a:extLst>
            </p:cNvPr>
            <p:cNvSpPr>
              <a:spLocks/>
            </p:cNvSpPr>
            <p:nvPr/>
          </p:nvSpPr>
          <p:spPr bwMode="auto">
            <a:xfrm>
              <a:off x="2018" y="1705"/>
              <a:ext cx="92" cy="80"/>
            </a:xfrm>
            <a:custGeom>
              <a:avLst/>
              <a:gdLst>
                <a:gd name="T0" fmla="*/ 48 w 96"/>
                <a:gd name="T1" fmla="*/ 84 h 84"/>
                <a:gd name="T2" fmla="*/ 5 w 96"/>
                <a:gd name="T3" fmla="*/ 45 h 84"/>
                <a:gd name="T4" fmla="*/ 0 w 96"/>
                <a:gd name="T5" fmla="*/ 0 h 84"/>
                <a:gd name="T6" fmla="*/ 96 w 96"/>
                <a:gd name="T7" fmla="*/ 0 h 84"/>
                <a:gd name="T8" fmla="*/ 91 w 96"/>
                <a:gd name="T9" fmla="*/ 45 h 84"/>
                <a:gd name="T10" fmla="*/ 48 w 96"/>
                <a:gd name="T11" fmla="*/ 84 h 84"/>
              </a:gdLst>
              <a:ahLst/>
              <a:cxnLst>
                <a:cxn ang="0">
                  <a:pos x="T0" y="T1"/>
                </a:cxn>
                <a:cxn ang="0">
                  <a:pos x="T2" y="T3"/>
                </a:cxn>
                <a:cxn ang="0">
                  <a:pos x="T4" y="T5"/>
                </a:cxn>
                <a:cxn ang="0">
                  <a:pos x="T6" y="T7"/>
                </a:cxn>
                <a:cxn ang="0">
                  <a:pos x="T8" y="T9"/>
                </a:cxn>
                <a:cxn ang="0">
                  <a:pos x="T10" y="T11"/>
                </a:cxn>
              </a:cxnLst>
              <a:rect l="0" t="0" r="r" b="b"/>
              <a:pathLst>
                <a:path w="96" h="84">
                  <a:moveTo>
                    <a:pt x="48" y="84"/>
                  </a:moveTo>
                  <a:cubicBezTo>
                    <a:pt x="26" y="84"/>
                    <a:pt x="7" y="67"/>
                    <a:pt x="5" y="45"/>
                  </a:cubicBezTo>
                  <a:cubicBezTo>
                    <a:pt x="0" y="0"/>
                    <a:pt x="0" y="0"/>
                    <a:pt x="0" y="0"/>
                  </a:cubicBezTo>
                  <a:cubicBezTo>
                    <a:pt x="96" y="0"/>
                    <a:pt x="96" y="0"/>
                    <a:pt x="96" y="0"/>
                  </a:cubicBezTo>
                  <a:cubicBezTo>
                    <a:pt x="91" y="45"/>
                    <a:pt x="91" y="45"/>
                    <a:pt x="91" y="45"/>
                  </a:cubicBezTo>
                  <a:cubicBezTo>
                    <a:pt x="89" y="67"/>
                    <a:pt x="70" y="84"/>
                    <a:pt x="48" y="84"/>
                  </a:cubicBez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59" name="Group 52">
            <a:extLst>
              <a:ext uri="{FF2B5EF4-FFF2-40B4-BE49-F238E27FC236}">
                <a16:creationId xmlns:a16="http://schemas.microsoft.com/office/drawing/2014/main" id="{4707DAF2-0C68-58BA-ADF0-B19D5ACA38DA}"/>
              </a:ext>
            </a:extLst>
          </p:cNvPr>
          <p:cNvGrpSpPr>
            <a:grpSpLocks noChangeAspect="1"/>
          </p:cNvGrpSpPr>
          <p:nvPr/>
        </p:nvGrpSpPr>
        <p:grpSpPr bwMode="auto">
          <a:xfrm>
            <a:off x="5999163" y="1711325"/>
            <a:ext cx="1446212" cy="1781175"/>
            <a:chOff x="3779" y="1078"/>
            <a:chExt cx="911" cy="1122"/>
          </a:xfrm>
        </p:grpSpPr>
        <p:sp>
          <p:nvSpPr>
            <p:cNvPr id="60" name="AutoShape 51">
              <a:extLst>
                <a:ext uri="{FF2B5EF4-FFF2-40B4-BE49-F238E27FC236}">
                  <a16:creationId xmlns:a16="http://schemas.microsoft.com/office/drawing/2014/main" id="{15FD4134-E6E3-3B54-C226-4E644961B002}"/>
                </a:ext>
              </a:extLst>
            </p:cNvPr>
            <p:cNvSpPr>
              <a:spLocks noChangeAspect="1" noChangeArrowheads="1" noTextEdit="1"/>
            </p:cNvSpPr>
            <p:nvPr/>
          </p:nvSpPr>
          <p:spPr bwMode="auto">
            <a:xfrm>
              <a:off x="3779" y="1078"/>
              <a:ext cx="911" cy="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1" name="Oval 53">
              <a:extLst>
                <a:ext uri="{FF2B5EF4-FFF2-40B4-BE49-F238E27FC236}">
                  <a16:creationId xmlns:a16="http://schemas.microsoft.com/office/drawing/2014/main" id="{C8CD2576-D710-574F-B259-59E2598FD44D}"/>
                </a:ext>
              </a:extLst>
            </p:cNvPr>
            <p:cNvSpPr>
              <a:spLocks noChangeArrowheads="1"/>
            </p:cNvSpPr>
            <p:nvPr/>
          </p:nvSpPr>
          <p:spPr bwMode="auto">
            <a:xfrm>
              <a:off x="4394" y="1118"/>
              <a:ext cx="296" cy="297"/>
            </a:xfrm>
            <a:prstGeom prst="ellipse">
              <a:avLst/>
            </a:prstGeom>
            <a:solidFill>
              <a:srgbClr val="66C3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 name="Freeform 54">
              <a:extLst>
                <a:ext uri="{FF2B5EF4-FFF2-40B4-BE49-F238E27FC236}">
                  <a16:creationId xmlns:a16="http://schemas.microsoft.com/office/drawing/2014/main" id="{4656AADC-1484-349F-A9FE-38E2AB6F202D}"/>
                </a:ext>
              </a:extLst>
            </p:cNvPr>
            <p:cNvSpPr>
              <a:spLocks/>
            </p:cNvSpPr>
            <p:nvPr/>
          </p:nvSpPr>
          <p:spPr bwMode="auto">
            <a:xfrm>
              <a:off x="4394" y="1118"/>
              <a:ext cx="297" cy="297"/>
            </a:xfrm>
            <a:custGeom>
              <a:avLst/>
              <a:gdLst>
                <a:gd name="T0" fmla="*/ 209 w 419"/>
                <a:gd name="T1" fmla="*/ 419 h 419"/>
                <a:gd name="T2" fmla="*/ 243 w 419"/>
                <a:gd name="T3" fmla="*/ 416 h 419"/>
                <a:gd name="T4" fmla="*/ 260 w 419"/>
                <a:gd name="T5" fmla="*/ 413 h 419"/>
                <a:gd name="T6" fmla="*/ 291 w 419"/>
                <a:gd name="T7" fmla="*/ 402 h 419"/>
                <a:gd name="T8" fmla="*/ 333 w 419"/>
                <a:gd name="T9" fmla="*/ 378 h 419"/>
                <a:gd name="T10" fmla="*/ 368 w 419"/>
                <a:gd name="T11" fmla="*/ 346 h 419"/>
                <a:gd name="T12" fmla="*/ 395 w 419"/>
                <a:gd name="T13" fmla="*/ 306 h 419"/>
                <a:gd name="T14" fmla="*/ 413 w 419"/>
                <a:gd name="T15" fmla="*/ 260 h 419"/>
                <a:gd name="T16" fmla="*/ 418 w 419"/>
                <a:gd name="T17" fmla="*/ 227 h 419"/>
                <a:gd name="T18" fmla="*/ 419 w 419"/>
                <a:gd name="T19" fmla="*/ 209 h 419"/>
                <a:gd name="T20" fmla="*/ 416 w 419"/>
                <a:gd name="T21" fmla="*/ 176 h 419"/>
                <a:gd name="T22" fmla="*/ 408 w 419"/>
                <a:gd name="T23" fmla="*/ 143 h 419"/>
                <a:gd name="T24" fmla="*/ 395 w 419"/>
                <a:gd name="T25" fmla="*/ 113 h 419"/>
                <a:gd name="T26" fmla="*/ 378 w 419"/>
                <a:gd name="T27" fmla="*/ 86 h 419"/>
                <a:gd name="T28" fmla="*/ 333 w 419"/>
                <a:gd name="T29" fmla="*/ 41 h 419"/>
                <a:gd name="T30" fmla="*/ 276 w 419"/>
                <a:gd name="T31" fmla="*/ 11 h 419"/>
                <a:gd name="T32" fmla="*/ 243 w 419"/>
                <a:gd name="T33" fmla="*/ 3 h 419"/>
                <a:gd name="T34" fmla="*/ 209 w 419"/>
                <a:gd name="T35" fmla="*/ 0 h 419"/>
                <a:gd name="T36" fmla="*/ 176 w 419"/>
                <a:gd name="T37" fmla="*/ 3 h 419"/>
                <a:gd name="T38" fmla="*/ 143 w 419"/>
                <a:gd name="T39" fmla="*/ 11 h 419"/>
                <a:gd name="T40" fmla="*/ 113 w 419"/>
                <a:gd name="T41" fmla="*/ 23 h 419"/>
                <a:gd name="T42" fmla="*/ 86 w 419"/>
                <a:gd name="T43" fmla="*/ 41 h 419"/>
                <a:gd name="T44" fmla="*/ 62 w 419"/>
                <a:gd name="T45" fmla="*/ 61 h 419"/>
                <a:gd name="T46" fmla="*/ 41 w 419"/>
                <a:gd name="T47" fmla="*/ 86 h 419"/>
                <a:gd name="T48" fmla="*/ 24 w 419"/>
                <a:gd name="T49" fmla="*/ 113 h 419"/>
                <a:gd name="T50" fmla="*/ 11 w 419"/>
                <a:gd name="T51" fmla="*/ 143 h 419"/>
                <a:gd name="T52" fmla="*/ 3 w 419"/>
                <a:gd name="T53" fmla="*/ 176 h 419"/>
                <a:gd name="T54" fmla="*/ 0 w 419"/>
                <a:gd name="T55" fmla="*/ 209 h 419"/>
                <a:gd name="T56" fmla="*/ 3 w 419"/>
                <a:gd name="T57" fmla="*/ 243 h 419"/>
                <a:gd name="T58" fmla="*/ 11 w 419"/>
                <a:gd name="T59" fmla="*/ 276 h 419"/>
                <a:gd name="T60" fmla="*/ 24 w 419"/>
                <a:gd name="T61" fmla="*/ 306 h 419"/>
                <a:gd name="T62" fmla="*/ 41 w 419"/>
                <a:gd name="T63" fmla="*/ 333 h 419"/>
                <a:gd name="T64" fmla="*/ 62 w 419"/>
                <a:gd name="T65" fmla="*/ 358 h 419"/>
                <a:gd name="T66" fmla="*/ 86 w 419"/>
                <a:gd name="T67" fmla="*/ 378 h 419"/>
                <a:gd name="T68" fmla="*/ 113 w 419"/>
                <a:gd name="T69" fmla="*/ 395 h 419"/>
                <a:gd name="T70" fmla="*/ 143 w 419"/>
                <a:gd name="T71" fmla="*/ 408 h 419"/>
                <a:gd name="T72" fmla="*/ 176 w 419"/>
                <a:gd name="T73" fmla="*/ 416 h 419"/>
                <a:gd name="T74" fmla="*/ 209 w 419"/>
                <a:gd name="T75" fmla="*/ 41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9" h="419">
                  <a:moveTo>
                    <a:pt x="209" y="419"/>
                  </a:moveTo>
                  <a:cubicBezTo>
                    <a:pt x="220" y="418"/>
                    <a:pt x="233" y="418"/>
                    <a:pt x="243" y="416"/>
                  </a:cubicBezTo>
                  <a:cubicBezTo>
                    <a:pt x="248" y="415"/>
                    <a:pt x="255" y="414"/>
                    <a:pt x="260" y="413"/>
                  </a:cubicBezTo>
                  <a:cubicBezTo>
                    <a:pt x="269" y="410"/>
                    <a:pt x="282" y="407"/>
                    <a:pt x="291" y="402"/>
                  </a:cubicBezTo>
                  <a:cubicBezTo>
                    <a:pt x="305" y="396"/>
                    <a:pt x="316" y="391"/>
                    <a:pt x="333" y="378"/>
                  </a:cubicBezTo>
                  <a:cubicBezTo>
                    <a:pt x="350" y="366"/>
                    <a:pt x="363" y="353"/>
                    <a:pt x="368" y="346"/>
                  </a:cubicBezTo>
                  <a:cubicBezTo>
                    <a:pt x="372" y="341"/>
                    <a:pt x="385" y="327"/>
                    <a:pt x="395" y="306"/>
                  </a:cubicBezTo>
                  <a:cubicBezTo>
                    <a:pt x="405" y="287"/>
                    <a:pt x="408" y="275"/>
                    <a:pt x="413" y="260"/>
                  </a:cubicBezTo>
                  <a:cubicBezTo>
                    <a:pt x="415" y="250"/>
                    <a:pt x="417" y="237"/>
                    <a:pt x="418" y="227"/>
                  </a:cubicBezTo>
                  <a:cubicBezTo>
                    <a:pt x="419" y="222"/>
                    <a:pt x="418" y="215"/>
                    <a:pt x="419" y="209"/>
                  </a:cubicBezTo>
                  <a:cubicBezTo>
                    <a:pt x="419" y="199"/>
                    <a:pt x="417" y="186"/>
                    <a:pt x="416" y="176"/>
                  </a:cubicBezTo>
                  <a:cubicBezTo>
                    <a:pt x="414" y="164"/>
                    <a:pt x="411" y="154"/>
                    <a:pt x="408" y="143"/>
                  </a:cubicBezTo>
                  <a:cubicBezTo>
                    <a:pt x="405" y="134"/>
                    <a:pt x="400" y="122"/>
                    <a:pt x="395" y="113"/>
                  </a:cubicBezTo>
                  <a:cubicBezTo>
                    <a:pt x="391" y="105"/>
                    <a:pt x="384" y="94"/>
                    <a:pt x="378" y="86"/>
                  </a:cubicBezTo>
                  <a:cubicBezTo>
                    <a:pt x="361" y="63"/>
                    <a:pt x="343" y="47"/>
                    <a:pt x="333" y="41"/>
                  </a:cubicBezTo>
                  <a:cubicBezTo>
                    <a:pt x="305" y="20"/>
                    <a:pt x="283" y="13"/>
                    <a:pt x="276" y="11"/>
                  </a:cubicBezTo>
                  <a:cubicBezTo>
                    <a:pt x="266" y="8"/>
                    <a:pt x="253" y="4"/>
                    <a:pt x="243" y="3"/>
                  </a:cubicBezTo>
                  <a:cubicBezTo>
                    <a:pt x="233" y="1"/>
                    <a:pt x="220" y="1"/>
                    <a:pt x="209" y="0"/>
                  </a:cubicBezTo>
                  <a:cubicBezTo>
                    <a:pt x="198" y="0"/>
                    <a:pt x="187" y="1"/>
                    <a:pt x="176" y="3"/>
                  </a:cubicBezTo>
                  <a:cubicBezTo>
                    <a:pt x="165" y="5"/>
                    <a:pt x="154" y="7"/>
                    <a:pt x="143" y="11"/>
                  </a:cubicBezTo>
                  <a:cubicBezTo>
                    <a:pt x="133" y="14"/>
                    <a:pt x="123" y="19"/>
                    <a:pt x="113" y="23"/>
                  </a:cubicBezTo>
                  <a:cubicBezTo>
                    <a:pt x="104" y="28"/>
                    <a:pt x="95" y="34"/>
                    <a:pt x="86" y="41"/>
                  </a:cubicBezTo>
                  <a:cubicBezTo>
                    <a:pt x="77" y="47"/>
                    <a:pt x="69" y="54"/>
                    <a:pt x="62" y="61"/>
                  </a:cubicBezTo>
                  <a:cubicBezTo>
                    <a:pt x="54" y="69"/>
                    <a:pt x="47" y="77"/>
                    <a:pt x="41" y="86"/>
                  </a:cubicBezTo>
                  <a:cubicBezTo>
                    <a:pt x="34" y="94"/>
                    <a:pt x="29" y="104"/>
                    <a:pt x="24" y="113"/>
                  </a:cubicBezTo>
                  <a:cubicBezTo>
                    <a:pt x="19" y="123"/>
                    <a:pt x="14" y="133"/>
                    <a:pt x="11" y="143"/>
                  </a:cubicBezTo>
                  <a:cubicBezTo>
                    <a:pt x="8" y="154"/>
                    <a:pt x="5" y="164"/>
                    <a:pt x="3" y="176"/>
                  </a:cubicBezTo>
                  <a:cubicBezTo>
                    <a:pt x="1" y="187"/>
                    <a:pt x="0" y="198"/>
                    <a:pt x="0" y="209"/>
                  </a:cubicBezTo>
                  <a:cubicBezTo>
                    <a:pt x="0" y="221"/>
                    <a:pt x="1" y="232"/>
                    <a:pt x="3" y="243"/>
                  </a:cubicBezTo>
                  <a:cubicBezTo>
                    <a:pt x="5" y="254"/>
                    <a:pt x="8" y="265"/>
                    <a:pt x="11" y="276"/>
                  </a:cubicBezTo>
                  <a:cubicBezTo>
                    <a:pt x="14" y="286"/>
                    <a:pt x="19" y="296"/>
                    <a:pt x="24" y="306"/>
                  </a:cubicBezTo>
                  <a:cubicBezTo>
                    <a:pt x="29" y="315"/>
                    <a:pt x="34" y="324"/>
                    <a:pt x="41" y="333"/>
                  </a:cubicBezTo>
                  <a:cubicBezTo>
                    <a:pt x="47" y="342"/>
                    <a:pt x="54" y="350"/>
                    <a:pt x="62" y="358"/>
                  </a:cubicBezTo>
                  <a:cubicBezTo>
                    <a:pt x="69" y="365"/>
                    <a:pt x="77" y="372"/>
                    <a:pt x="86" y="378"/>
                  </a:cubicBezTo>
                  <a:cubicBezTo>
                    <a:pt x="95" y="385"/>
                    <a:pt x="104" y="391"/>
                    <a:pt x="113" y="395"/>
                  </a:cubicBezTo>
                  <a:cubicBezTo>
                    <a:pt x="123" y="400"/>
                    <a:pt x="133" y="405"/>
                    <a:pt x="143" y="408"/>
                  </a:cubicBezTo>
                  <a:cubicBezTo>
                    <a:pt x="154" y="412"/>
                    <a:pt x="165" y="414"/>
                    <a:pt x="176" y="416"/>
                  </a:cubicBezTo>
                  <a:cubicBezTo>
                    <a:pt x="187" y="418"/>
                    <a:pt x="198" y="419"/>
                    <a:pt x="209" y="419"/>
                  </a:cubicBezTo>
                </a:path>
              </a:pathLst>
            </a:custGeom>
            <a:solidFill>
              <a:srgbClr val="66C3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3" name="Freeform 55">
              <a:extLst>
                <a:ext uri="{FF2B5EF4-FFF2-40B4-BE49-F238E27FC236}">
                  <a16:creationId xmlns:a16="http://schemas.microsoft.com/office/drawing/2014/main" id="{6AB48FA7-914D-6422-510C-91F30819EB02}"/>
                </a:ext>
              </a:extLst>
            </p:cNvPr>
            <p:cNvSpPr>
              <a:spLocks/>
            </p:cNvSpPr>
            <p:nvPr/>
          </p:nvSpPr>
          <p:spPr bwMode="auto">
            <a:xfrm>
              <a:off x="4398" y="1131"/>
              <a:ext cx="84" cy="100"/>
            </a:xfrm>
            <a:custGeom>
              <a:avLst/>
              <a:gdLst>
                <a:gd name="T0" fmla="*/ 107 w 118"/>
                <a:gd name="T1" fmla="*/ 5 h 142"/>
                <a:gd name="T2" fmla="*/ 80 w 118"/>
                <a:gd name="T3" fmla="*/ 23 h 142"/>
                <a:gd name="T4" fmla="*/ 56 w 118"/>
                <a:gd name="T5" fmla="*/ 43 h 142"/>
                <a:gd name="T6" fmla="*/ 35 w 118"/>
                <a:gd name="T7" fmla="*/ 68 h 142"/>
                <a:gd name="T8" fmla="*/ 18 w 118"/>
                <a:gd name="T9" fmla="*/ 95 h 142"/>
                <a:gd name="T10" fmla="*/ 5 w 118"/>
                <a:gd name="T11" fmla="*/ 125 h 142"/>
                <a:gd name="T12" fmla="*/ 0 w 118"/>
                <a:gd name="T13" fmla="*/ 142 h 142"/>
                <a:gd name="T14" fmla="*/ 1 w 118"/>
                <a:gd name="T15" fmla="*/ 138 h 142"/>
                <a:gd name="T16" fmla="*/ 39 w 118"/>
                <a:gd name="T17" fmla="*/ 73 h 142"/>
                <a:gd name="T18" fmla="*/ 63 w 118"/>
                <a:gd name="T19" fmla="*/ 58 h 142"/>
                <a:gd name="T20" fmla="*/ 103 w 118"/>
                <a:gd name="T21" fmla="*/ 20 h 142"/>
                <a:gd name="T22" fmla="*/ 89 w 118"/>
                <a:gd name="T23" fmla="*/ 19 h 142"/>
                <a:gd name="T24" fmla="*/ 88 w 118"/>
                <a:gd name="T25" fmla="*/ 18 h 142"/>
                <a:gd name="T26" fmla="*/ 115 w 118"/>
                <a:gd name="T27" fmla="*/ 2 h 142"/>
                <a:gd name="T28" fmla="*/ 118 w 118"/>
                <a:gd name="T29" fmla="*/ 0 h 142"/>
                <a:gd name="T30" fmla="*/ 107 w 118"/>
                <a:gd name="T31" fmla="*/ 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42">
                  <a:moveTo>
                    <a:pt x="107" y="5"/>
                  </a:moveTo>
                  <a:cubicBezTo>
                    <a:pt x="98" y="10"/>
                    <a:pt x="89" y="16"/>
                    <a:pt x="80" y="23"/>
                  </a:cubicBezTo>
                  <a:cubicBezTo>
                    <a:pt x="71" y="29"/>
                    <a:pt x="63" y="36"/>
                    <a:pt x="56" y="43"/>
                  </a:cubicBezTo>
                  <a:cubicBezTo>
                    <a:pt x="48" y="51"/>
                    <a:pt x="41" y="59"/>
                    <a:pt x="35" y="68"/>
                  </a:cubicBezTo>
                  <a:cubicBezTo>
                    <a:pt x="28" y="76"/>
                    <a:pt x="23" y="86"/>
                    <a:pt x="18" y="95"/>
                  </a:cubicBezTo>
                  <a:cubicBezTo>
                    <a:pt x="13" y="105"/>
                    <a:pt x="8" y="115"/>
                    <a:pt x="5" y="125"/>
                  </a:cubicBezTo>
                  <a:cubicBezTo>
                    <a:pt x="3" y="131"/>
                    <a:pt x="2" y="136"/>
                    <a:pt x="0" y="142"/>
                  </a:cubicBezTo>
                  <a:cubicBezTo>
                    <a:pt x="1" y="138"/>
                    <a:pt x="1" y="138"/>
                    <a:pt x="1" y="138"/>
                  </a:cubicBezTo>
                  <a:cubicBezTo>
                    <a:pt x="5" y="126"/>
                    <a:pt x="16" y="101"/>
                    <a:pt x="39" y="73"/>
                  </a:cubicBezTo>
                  <a:cubicBezTo>
                    <a:pt x="49" y="62"/>
                    <a:pt x="56" y="58"/>
                    <a:pt x="63" y="58"/>
                  </a:cubicBezTo>
                  <a:cubicBezTo>
                    <a:pt x="76" y="55"/>
                    <a:pt x="102" y="24"/>
                    <a:pt x="103" y="20"/>
                  </a:cubicBezTo>
                  <a:cubicBezTo>
                    <a:pt x="102" y="19"/>
                    <a:pt x="102" y="19"/>
                    <a:pt x="89" y="19"/>
                  </a:cubicBezTo>
                  <a:cubicBezTo>
                    <a:pt x="89" y="19"/>
                    <a:pt x="89" y="19"/>
                    <a:pt x="88" y="18"/>
                  </a:cubicBezTo>
                  <a:cubicBezTo>
                    <a:pt x="90" y="16"/>
                    <a:pt x="99" y="9"/>
                    <a:pt x="115" y="2"/>
                  </a:cubicBezTo>
                  <a:cubicBezTo>
                    <a:pt x="116" y="1"/>
                    <a:pt x="117" y="1"/>
                    <a:pt x="118" y="0"/>
                  </a:cubicBezTo>
                  <a:cubicBezTo>
                    <a:pt x="114" y="2"/>
                    <a:pt x="111" y="4"/>
                    <a:pt x="107" y="5"/>
                  </a:cubicBezTo>
                </a:path>
              </a:pathLst>
            </a:custGeom>
            <a:solidFill>
              <a:srgbClr val="4FA5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 name="Freeform 56">
              <a:extLst>
                <a:ext uri="{FF2B5EF4-FFF2-40B4-BE49-F238E27FC236}">
                  <a16:creationId xmlns:a16="http://schemas.microsoft.com/office/drawing/2014/main" id="{D2D3D12E-1935-32DC-2B1A-EDF95D83CC9B}"/>
                </a:ext>
              </a:extLst>
            </p:cNvPr>
            <p:cNvSpPr>
              <a:spLocks/>
            </p:cNvSpPr>
            <p:nvPr/>
          </p:nvSpPr>
          <p:spPr bwMode="auto">
            <a:xfrm>
              <a:off x="4542" y="1118"/>
              <a:ext cx="149" cy="297"/>
            </a:xfrm>
            <a:custGeom>
              <a:avLst/>
              <a:gdLst>
                <a:gd name="T0" fmla="*/ 210 w 210"/>
                <a:gd name="T1" fmla="*/ 209 h 419"/>
                <a:gd name="T2" fmla="*/ 148 w 210"/>
                <a:gd name="T3" fmla="*/ 358 h 419"/>
                <a:gd name="T4" fmla="*/ 82 w 210"/>
                <a:gd name="T5" fmla="*/ 402 h 419"/>
                <a:gd name="T6" fmla="*/ 51 w 210"/>
                <a:gd name="T7" fmla="*/ 413 h 419"/>
                <a:gd name="T8" fmla="*/ 34 w 210"/>
                <a:gd name="T9" fmla="*/ 416 h 419"/>
                <a:gd name="T10" fmla="*/ 0 w 210"/>
                <a:gd name="T11" fmla="*/ 419 h 419"/>
                <a:gd name="T12" fmla="*/ 210 w 210"/>
                <a:gd name="T13" fmla="*/ 209 h 419"/>
                <a:gd name="T14" fmla="*/ 0 w 210"/>
                <a:gd name="T15" fmla="*/ 0 h 419"/>
                <a:gd name="T16" fmla="*/ 34 w 210"/>
                <a:gd name="T17" fmla="*/ 3 h 419"/>
                <a:gd name="T18" fmla="*/ 67 w 210"/>
                <a:gd name="T19" fmla="*/ 11 h 419"/>
                <a:gd name="T20" fmla="*/ 124 w 210"/>
                <a:gd name="T21" fmla="*/ 41 h 419"/>
                <a:gd name="T22" fmla="*/ 169 w 210"/>
                <a:gd name="T23" fmla="*/ 86 h 419"/>
                <a:gd name="T24" fmla="*/ 186 w 210"/>
                <a:gd name="T25" fmla="*/ 113 h 419"/>
                <a:gd name="T26" fmla="*/ 199 w 210"/>
                <a:gd name="T27" fmla="*/ 143 h 419"/>
                <a:gd name="T28" fmla="*/ 207 w 210"/>
                <a:gd name="T29" fmla="*/ 176 h 419"/>
                <a:gd name="T30" fmla="*/ 210 w 210"/>
                <a:gd name="T31" fmla="*/ 20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0" h="419">
                  <a:moveTo>
                    <a:pt x="210" y="209"/>
                  </a:moveTo>
                  <a:cubicBezTo>
                    <a:pt x="210" y="265"/>
                    <a:pt x="188" y="318"/>
                    <a:pt x="148" y="358"/>
                  </a:cubicBezTo>
                  <a:cubicBezTo>
                    <a:pt x="123" y="383"/>
                    <a:pt x="96" y="397"/>
                    <a:pt x="82" y="402"/>
                  </a:cubicBezTo>
                  <a:cubicBezTo>
                    <a:pt x="73" y="406"/>
                    <a:pt x="60" y="410"/>
                    <a:pt x="51" y="413"/>
                  </a:cubicBezTo>
                  <a:cubicBezTo>
                    <a:pt x="46" y="414"/>
                    <a:pt x="39" y="415"/>
                    <a:pt x="34" y="416"/>
                  </a:cubicBezTo>
                  <a:cubicBezTo>
                    <a:pt x="24" y="418"/>
                    <a:pt x="11" y="418"/>
                    <a:pt x="0" y="419"/>
                  </a:cubicBezTo>
                  <a:cubicBezTo>
                    <a:pt x="116" y="419"/>
                    <a:pt x="210" y="325"/>
                    <a:pt x="210" y="209"/>
                  </a:cubicBezTo>
                  <a:cubicBezTo>
                    <a:pt x="210" y="94"/>
                    <a:pt x="116" y="0"/>
                    <a:pt x="0" y="0"/>
                  </a:cubicBezTo>
                  <a:cubicBezTo>
                    <a:pt x="11" y="1"/>
                    <a:pt x="24" y="1"/>
                    <a:pt x="34" y="3"/>
                  </a:cubicBezTo>
                  <a:cubicBezTo>
                    <a:pt x="44" y="4"/>
                    <a:pt x="57" y="8"/>
                    <a:pt x="67" y="11"/>
                  </a:cubicBezTo>
                  <a:cubicBezTo>
                    <a:pt x="96" y="20"/>
                    <a:pt x="117" y="36"/>
                    <a:pt x="124" y="41"/>
                  </a:cubicBezTo>
                  <a:cubicBezTo>
                    <a:pt x="134" y="47"/>
                    <a:pt x="152" y="63"/>
                    <a:pt x="169" y="86"/>
                  </a:cubicBezTo>
                  <a:cubicBezTo>
                    <a:pt x="175" y="94"/>
                    <a:pt x="182" y="105"/>
                    <a:pt x="186" y="113"/>
                  </a:cubicBezTo>
                  <a:cubicBezTo>
                    <a:pt x="191" y="122"/>
                    <a:pt x="196" y="134"/>
                    <a:pt x="199" y="143"/>
                  </a:cubicBezTo>
                  <a:cubicBezTo>
                    <a:pt x="202" y="154"/>
                    <a:pt x="205" y="164"/>
                    <a:pt x="207" y="176"/>
                  </a:cubicBezTo>
                  <a:cubicBezTo>
                    <a:pt x="208" y="186"/>
                    <a:pt x="210" y="199"/>
                    <a:pt x="210" y="209"/>
                  </a:cubicBezTo>
                </a:path>
              </a:pathLst>
            </a:custGeom>
            <a:solidFill>
              <a:srgbClr val="66C3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 name="Freeform 57">
              <a:extLst>
                <a:ext uri="{FF2B5EF4-FFF2-40B4-BE49-F238E27FC236}">
                  <a16:creationId xmlns:a16="http://schemas.microsoft.com/office/drawing/2014/main" id="{04B6A03B-36F9-C966-36AB-CB4AA1984172}"/>
                </a:ext>
              </a:extLst>
            </p:cNvPr>
            <p:cNvSpPr>
              <a:spLocks/>
            </p:cNvSpPr>
            <p:nvPr/>
          </p:nvSpPr>
          <p:spPr bwMode="auto">
            <a:xfrm>
              <a:off x="4394" y="1118"/>
              <a:ext cx="297" cy="297"/>
            </a:xfrm>
            <a:custGeom>
              <a:avLst/>
              <a:gdLst>
                <a:gd name="T0" fmla="*/ 209 w 419"/>
                <a:gd name="T1" fmla="*/ 419 h 419"/>
                <a:gd name="T2" fmla="*/ 176 w 419"/>
                <a:gd name="T3" fmla="*/ 416 h 419"/>
                <a:gd name="T4" fmla="*/ 143 w 419"/>
                <a:gd name="T5" fmla="*/ 408 h 419"/>
                <a:gd name="T6" fmla="*/ 113 w 419"/>
                <a:gd name="T7" fmla="*/ 395 h 419"/>
                <a:gd name="T8" fmla="*/ 86 w 419"/>
                <a:gd name="T9" fmla="*/ 378 h 419"/>
                <a:gd name="T10" fmla="*/ 62 w 419"/>
                <a:gd name="T11" fmla="*/ 358 h 419"/>
                <a:gd name="T12" fmla="*/ 41 w 419"/>
                <a:gd name="T13" fmla="*/ 333 h 419"/>
                <a:gd name="T14" fmla="*/ 24 w 419"/>
                <a:gd name="T15" fmla="*/ 306 h 419"/>
                <a:gd name="T16" fmla="*/ 11 w 419"/>
                <a:gd name="T17" fmla="*/ 276 h 419"/>
                <a:gd name="T18" fmla="*/ 3 w 419"/>
                <a:gd name="T19" fmla="*/ 243 h 419"/>
                <a:gd name="T20" fmla="*/ 0 w 419"/>
                <a:gd name="T21" fmla="*/ 209 h 419"/>
                <a:gd name="T22" fmla="*/ 3 w 419"/>
                <a:gd name="T23" fmla="*/ 176 h 419"/>
                <a:gd name="T24" fmla="*/ 11 w 419"/>
                <a:gd name="T25" fmla="*/ 143 h 419"/>
                <a:gd name="T26" fmla="*/ 24 w 419"/>
                <a:gd name="T27" fmla="*/ 113 h 419"/>
                <a:gd name="T28" fmla="*/ 41 w 419"/>
                <a:gd name="T29" fmla="*/ 86 h 419"/>
                <a:gd name="T30" fmla="*/ 62 w 419"/>
                <a:gd name="T31" fmla="*/ 61 h 419"/>
                <a:gd name="T32" fmla="*/ 86 w 419"/>
                <a:gd name="T33" fmla="*/ 41 h 419"/>
                <a:gd name="T34" fmla="*/ 113 w 419"/>
                <a:gd name="T35" fmla="*/ 23 h 419"/>
                <a:gd name="T36" fmla="*/ 143 w 419"/>
                <a:gd name="T37" fmla="*/ 11 h 419"/>
                <a:gd name="T38" fmla="*/ 176 w 419"/>
                <a:gd name="T39" fmla="*/ 3 h 419"/>
                <a:gd name="T40" fmla="*/ 209 w 419"/>
                <a:gd name="T41" fmla="*/ 0 h 419"/>
                <a:gd name="T42" fmla="*/ 419 w 419"/>
                <a:gd name="T43" fmla="*/ 209 h 419"/>
                <a:gd name="T44" fmla="*/ 209 w 419"/>
                <a:gd name="T45" fmla="*/ 41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9" h="419">
                  <a:moveTo>
                    <a:pt x="209" y="419"/>
                  </a:moveTo>
                  <a:cubicBezTo>
                    <a:pt x="198" y="419"/>
                    <a:pt x="187" y="418"/>
                    <a:pt x="176" y="416"/>
                  </a:cubicBezTo>
                  <a:cubicBezTo>
                    <a:pt x="165" y="414"/>
                    <a:pt x="154" y="412"/>
                    <a:pt x="143" y="408"/>
                  </a:cubicBezTo>
                  <a:cubicBezTo>
                    <a:pt x="133" y="405"/>
                    <a:pt x="123" y="400"/>
                    <a:pt x="113" y="395"/>
                  </a:cubicBezTo>
                  <a:cubicBezTo>
                    <a:pt x="104" y="391"/>
                    <a:pt x="95" y="385"/>
                    <a:pt x="86" y="378"/>
                  </a:cubicBezTo>
                  <a:cubicBezTo>
                    <a:pt x="77" y="372"/>
                    <a:pt x="69" y="365"/>
                    <a:pt x="62" y="358"/>
                  </a:cubicBezTo>
                  <a:cubicBezTo>
                    <a:pt x="54" y="350"/>
                    <a:pt x="47" y="342"/>
                    <a:pt x="41" y="333"/>
                  </a:cubicBezTo>
                  <a:cubicBezTo>
                    <a:pt x="34" y="324"/>
                    <a:pt x="29" y="315"/>
                    <a:pt x="24" y="306"/>
                  </a:cubicBezTo>
                  <a:cubicBezTo>
                    <a:pt x="19" y="296"/>
                    <a:pt x="14" y="286"/>
                    <a:pt x="11" y="276"/>
                  </a:cubicBezTo>
                  <a:cubicBezTo>
                    <a:pt x="8" y="265"/>
                    <a:pt x="5" y="254"/>
                    <a:pt x="3" y="243"/>
                  </a:cubicBezTo>
                  <a:cubicBezTo>
                    <a:pt x="1" y="232"/>
                    <a:pt x="0" y="221"/>
                    <a:pt x="0" y="209"/>
                  </a:cubicBezTo>
                  <a:cubicBezTo>
                    <a:pt x="0" y="198"/>
                    <a:pt x="1" y="187"/>
                    <a:pt x="3" y="176"/>
                  </a:cubicBezTo>
                  <a:cubicBezTo>
                    <a:pt x="5" y="164"/>
                    <a:pt x="8" y="154"/>
                    <a:pt x="11" y="143"/>
                  </a:cubicBezTo>
                  <a:cubicBezTo>
                    <a:pt x="14" y="133"/>
                    <a:pt x="19" y="123"/>
                    <a:pt x="24" y="113"/>
                  </a:cubicBezTo>
                  <a:cubicBezTo>
                    <a:pt x="29" y="104"/>
                    <a:pt x="34" y="94"/>
                    <a:pt x="41" y="86"/>
                  </a:cubicBezTo>
                  <a:cubicBezTo>
                    <a:pt x="47" y="77"/>
                    <a:pt x="54" y="69"/>
                    <a:pt x="62" y="61"/>
                  </a:cubicBezTo>
                  <a:cubicBezTo>
                    <a:pt x="69" y="54"/>
                    <a:pt x="77" y="47"/>
                    <a:pt x="86" y="41"/>
                  </a:cubicBezTo>
                  <a:cubicBezTo>
                    <a:pt x="95" y="34"/>
                    <a:pt x="104" y="28"/>
                    <a:pt x="113" y="23"/>
                  </a:cubicBezTo>
                  <a:cubicBezTo>
                    <a:pt x="123" y="19"/>
                    <a:pt x="133" y="14"/>
                    <a:pt x="143" y="11"/>
                  </a:cubicBezTo>
                  <a:cubicBezTo>
                    <a:pt x="154" y="7"/>
                    <a:pt x="165" y="5"/>
                    <a:pt x="176" y="3"/>
                  </a:cubicBezTo>
                  <a:cubicBezTo>
                    <a:pt x="187" y="1"/>
                    <a:pt x="198" y="0"/>
                    <a:pt x="209" y="0"/>
                  </a:cubicBezTo>
                  <a:cubicBezTo>
                    <a:pt x="325" y="0"/>
                    <a:pt x="419" y="94"/>
                    <a:pt x="419" y="209"/>
                  </a:cubicBezTo>
                  <a:cubicBezTo>
                    <a:pt x="419" y="325"/>
                    <a:pt x="325" y="419"/>
                    <a:pt x="209" y="419"/>
                  </a:cubicBezTo>
                </a:path>
              </a:pathLst>
            </a:custGeom>
            <a:solidFill>
              <a:srgbClr val="66C4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 name="Freeform 58">
              <a:extLst>
                <a:ext uri="{FF2B5EF4-FFF2-40B4-BE49-F238E27FC236}">
                  <a16:creationId xmlns:a16="http://schemas.microsoft.com/office/drawing/2014/main" id="{604BB173-99AA-DC6A-F740-5963F425ED54}"/>
                </a:ext>
              </a:extLst>
            </p:cNvPr>
            <p:cNvSpPr>
              <a:spLocks/>
            </p:cNvSpPr>
            <p:nvPr/>
          </p:nvSpPr>
          <p:spPr bwMode="auto">
            <a:xfrm>
              <a:off x="4529" y="1173"/>
              <a:ext cx="8" cy="16"/>
            </a:xfrm>
            <a:custGeom>
              <a:avLst/>
              <a:gdLst>
                <a:gd name="T0" fmla="*/ 12 w 12"/>
                <a:gd name="T1" fmla="*/ 19 h 22"/>
                <a:gd name="T2" fmla="*/ 3 w 12"/>
                <a:gd name="T3" fmla="*/ 22 h 22"/>
                <a:gd name="T4" fmla="*/ 0 w 12"/>
                <a:gd name="T5" fmla="*/ 20 h 22"/>
                <a:gd name="T6" fmla="*/ 2 w 12"/>
                <a:gd name="T7" fmla="*/ 14 h 22"/>
                <a:gd name="T8" fmla="*/ 0 w 12"/>
                <a:gd name="T9" fmla="*/ 6 h 22"/>
                <a:gd name="T10" fmla="*/ 1 w 12"/>
                <a:gd name="T11" fmla="*/ 2 h 22"/>
                <a:gd name="T12" fmla="*/ 6 w 12"/>
                <a:gd name="T13" fmla="*/ 0 h 22"/>
                <a:gd name="T14" fmla="*/ 6 w 12"/>
                <a:gd name="T15" fmla="*/ 0 h 22"/>
                <a:gd name="T16" fmla="*/ 7 w 12"/>
                <a:gd name="T17" fmla="*/ 2 h 22"/>
                <a:gd name="T18" fmla="*/ 12 w 12"/>
                <a:gd name="T19" fmla="*/ 18 h 22"/>
                <a:gd name="T20" fmla="*/ 12 w 12"/>
                <a:gd name="T21"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2">
                  <a:moveTo>
                    <a:pt x="12" y="19"/>
                  </a:moveTo>
                  <a:cubicBezTo>
                    <a:pt x="12" y="20"/>
                    <a:pt x="12" y="20"/>
                    <a:pt x="3" y="22"/>
                  </a:cubicBezTo>
                  <a:cubicBezTo>
                    <a:pt x="2" y="22"/>
                    <a:pt x="0" y="22"/>
                    <a:pt x="0" y="20"/>
                  </a:cubicBezTo>
                  <a:cubicBezTo>
                    <a:pt x="0" y="18"/>
                    <a:pt x="2" y="16"/>
                    <a:pt x="2" y="14"/>
                  </a:cubicBezTo>
                  <a:cubicBezTo>
                    <a:pt x="2" y="14"/>
                    <a:pt x="2" y="14"/>
                    <a:pt x="0" y="6"/>
                  </a:cubicBezTo>
                  <a:cubicBezTo>
                    <a:pt x="0" y="5"/>
                    <a:pt x="0" y="5"/>
                    <a:pt x="1" y="2"/>
                  </a:cubicBezTo>
                  <a:cubicBezTo>
                    <a:pt x="2" y="1"/>
                    <a:pt x="2" y="1"/>
                    <a:pt x="6" y="0"/>
                  </a:cubicBezTo>
                  <a:cubicBezTo>
                    <a:pt x="6" y="0"/>
                    <a:pt x="6" y="0"/>
                    <a:pt x="6" y="0"/>
                  </a:cubicBezTo>
                  <a:cubicBezTo>
                    <a:pt x="7" y="0"/>
                    <a:pt x="7" y="1"/>
                    <a:pt x="7" y="2"/>
                  </a:cubicBezTo>
                  <a:cubicBezTo>
                    <a:pt x="9" y="6"/>
                    <a:pt x="11" y="13"/>
                    <a:pt x="12" y="18"/>
                  </a:cubicBezTo>
                  <a:cubicBezTo>
                    <a:pt x="12" y="18"/>
                    <a:pt x="12" y="18"/>
                    <a:pt x="12" y="19"/>
                  </a:cubicBezTo>
                </a:path>
              </a:pathLst>
            </a:custGeom>
            <a:solidFill>
              <a:srgbClr val="4FA5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 name="Freeform 59">
              <a:extLst>
                <a:ext uri="{FF2B5EF4-FFF2-40B4-BE49-F238E27FC236}">
                  <a16:creationId xmlns:a16="http://schemas.microsoft.com/office/drawing/2014/main" id="{97366BB3-3265-3088-BEDC-CE944F271957}"/>
                </a:ext>
              </a:extLst>
            </p:cNvPr>
            <p:cNvSpPr>
              <a:spLocks/>
            </p:cNvSpPr>
            <p:nvPr/>
          </p:nvSpPr>
          <p:spPr bwMode="auto">
            <a:xfrm>
              <a:off x="4522" y="1181"/>
              <a:ext cx="6" cy="5"/>
            </a:xfrm>
            <a:custGeom>
              <a:avLst/>
              <a:gdLst>
                <a:gd name="T0" fmla="*/ 8 w 8"/>
                <a:gd name="T1" fmla="*/ 2 h 8"/>
                <a:gd name="T2" fmla="*/ 7 w 8"/>
                <a:gd name="T3" fmla="*/ 6 h 8"/>
                <a:gd name="T4" fmla="*/ 2 w 8"/>
                <a:gd name="T5" fmla="*/ 8 h 8"/>
                <a:gd name="T6" fmla="*/ 0 w 8"/>
                <a:gd name="T7" fmla="*/ 7 h 8"/>
                <a:gd name="T8" fmla="*/ 1 w 8"/>
                <a:gd name="T9" fmla="*/ 3 h 8"/>
                <a:gd name="T10" fmla="*/ 4 w 8"/>
                <a:gd name="T11" fmla="*/ 0 h 8"/>
                <a:gd name="T12" fmla="*/ 5 w 8"/>
                <a:gd name="T13" fmla="*/ 0 h 8"/>
                <a:gd name="T14" fmla="*/ 6 w 8"/>
                <a:gd name="T15" fmla="*/ 0 h 8"/>
                <a:gd name="T16" fmla="*/ 8 w 8"/>
                <a:gd name="T17" fmla="*/ 1 h 8"/>
                <a:gd name="T18" fmla="*/ 8 w 8"/>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8">
                  <a:moveTo>
                    <a:pt x="8" y="2"/>
                  </a:moveTo>
                  <a:cubicBezTo>
                    <a:pt x="8" y="3"/>
                    <a:pt x="8" y="3"/>
                    <a:pt x="7" y="6"/>
                  </a:cubicBezTo>
                  <a:cubicBezTo>
                    <a:pt x="6" y="7"/>
                    <a:pt x="6" y="7"/>
                    <a:pt x="2" y="8"/>
                  </a:cubicBezTo>
                  <a:cubicBezTo>
                    <a:pt x="2" y="8"/>
                    <a:pt x="0" y="8"/>
                    <a:pt x="0" y="7"/>
                  </a:cubicBezTo>
                  <a:cubicBezTo>
                    <a:pt x="0" y="6"/>
                    <a:pt x="0" y="6"/>
                    <a:pt x="1" y="3"/>
                  </a:cubicBezTo>
                  <a:cubicBezTo>
                    <a:pt x="1" y="2"/>
                    <a:pt x="1" y="2"/>
                    <a:pt x="4" y="0"/>
                  </a:cubicBezTo>
                  <a:cubicBezTo>
                    <a:pt x="5" y="0"/>
                    <a:pt x="5" y="0"/>
                    <a:pt x="5" y="0"/>
                  </a:cubicBezTo>
                  <a:cubicBezTo>
                    <a:pt x="6" y="0"/>
                    <a:pt x="6" y="0"/>
                    <a:pt x="6" y="0"/>
                  </a:cubicBezTo>
                  <a:cubicBezTo>
                    <a:pt x="7" y="0"/>
                    <a:pt x="7" y="0"/>
                    <a:pt x="8" y="1"/>
                  </a:cubicBezTo>
                  <a:cubicBezTo>
                    <a:pt x="8" y="1"/>
                    <a:pt x="8" y="2"/>
                    <a:pt x="8" y="2"/>
                  </a:cubicBezTo>
                </a:path>
              </a:pathLst>
            </a:custGeom>
            <a:solidFill>
              <a:srgbClr val="4FA5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 name="Freeform 60">
              <a:extLst>
                <a:ext uri="{FF2B5EF4-FFF2-40B4-BE49-F238E27FC236}">
                  <a16:creationId xmlns:a16="http://schemas.microsoft.com/office/drawing/2014/main" id="{270AAA41-8807-80EA-755A-ADFF95529A46}"/>
                </a:ext>
              </a:extLst>
            </p:cNvPr>
            <p:cNvSpPr>
              <a:spLocks/>
            </p:cNvSpPr>
            <p:nvPr/>
          </p:nvSpPr>
          <p:spPr bwMode="auto">
            <a:xfrm>
              <a:off x="4503" y="1135"/>
              <a:ext cx="186" cy="234"/>
            </a:xfrm>
            <a:custGeom>
              <a:avLst/>
              <a:gdLst>
                <a:gd name="T0" fmla="*/ 263 w 263"/>
                <a:gd name="T1" fmla="*/ 157 h 332"/>
                <a:gd name="T2" fmla="*/ 263 w 263"/>
                <a:gd name="T3" fmla="*/ 172 h 332"/>
                <a:gd name="T4" fmla="*/ 261 w 263"/>
                <a:gd name="T5" fmla="*/ 195 h 332"/>
                <a:gd name="T6" fmla="*/ 255 w 263"/>
                <a:gd name="T7" fmla="*/ 229 h 332"/>
                <a:gd name="T8" fmla="*/ 252 w 263"/>
                <a:gd name="T9" fmla="*/ 235 h 332"/>
                <a:gd name="T10" fmla="*/ 251 w 263"/>
                <a:gd name="T11" fmla="*/ 226 h 332"/>
                <a:gd name="T12" fmla="*/ 245 w 263"/>
                <a:gd name="T13" fmla="*/ 179 h 332"/>
                <a:gd name="T14" fmla="*/ 230 w 263"/>
                <a:gd name="T15" fmla="*/ 202 h 332"/>
                <a:gd name="T16" fmla="*/ 227 w 263"/>
                <a:gd name="T17" fmla="*/ 203 h 332"/>
                <a:gd name="T18" fmla="*/ 221 w 263"/>
                <a:gd name="T19" fmla="*/ 181 h 332"/>
                <a:gd name="T20" fmla="*/ 203 w 263"/>
                <a:gd name="T21" fmla="*/ 171 h 332"/>
                <a:gd name="T22" fmla="*/ 192 w 263"/>
                <a:gd name="T23" fmla="*/ 178 h 332"/>
                <a:gd name="T24" fmla="*/ 175 w 263"/>
                <a:gd name="T25" fmla="*/ 173 h 332"/>
                <a:gd name="T26" fmla="*/ 154 w 263"/>
                <a:gd name="T27" fmla="*/ 157 h 332"/>
                <a:gd name="T28" fmla="*/ 168 w 263"/>
                <a:gd name="T29" fmla="*/ 188 h 332"/>
                <a:gd name="T30" fmla="*/ 97 w 263"/>
                <a:gd name="T31" fmla="*/ 332 h 332"/>
                <a:gd name="T32" fmla="*/ 81 w 263"/>
                <a:gd name="T33" fmla="*/ 296 h 332"/>
                <a:gd name="T34" fmla="*/ 25 w 263"/>
                <a:gd name="T35" fmla="*/ 221 h 332"/>
                <a:gd name="T36" fmla="*/ 8 w 263"/>
                <a:gd name="T37" fmla="*/ 209 h 332"/>
                <a:gd name="T38" fmla="*/ 0 w 263"/>
                <a:gd name="T39" fmla="*/ 185 h 332"/>
                <a:gd name="T40" fmla="*/ 7 w 263"/>
                <a:gd name="T41" fmla="*/ 161 h 332"/>
                <a:gd name="T42" fmla="*/ 120 w 263"/>
                <a:gd name="T43" fmla="*/ 140 h 332"/>
                <a:gd name="T44" fmla="*/ 127 w 263"/>
                <a:gd name="T45" fmla="*/ 127 h 332"/>
                <a:gd name="T46" fmla="*/ 105 w 263"/>
                <a:gd name="T47" fmla="*/ 124 h 332"/>
                <a:gd name="T48" fmla="*/ 87 w 263"/>
                <a:gd name="T49" fmla="*/ 116 h 332"/>
                <a:gd name="T50" fmla="*/ 48 w 263"/>
                <a:gd name="T51" fmla="*/ 124 h 332"/>
                <a:gd name="T52" fmla="*/ 34 w 263"/>
                <a:gd name="T53" fmla="*/ 125 h 332"/>
                <a:gd name="T54" fmla="*/ 32 w 263"/>
                <a:gd name="T55" fmla="*/ 101 h 332"/>
                <a:gd name="T56" fmla="*/ 37 w 263"/>
                <a:gd name="T57" fmla="*/ 99 h 332"/>
                <a:gd name="T58" fmla="*/ 39 w 263"/>
                <a:gd name="T59" fmla="*/ 98 h 332"/>
                <a:gd name="T60" fmla="*/ 45 w 263"/>
                <a:gd name="T61" fmla="*/ 84 h 332"/>
                <a:gd name="T62" fmla="*/ 91 w 263"/>
                <a:gd name="T63" fmla="*/ 56 h 332"/>
                <a:gd name="T64" fmla="*/ 89 w 263"/>
                <a:gd name="T65" fmla="*/ 51 h 332"/>
                <a:gd name="T66" fmla="*/ 80 w 263"/>
                <a:gd name="T67" fmla="*/ 56 h 332"/>
                <a:gd name="T68" fmla="*/ 67 w 263"/>
                <a:gd name="T69" fmla="*/ 54 h 332"/>
                <a:gd name="T70" fmla="*/ 86 w 263"/>
                <a:gd name="T71" fmla="*/ 28 h 332"/>
                <a:gd name="T72" fmla="*/ 118 w 263"/>
                <a:gd name="T73" fmla="*/ 23 h 332"/>
                <a:gd name="T74" fmla="*/ 149 w 263"/>
                <a:gd name="T75" fmla="*/ 0 h 332"/>
                <a:gd name="T76" fmla="*/ 149 w 263"/>
                <a:gd name="T77" fmla="*/ 0 h 332"/>
                <a:gd name="T78" fmla="*/ 156 w 263"/>
                <a:gd name="T79" fmla="*/ 3 h 332"/>
                <a:gd name="T80" fmla="*/ 263 w 263"/>
                <a:gd name="T81" fmla="*/ 157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3" h="332">
                  <a:moveTo>
                    <a:pt x="263" y="157"/>
                  </a:moveTo>
                  <a:cubicBezTo>
                    <a:pt x="263" y="162"/>
                    <a:pt x="263" y="168"/>
                    <a:pt x="263" y="172"/>
                  </a:cubicBezTo>
                  <a:cubicBezTo>
                    <a:pt x="263" y="179"/>
                    <a:pt x="262" y="188"/>
                    <a:pt x="261" y="195"/>
                  </a:cubicBezTo>
                  <a:cubicBezTo>
                    <a:pt x="258" y="217"/>
                    <a:pt x="258" y="217"/>
                    <a:pt x="255" y="229"/>
                  </a:cubicBezTo>
                  <a:cubicBezTo>
                    <a:pt x="254" y="233"/>
                    <a:pt x="254" y="233"/>
                    <a:pt x="252" y="235"/>
                  </a:cubicBezTo>
                  <a:cubicBezTo>
                    <a:pt x="251" y="233"/>
                    <a:pt x="251" y="233"/>
                    <a:pt x="251" y="226"/>
                  </a:cubicBezTo>
                  <a:cubicBezTo>
                    <a:pt x="251" y="207"/>
                    <a:pt x="251" y="184"/>
                    <a:pt x="245" y="179"/>
                  </a:cubicBezTo>
                  <a:cubicBezTo>
                    <a:pt x="245" y="179"/>
                    <a:pt x="245" y="179"/>
                    <a:pt x="230" y="202"/>
                  </a:cubicBezTo>
                  <a:cubicBezTo>
                    <a:pt x="229" y="203"/>
                    <a:pt x="228" y="203"/>
                    <a:pt x="227" y="203"/>
                  </a:cubicBezTo>
                  <a:cubicBezTo>
                    <a:pt x="226" y="202"/>
                    <a:pt x="226" y="202"/>
                    <a:pt x="221" y="181"/>
                  </a:cubicBezTo>
                  <a:cubicBezTo>
                    <a:pt x="218" y="170"/>
                    <a:pt x="215" y="170"/>
                    <a:pt x="203" y="171"/>
                  </a:cubicBezTo>
                  <a:cubicBezTo>
                    <a:pt x="199" y="171"/>
                    <a:pt x="199" y="171"/>
                    <a:pt x="192" y="178"/>
                  </a:cubicBezTo>
                  <a:cubicBezTo>
                    <a:pt x="184" y="184"/>
                    <a:pt x="179" y="178"/>
                    <a:pt x="175" y="173"/>
                  </a:cubicBezTo>
                  <a:cubicBezTo>
                    <a:pt x="159" y="154"/>
                    <a:pt x="158" y="155"/>
                    <a:pt x="154" y="157"/>
                  </a:cubicBezTo>
                  <a:cubicBezTo>
                    <a:pt x="151" y="162"/>
                    <a:pt x="151" y="162"/>
                    <a:pt x="168" y="188"/>
                  </a:cubicBezTo>
                  <a:cubicBezTo>
                    <a:pt x="190" y="230"/>
                    <a:pt x="111" y="331"/>
                    <a:pt x="97" y="332"/>
                  </a:cubicBezTo>
                  <a:cubicBezTo>
                    <a:pt x="87" y="331"/>
                    <a:pt x="86" y="330"/>
                    <a:pt x="81" y="296"/>
                  </a:cubicBezTo>
                  <a:cubicBezTo>
                    <a:pt x="70" y="229"/>
                    <a:pt x="70" y="229"/>
                    <a:pt x="25" y="221"/>
                  </a:cubicBezTo>
                  <a:cubicBezTo>
                    <a:pt x="17" y="219"/>
                    <a:pt x="15" y="217"/>
                    <a:pt x="8" y="209"/>
                  </a:cubicBezTo>
                  <a:cubicBezTo>
                    <a:pt x="1" y="200"/>
                    <a:pt x="1" y="193"/>
                    <a:pt x="0" y="185"/>
                  </a:cubicBezTo>
                  <a:cubicBezTo>
                    <a:pt x="0" y="175"/>
                    <a:pt x="2" y="169"/>
                    <a:pt x="7" y="161"/>
                  </a:cubicBezTo>
                  <a:cubicBezTo>
                    <a:pt x="27" y="134"/>
                    <a:pt x="31" y="134"/>
                    <a:pt x="120" y="140"/>
                  </a:cubicBezTo>
                  <a:cubicBezTo>
                    <a:pt x="132" y="140"/>
                    <a:pt x="132" y="130"/>
                    <a:pt x="127" y="127"/>
                  </a:cubicBezTo>
                  <a:cubicBezTo>
                    <a:pt x="126" y="125"/>
                    <a:pt x="126" y="125"/>
                    <a:pt x="105" y="124"/>
                  </a:cubicBezTo>
                  <a:cubicBezTo>
                    <a:pt x="96" y="124"/>
                    <a:pt x="93" y="121"/>
                    <a:pt x="87" y="116"/>
                  </a:cubicBezTo>
                  <a:cubicBezTo>
                    <a:pt x="76" y="107"/>
                    <a:pt x="71" y="110"/>
                    <a:pt x="48" y="124"/>
                  </a:cubicBezTo>
                  <a:cubicBezTo>
                    <a:pt x="43" y="127"/>
                    <a:pt x="39" y="127"/>
                    <a:pt x="34" y="125"/>
                  </a:cubicBezTo>
                  <a:cubicBezTo>
                    <a:pt x="21" y="120"/>
                    <a:pt x="21" y="105"/>
                    <a:pt x="32" y="101"/>
                  </a:cubicBezTo>
                  <a:cubicBezTo>
                    <a:pt x="33" y="100"/>
                    <a:pt x="35" y="100"/>
                    <a:pt x="37" y="99"/>
                  </a:cubicBezTo>
                  <a:cubicBezTo>
                    <a:pt x="37" y="99"/>
                    <a:pt x="38" y="99"/>
                    <a:pt x="39" y="98"/>
                  </a:cubicBezTo>
                  <a:cubicBezTo>
                    <a:pt x="44" y="94"/>
                    <a:pt x="41" y="87"/>
                    <a:pt x="45" y="84"/>
                  </a:cubicBezTo>
                  <a:cubicBezTo>
                    <a:pt x="59" y="72"/>
                    <a:pt x="76" y="65"/>
                    <a:pt x="91" y="56"/>
                  </a:cubicBezTo>
                  <a:cubicBezTo>
                    <a:pt x="92" y="54"/>
                    <a:pt x="93" y="52"/>
                    <a:pt x="89" y="51"/>
                  </a:cubicBezTo>
                  <a:cubicBezTo>
                    <a:pt x="86" y="52"/>
                    <a:pt x="83" y="54"/>
                    <a:pt x="80" y="56"/>
                  </a:cubicBezTo>
                  <a:cubicBezTo>
                    <a:pt x="74" y="59"/>
                    <a:pt x="70" y="56"/>
                    <a:pt x="67" y="54"/>
                  </a:cubicBezTo>
                  <a:cubicBezTo>
                    <a:pt x="63" y="49"/>
                    <a:pt x="63" y="49"/>
                    <a:pt x="86" y="28"/>
                  </a:cubicBezTo>
                  <a:cubicBezTo>
                    <a:pt x="92" y="23"/>
                    <a:pt x="92" y="23"/>
                    <a:pt x="118" y="23"/>
                  </a:cubicBezTo>
                  <a:cubicBezTo>
                    <a:pt x="138" y="17"/>
                    <a:pt x="157" y="9"/>
                    <a:pt x="149" y="0"/>
                  </a:cubicBezTo>
                  <a:cubicBezTo>
                    <a:pt x="149" y="0"/>
                    <a:pt x="149" y="0"/>
                    <a:pt x="149" y="0"/>
                  </a:cubicBezTo>
                  <a:cubicBezTo>
                    <a:pt x="151" y="1"/>
                    <a:pt x="154" y="2"/>
                    <a:pt x="156" y="3"/>
                  </a:cubicBezTo>
                  <a:cubicBezTo>
                    <a:pt x="212" y="34"/>
                    <a:pt x="253" y="90"/>
                    <a:pt x="263" y="157"/>
                  </a:cubicBezTo>
                </a:path>
              </a:pathLst>
            </a:custGeom>
            <a:solidFill>
              <a:srgbClr val="4EA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9" name="Freeform 61">
              <a:extLst>
                <a:ext uri="{FF2B5EF4-FFF2-40B4-BE49-F238E27FC236}">
                  <a16:creationId xmlns:a16="http://schemas.microsoft.com/office/drawing/2014/main" id="{60957F53-CDF2-1E7F-5DCE-C7BA088B046A}"/>
                </a:ext>
              </a:extLst>
            </p:cNvPr>
            <p:cNvSpPr>
              <a:spLocks/>
            </p:cNvSpPr>
            <p:nvPr/>
          </p:nvSpPr>
          <p:spPr bwMode="auto">
            <a:xfrm>
              <a:off x="4655" y="1326"/>
              <a:ext cx="23" cy="37"/>
            </a:xfrm>
            <a:custGeom>
              <a:avLst/>
              <a:gdLst>
                <a:gd name="T0" fmla="*/ 2 w 33"/>
                <a:gd name="T1" fmla="*/ 50 h 52"/>
                <a:gd name="T2" fmla="*/ 0 w 33"/>
                <a:gd name="T3" fmla="*/ 52 h 52"/>
                <a:gd name="T4" fmla="*/ 0 w 33"/>
                <a:gd name="T5" fmla="*/ 52 h 52"/>
                <a:gd name="T6" fmla="*/ 6 w 33"/>
                <a:gd name="T7" fmla="*/ 42 h 52"/>
                <a:gd name="T8" fmla="*/ 32 w 33"/>
                <a:gd name="T9" fmla="*/ 1 h 52"/>
                <a:gd name="T10" fmla="*/ 33 w 33"/>
                <a:gd name="T11" fmla="*/ 0 h 52"/>
                <a:gd name="T12" fmla="*/ 2 w 33"/>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33" h="52">
                  <a:moveTo>
                    <a:pt x="2" y="50"/>
                  </a:moveTo>
                  <a:cubicBezTo>
                    <a:pt x="0" y="52"/>
                    <a:pt x="0" y="52"/>
                    <a:pt x="0" y="52"/>
                  </a:cubicBezTo>
                  <a:cubicBezTo>
                    <a:pt x="0" y="52"/>
                    <a:pt x="0" y="52"/>
                    <a:pt x="0" y="52"/>
                  </a:cubicBezTo>
                  <a:cubicBezTo>
                    <a:pt x="0" y="51"/>
                    <a:pt x="0" y="51"/>
                    <a:pt x="6" y="42"/>
                  </a:cubicBezTo>
                  <a:cubicBezTo>
                    <a:pt x="6" y="41"/>
                    <a:pt x="27" y="12"/>
                    <a:pt x="32" y="1"/>
                  </a:cubicBezTo>
                  <a:cubicBezTo>
                    <a:pt x="32" y="1"/>
                    <a:pt x="33" y="0"/>
                    <a:pt x="33" y="0"/>
                  </a:cubicBezTo>
                  <a:cubicBezTo>
                    <a:pt x="25" y="18"/>
                    <a:pt x="14" y="35"/>
                    <a:pt x="2" y="50"/>
                  </a:cubicBezTo>
                </a:path>
              </a:pathLst>
            </a:custGeom>
            <a:solidFill>
              <a:srgbClr val="4FA5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0" name="Freeform 62">
              <a:extLst>
                <a:ext uri="{FF2B5EF4-FFF2-40B4-BE49-F238E27FC236}">
                  <a16:creationId xmlns:a16="http://schemas.microsoft.com/office/drawing/2014/main" id="{90D1A935-FEA8-FE64-A7C5-E59EEBEF28B6}"/>
                </a:ext>
              </a:extLst>
            </p:cNvPr>
            <p:cNvSpPr>
              <a:spLocks/>
            </p:cNvSpPr>
            <p:nvPr/>
          </p:nvSpPr>
          <p:spPr bwMode="auto">
            <a:xfrm>
              <a:off x="4468" y="1123"/>
              <a:ext cx="60" cy="46"/>
            </a:xfrm>
            <a:custGeom>
              <a:avLst/>
              <a:gdLst>
                <a:gd name="T0" fmla="*/ 81 w 85"/>
                <a:gd name="T1" fmla="*/ 7 h 65"/>
                <a:gd name="T2" fmla="*/ 32 w 85"/>
                <a:gd name="T3" fmla="*/ 41 h 65"/>
                <a:gd name="T4" fmla="*/ 8 w 85"/>
                <a:gd name="T5" fmla="*/ 60 h 65"/>
                <a:gd name="T6" fmla="*/ 1 w 85"/>
                <a:gd name="T7" fmla="*/ 52 h 65"/>
                <a:gd name="T8" fmla="*/ 29 w 85"/>
                <a:gd name="T9" fmla="*/ 14 h 65"/>
                <a:gd name="T10" fmla="*/ 42 w 85"/>
                <a:gd name="T11" fmla="*/ 7 h 65"/>
                <a:gd name="T12" fmla="*/ 63 w 85"/>
                <a:gd name="T13" fmla="*/ 0 h 65"/>
                <a:gd name="T14" fmla="*/ 84 w 85"/>
                <a:gd name="T15" fmla="*/ 1 h 65"/>
                <a:gd name="T16" fmla="*/ 84 w 85"/>
                <a:gd name="T17" fmla="*/ 1 h 65"/>
                <a:gd name="T18" fmla="*/ 81 w 85"/>
                <a:gd name="T1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65">
                  <a:moveTo>
                    <a:pt x="81" y="7"/>
                  </a:moveTo>
                  <a:cubicBezTo>
                    <a:pt x="65" y="19"/>
                    <a:pt x="48" y="29"/>
                    <a:pt x="32" y="41"/>
                  </a:cubicBezTo>
                  <a:cubicBezTo>
                    <a:pt x="24" y="47"/>
                    <a:pt x="17" y="55"/>
                    <a:pt x="8" y="60"/>
                  </a:cubicBezTo>
                  <a:cubicBezTo>
                    <a:pt x="1" y="65"/>
                    <a:pt x="0" y="57"/>
                    <a:pt x="1" y="52"/>
                  </a:cubicBezTo>
                  <a:cubicBezTo>
                    <a:pt x="1" y="47"/>
                    <a:pt x="5" y="32"/>
                    <a:pt x="29" y="14"/>
                  </a:cubicBezTo>
                  <a:cubicBezTo>
                    <a:pt x="32" y="12"/>
                    <a:pt x="38" y="9"/>
                    <a:pt x="42" y="7"/>
                  </a:cubicBezTo>
                  <a:cubicBezTo>
                    <a:pt x="55" y="1"/>
                    <a:pt x="62" y="0"/>
                    <a:pt x="63" y="0"/>
                  </a:cubicBezTo>
                  <a:cubicBezTo>
                    <a:pt x="67" y="1"/>
                    <a:pt x="71" y="1"/>
                    <a:pt x="84" y="1"/>
                  </a:cubicBezTo>
                  <a:cubicBezTo>
                    <a:pt x="84" y="1"/>
                    <a:pt x="84" y="1"/>
                    <a:pt x="84" y="1"/>
                  </a:cubicBezTo>
                  <a:cubicBezTo>
                    <a:pt x="85" y="3"/>
                    <a:pt x="81" y="7"/>
                    <a:pt x="81" y="7"/>
                  </a:cubicBezTo>
                </a:path>
              </a:pathLst>
            </a:custGeom>
            <a:solidFill>
              <a:srgbClr val="4EA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1" name="Freeform 63">
              <a:extLst>
                <a:ext uri="{FF2B5EF4-FFF2-40B4-BE49-F238E27FC236}">
                  <a16:creationId xmlns:a16="http://schemas.microsoft.com/office/drawing/2014/main" id="{24EB9799-BEF5-A93A-3CED-B845E1EE542C}"/>
                </a:ext>
              </a:extLst>
            </p:cNvPr>
            <p:cNvSpPr>
              <a:spLocks/>
            </p:cNvSpPr>
            <p:nvPr/>
          </p:nvSpPr>
          <p:spPr bwMode="auto">
            <a:xfrm>
              <a:off x="4393" y="1130"/>
              <a:ext cx="95" cy="262"/>
            </a:xfrm>
            <a:custGeom>
              <a:avLst/>
              <a:gdLst>
                <a:gd name="T0" fmla="*/ 90 w 133"/>
                <a:gd name="T1" fmla="*/ 263 h 370"/>
                <a:gd name="T2" fmla="*/ 87 w 133"/>
                <a:gd name="T3" fmla="*/ 325 h 370"/>
                <a:gd name="T4" fmla="*/ 108 w 133"/>
                <a:gd name="T5" fmla="*/ 364 h 370"/>
                <a:gd name="T6" fmla="*/ 113 w 133"/>
                <a:gd name="T7" fmla="*/ 370 h 370"/>
                <a:gd name="T8" fmla="*/ 48 w 133"/>
                <a:gd name="T9" fmla="*/ 295 h 370"/>
                <a:gd name="T10" fmla="*/ 25 w 133"/>
                <a:gd name="T11" fmla="*/ 261 h 370"/>
                <a:gd name="T12" fmla="*/ 20 w 133"/>
                <a:gd name="T13" fmla="*/ 212 h 370"/>
                <a:gd name="T14" fmla="*/ 14 w 133"/>
                <a:gd name="T15" fmla="*/ 195 h 370"/>
                <a:gd name="T16" fmla="*/ 7 w 133"/>
                <a:gd name="T17" fmla="*/ 143 h 370"/>
                <a:gd name="T18" fmla="*/ 12 w 133"/>
                <a:gd name="T19" fmla="*/ 126 h 370"/>
                <a:gd name="T20" fmla="*/ 25 w 133"/>
                <a:gd name="T21" fmla="*/ 96 h 370"/>
                <a:gd name="T22" fmla="*/ 42 w 133"/>
                <a:gd name="T23" fmla="*/ 69 h 370"/>
                <a:gd name="T24" fmla="*/ 63 w 133"/>
                <a:gd name="T25" fmla="*/ 44 h 370"/>
                <a:gd name="T26" fmla="*/ 87 w 133"/>
                <a:gd name="T27" fmla="*/ 24 h 370"/>
                <a:gd name="T28" fmla="*/ 114 w 133"/>
                <a:gd name="T29" fmla="*/ 6 h 370"/>
                <a:gd name="T30" fmla="*/ 125 w 133"/>
                <a:gd name="T31" fmla="*/ 1 h 370"/>
                <a:gd name="T32" fmla="*/ 127 w 133"/>
                <a:gd name="T33" fmla="*/ 1 h 370"/>
                <a:gd name="T34" fmla="*/ 133 w 133"/>
                <a:gd name="T35" fmla="*/ 0 h 370"/>
                <a:gd name="T36" fmla="*/ 107 w 133"/>
                <a:gd name="T37" fmla="*/ 22 h 370"/>
                <a:gd name="T38" fmla="*/ 75 w 133"/>
                <a:gd name="T39" fmla="*/ 43 h 370"/>
                <a:gd name="T40" fmla="*/ 59 w 133"/>
                <a:gd name="T41" fmla="*/ 63 h 370"/>
                <a:gd name="T42" fmla="*/ 85 w 133"/>
                <a:gd name="T43" fmla="*/ 56 h 370"/>
                <a:gd name="T44" fmla="*/ 82 w 133"/>
                <a:gd name="T45" fmla="*/ 85 h 370"/>
                <a:gd name="T46" fmla="*/ 58 w 133"/>
                <a:gd name="T47" fmla="*/ 118 h 370"/>
                <a:gd name="T48" fmla="*/ 23 w 133"/>
                <a:gd name="T49" fmla="*/ 153 h 370"/>
                <a:gd name="T50" fmla="*/ 79 w 133"/>
                <a:gd name="T51" fmla="*/ 240 h 370"/>
                <a:gd name="T52" fmla="*/ 90 w 133"/>
                <a:gd name="T53" fmla="*/ 26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370">
                  <a:moveTo>
                    <a:pt x="90" y="263"/>
                  </a:moveTo>
                  <a:cubicBezTo>
                    <a:pt x="90" y="284"/>
                    <a:pt x="84" y="304"/>
                    <a:pt x="87" y="325"/>
                  </a:cubicBezTo>
                  <a:cubicBezTo>
                    <a:pt x="88" y="329"/>
                    <a:pt x="92" y="346"/>
                    <a:pt x="108" y="364"/>
                  </a:cubicBezTo>
                  <a:cubicBezTo>
                    <a:pt x="112" y="369"/>
                    <a:pt x="112" y="369"/>
                    <a:pt x="113" y="370"/>
                  </a:cubicBezTo>
                  <a:cubicBezTo>
                    <a:pt x="113" y="370"/>
                    <a:pt x="73" y="356"/>
                    <a:pt x="48" y="295"/>
                  </a:cubicBezTo>
                  <a:cubicBezTo>
                    <a:pt x="44" y="287"/>
                    <a:pt x="44" y="287"/>
                    <a:pt x="25" y="261"/>
                  </a:cubicBezTo>
                  <a:cubicBezTo>
                    <a:pt x="13" y="241"/>
                    <a:pt x="16" y="227"/>
                    <a:pt x="20" y="212"/>
                  </a:cubicBezTo>
                  <a:cubicBezTo>
                    <a:pt x="20" y="208"/>
                    <a:pt x="20" y="208"/>
                    <a:pt x="14" y="195"/>
                  </a:cubicBezTo>
                  <a:cubicBezTo>
                    <a:pt x="10" y="187"/>
                    <a:pt x="2" y="168"/>
                    <a:pt x="7" y="143"/>
                  </a:cubicBezTo>
                  <a:cubicBezTo>
                    <a:pt x="9" y="137"/>
                    <a:pt x="10" y="132"/>
                    <a:pt x="12" y="126"/>
                  </a:cubicBezTo>
                  <a:cubicBezTo>
                    <a:pt x="15" y="116"/>
                    <a:pt x="20" y="106"/>
                    <a:pt x="25" y="96"/>
                  </a:cubicBezTo>
                  <a:cubicBezTo>
                    <a:pt x="30" y="87"/>
                    <a:pt x="35" y="77"/>
                    <a:pt x="42" y="69"/>
                  </a:cubicBezTo>
                  <a:cubicBezTo>
                    <a:pt x="48" y="60"/>
                    <a:pt x="55" y="52"/>
                    <a:pt x="63" y="44"/>
                  </a:cubicBezTo>
                  <a:cubicBezTo>
                    <a:pt x="70" y="37"/>
                    <a:pt x="78" y="30"/>
                    <a:pt x="87" y="24"/>
                  </a:cubicBezTo>
                  <a:cubicBezTo>
                    <a:pt x="96" y="17"/>
                    <a:pt x="105" y="11"/>
                    <a:pt x="114" y="6"/>
                  </a:cubicBezTo>
                  <a:cubicBezTo>
                    <a:pt x="118" y="5"/>
                    <a:pt x="121" y="3"/>
                    <a:pt x="125" y="1"/>
                  </a:cubicBezTo>
                  <a:cubicBezTo>
                    <a:pt x="125" y="1"/>
                    <a:pt x="126" y="1"/>
                    <a:pt x="127" y="1"/>
                  </a:cubicBezTo>
                  <a:cubicBezTo>
                    <a:pt x="128" y="0"/>
                    <a:pt x="130" y="0"/>
                    <a:pt x="133" y="0"/>
                  </a:cubicBezTo>
                  <a:cubicBezTo>
                    <a:pt x="125" y="8"/>
                    <a:pt x="115" y="13"/>
                    <a:pt x="107" y="22"/>
                  </a:cubicBezTo>
                  <a:cubicBezTo>
                    <a:pt x="96" y="33"/>
                    <a:pt x="95" y="33"/>
                    <a:pt x="75" y="43"/>
                  </a:cubicBezTo>
                  <a:cubicBezTo>
                    <a:pt x="69" y="47"/>
                    <a:pt x="60" y="56"/>
                    <a:pt x="59" y="63"/>
                  </a:cubicBezTo>
                  <a:cubicBezTo>
                    <a:pt x="69" y="65"/>
                    <a:pt x="75" y="47"/>
                    <a:pt x="85" y="56"/>
                  </a:cubicBezTo>
                  <a:cubicBezTo>
                    <a:pt x="85" y="56"/>
                    <a:pt x="85" y="56"/>
                    <a:pt x="82" y="85"/>
                  </a:cubicBezTo>
                  <a:cubicBezTo>
                    <a:pt x="81" y="100"/>
                    <a:pt x="74" y="106"/>
                    <a:pt x="58" y="118"/>
                  </a:cubicBezTo>
                  <a:cubicBezTo>
                    <a:pt x="41" y="131"/>
                    <a:pt x="30" y="145"/>
                    <a:pt x="23" y="153"/>
                  </a:cubicBezTo>
                  <a:cubicBezTo>
                    <a:pt x="0" y="189"/>
                    <a:pt x="45" y="219"/>
                    <a:pt x="79" y="240"/>
                  </a:cubicBezTo>
                  <a:cubicBezTo>
                    <a:pt x="89" y="248"/>
                    <a:pt x="90" y="259"/>
                    <a:pt x="90" y="263"/>
                  </a:cubicBezTo>
                </a:path>
              </a:pathLst>
            </a:custGeom>
            <a:solidFill>
              <a:srgbClr val="4EA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2" name="Freeform 64">
              <a:extLst>
                <a:ext uri="{FF2B5EF4-FFF2-40B4-BE49-F238E27FC236}">
                  <a16:creationId xmlns:a16="http://schemas.microsoft.com/office/drawing/2014/main" id="{FD7F3B1A-C659-4CA0-1AE8-7046CF6874B9}"/>
                </a:ext>
              </a:extLst>
            </p:cNvPr>
            <p:cNvSpPr>
              <a:spLocks/>
            </p:cNvSpPr>
            <p:nvPr/>
          </p:nvSpPr>
          <p:spPr bwMode="auto">
            <a:xfrm>
              <a:off x="4600" y="1335"/>
              <a:ext cx="12" cy="16"/>
            </a:xfrm>
            <a:custGeom>
              <a:avLst/>
              <a:gdLst>
                <a:gd name="T0" fmla="*/ 16 w 17"/>
                <a:gd name="T1" fmla="*/ 5 h 22"/>
                <a:gd name="T2" fmla="*/ 6 w 17"/>
                <a:gd name="T3" fmla="*/ 19 h 22"/>
                <a:gd name="T4" fmla="*/ 0 w 17"/>
                <a:gd name="T5" fmla="*/ 19 h 22"/>
                <a:gd name="T6" fmla="*/ 1 w 17"/>
                <a:gd name="T7" fmla="*/ 16 h 22"/>
                <a:gd name="T8" fmla="*/ 10 w 17"/>
                <a:gd name="T9" fmla="*/ 3 h 22"/>
                <a:gd name="T10" fmla="*/ 14 w 17"/>
                <a:gd name="T11" fmla="*/ 0 h 22"/>
                <a:gd name="T12" fmla="*/ 15 w 17"/>
                <a:gd name="T13" fmla="*/ 1 h 22"/>
                <a:gd name="T14" fmla="*/ 16 w 17"/>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6" y="5"/>
                  </a:moveTo>
                  <a:cubicBezTo>
                    <a:pt x="15" y="6"/>
                    <a:pt x="6" y="19"/>
                    <a:pt x="6" y="19"/>
                  </a:cubicBezTo>
                  <a:cubicBezTo>
                    <a:pt x="3" y="22"/>
                    <a:pt x="0" y="21"/>
                    <a:pt x="0" y="19"/>
                  </a:cubicBezTo>
                  <a:cubicBezTo>
                    <a:pt x="0" y="17"/>
                    <a:pt x="0" y="16"/>
                    <a:pt x="1" y="16"/>
                  </a:cubicBezTo>
                  <a:cubicBezTo>
                    <a:pt x="3" y="12"/>
                    <a:pt x="7" y="7"/>
                    <a:pt x="10" y="3"/>
                  </a:cubicBezTo>
                  <a:cubicBezTo>
                    <a:pt x="11" y="1"/>
                    <a:pt x="12" y="0"/>
                    <a:pt x="14" y="0"/>
                  </a:cubicBezTo>
                  <a:cubicBezTo>
                    <a:pt x="14" y="0"/>
                    <a:pt x="15" y="0"/>
                    <a:pt x="15" y="1"/>
                  </a:cubicBezTo>
                  <a:cubicBezTo>
                    <a:pt x="17" y="2"/>
                    <a:pt x="16" y="4"/>
                    <a:pt x="16" y="5"/>
                  </a:cubicBezTo>
                </a:path>
              </a:pathLst>
            </a:custGeom>
            <a:solidFill>
              <a:srgbClr val="4FA5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 name="Freeform 65">
              <a:extLst>
                <a:ext uri="{FF2B5EF4-FFF2-40B4-BE49-F238E27FC236}">
                  <a16:creationId xmlns:a16="http://schemas.microsoft.com/office/drawing/2014/main" id="{1F5CAE01-51E1-A39E-66CA-E18FFE0069CC}"/>
                </a:ext>
              </a:extLst>
            </p:cNvPr>
            <p:cNvSpPr>
              <a:spLocks/>
            </p:cNvSpPr>
            <p:nvPr/>
          </p:nvSpPr>
          <p:spPr bwMode="auto">
            <a:xfrm>
              <a:off x="4679" y="1306"/>
              <a:ext cx="5" cy="15"/>
            </a:xfrm>
            <a:custGeom>
              <a:avLst/>
              <a:gdLst>
                <a:gd name="T0" fmla="*/ 4 w 7"/>
                <a:gd name="T1" fmla="*/ 17 h 21"/>
                <a:gd name="T2" fmla="*/ 2 w 7"/>
                <a:gd name="T3" fmla="*/ 21 h 21"/>
                <a:gd name="T4" fmla="*/ 2 w 7"/>
                <a:gd name="T5" fmla="*/ 16 h 21"/>
                <a:gd name="T6" fmla="*/ 1 w 7"/>
                <a:gd name="T7" fmla="*/ 12 h 21"/>
                <a:gd name="T8" fmla="*/ 4 w 7"/>
                <a:gd name="T9" fmla="*/ 1 h 21"/>
                <a:gd name="T10" fmla="*/ 5 w 7"/>
                <a:gd name="T11" fmla="*/ 0 h 21"/>
                <a:gd name="T12" fmla="*/ 6 w 7"/>
                <a:gd name="T13" fmla="*/ 11 h 21"/>
                <a:gd name="T14" fmla="*/ 4 w 7"/>
                <a:gd name="T15" fmla="*/ 1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1">
                  <a:moveTo>
                    <a:pt x="4" y="17"/>
                  </a:moveTo>
                  <a:cubicBezTo>
                    <a:pt x="3" y="18"/>
                    <a:pt x="2" y="20"/>
                    <a:pt x="2" y="21"/>
                  </a:cubicBezTo>
                  <a:cubicBezTo>
                    <a:pt x="2" y="19"/>
                    <a:pt x="2" y="18"/>
                    <a:pt x="2" y="16"/>
                  </a:cubicBezTo>
                  <a:cubicBezTo>
                    <a:pt x="2" y="15"/>
                    <a:pt x="1" y="14"/>
                    <a:pt x="1" y="12"/>
                  </a:cubicBezTo>
                  <a:cubicBezTo>
                    <a:pt x="0" y="11"/>
                    <a:pt x="0" y="8"/>
                    <a:pt x="4" y="1"/>
                  </a:cubicBezTo>
                  <a:cubicBezTo>
                    <a:pt x="5" y="0"/>
                    <a:pt x="5" y="0"/>
                    <a:pt x="5" y="0"/>
                  </a:cubicBezTo>
                  <a:cubicBezTo>
                    <a:pt x="5" y="0"/>
                    <a:pt x="7" y="1"/>
                    <a:pt x="6" y="11"/>
                  </a:cubicBezTo>
                  <a:cubicBezTo>
                    <a:pt x="5" y="13"/>
                    <a:pt x="4" y="15"/>
                    <a:pt x="4" y="17"/>
                  </a:cubicBezTo>
                </a:path>
              </a:pathLst>
            </a:custGeom>
            <a:solidFill>
              <a:srgbClr val="4FA5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 name="Freeform 66">
              <a:extLst>
                <a:ext uri="{FF2B5EF4-FFF2-40B4-BE49-F238E27FC236}">
                  <a16:creationId xmlns:a16="http://schemas.microsoft.com/office/drawing/2014/main" id="{96936A96-5EDF-28D8-0C57-AEDDB04628EC}"/>
                </a:ext>
              </a:extLst>
            </p:cNvPr>
            <p:cNvSpPr>
              <a:spLocks noEditPoints="1"/>
            </p:cNvSpPr>
            <p:nvPr/>
          </p:nvSpPr>
          <p:spPr bwMode="auto">
            <a:xfrm>
              <a:off x="3991" y="1076"/>
              <a:ext cx="280" cy="304"/>
            </a:xfrm>
            <a:custGeom>
              <a:avLst/>
              <a:gdLst>
                <a:gd name="T0" fmla="*/ 250 w 396"/>
                <a:gd name="T1" fmla="*/ 74 h 430"/>
                <a:gd name="T2" fmla="*/ 247 w 396"/>
                <a:gd name="T3" fmla="*/ 71 h 430"/>
                <a:gd name="T4" fmla="*/ 266 w 396"/>
                <a:gd name="T5" fmla="*/ 59 h 430"/>
                <a:gd name="T6" fmla="*/ 321 w 396"/>
                <a:gd name="T7" fmla="*/ 60 h 430"/>
                <a:gd name="T8" fmla="*/ 343 w 396"/>
                <a:gd name="T9" fmla="*/ 126 h 430"/>
                <a:gd name="T10" fmla="*/ 334 w 396"/>
                <a:gd name="T11" fmla="*/ 152 h 430"/>
                <a:gd name="T12" fmla="*/ 333 w 396"/>
                <a:gd name="T13" fmla="*/ 133 h 430"/>
                <a:gd name="T14" fmla="*/ 319 w 396"/>
                <a:gd name="T15" fmla="*/ 73 h 430"/>
                <a:gd name="T16" fmla="*/ 269 w 396"/>
                <a:gd name="T17" fmla="*/ 80 h 430"/>
                <a:gd name="T18" fmla="*/ 268 w 396"/>
                <a:gd name="T19" fmla="*/ 93 h 430"/>
                <a:gd name="T20" fmla="*/ 268 w 396"/>
                <a:gd name="T21" fmla="*/ 93 h 430"/>
                <a:gd name="T22" fmla="*/ 250 w 396"/>
                <a:gd name="T23" fmla="*/ 74 h 430"/>
                <a:gd name="T24" fmla="*/ 327 w 396"/>
                <a:gd name="T25" fmla="*/ 194 h 430"/>
                <a:gd name="T26" fmla="*/ 327 w 396"/>
                <a:gd name="T27" fmla="*/ 192 h 430"/>
                <a:gd name="T28" fmla="*/ 329 w 396"/>
                <a:gd name="T29" fmla="*/ 192 h 430"/>
                <a:gd name="T30" fmla="*/ 327 w 396"/>
                <a:gd name="T31" fmla="*/ 194 h 430"/>
                <a:gd name="T32" fmla="*/ 327 w 396"/>
                <a:gd name="T33" fmla="*/ 194 h 430"/>
                <a:gd name="T34" fmla="*/ 20 w 396"/>
                <a:gd name="T35" fmla="*/ 274 h 430"/>
                <a:gd name="T36" fmla="*/ 40 w 396"/>
                <a:gd name="T37" fmla="*/ 369 h 430"/>
                <a:gd name="T38" fmla="*/ 50 w 396"/>
                <a:gd name="T39" fmla="*/ 381 h 430"/>
                <a:gd name="T40" fmla="*/ 89 w 396"/>
                <a:gd name="T41" fmla="*/ 413 h 430"/>
                <a:gd name="T42" fmla="*/ 190 w 396"/>
                <a:gd name="T43" fmla="*/ 404 h 430"/>
                <a:gd name="T44" fmla="*/ 194 w 396"/>
                <a:gd name="T45" fmla="*/ 373 h 430"/>
                <a:gd name="T46" fmla="*/ 202 w 396"/>
                <a:gd name="T47" fmla="*/ 354 h 430"/>
                <a:gd name="T48" fmla="*/ 227 w 396"/>
                <a:gd name="T49" fmla="*/ 304 h 430"/>
                <a:gd name="T50" fmla="*/ 272 w 396"/>
                <a:gd name="T51" fmla="*/ 275 h 430"/>
                <a:gd name="T52" fmla="*/ 345 w 396"/>
                <a:gd name="T53" fmla="*/ 260 h 430"/>
                <a:gd name="T54" fmla="*/ 393 w 396"/>
                <a:gd name="T55" fmla="*/ 108 h 430"/>
                <a:gd name="T56" fmla="*/ 373 w 396"/>
                <a:gd name="T57" fmla="*/ 42 h 430"/>
                <a:gd name="T58" fmla="*/ 299 w 396"/>
                <a:gd name="T59" fmla="*/ 2 h 430"/>
                <a:gd name="T60" fmla="*/ 180 w 396"/>
                <a:gd name="T61" fmla="*/ 81 h 430"/>
                <a:gd name="T62" fmla="*/ 174 w 396"/>
                <a:gd name="T63" fmla="*/ 118 h 430"/>
                <a:gd name="T64" fmla="*/ 170 w 396"/>
                <a:gd name="T65" fmla="*/ 150 h 430"/>
                <a:gd name="T66" fmla="*/ 161 w 396"/>
                <a:gd name="T67" fmla="*/ 156 h 430"/>
                <a:gd name="T68" fmla="*/ 128 w 396"/>
                <a:gd name="T69" fmla="*/ 158 h 430"/>
                <a:gd name="T70" fmla="*/ 96 w 396"/>
                <a:gd name="T71" fmla="*/ 180 h 430"/>
                <a:gd name="T72" fmla="*/ 70 w 396"/>
                <a:gd name="T73" fmla="*/ 225 h 430"/>
                <a:gd name="T74" fmla="*/ 20 w 396"/>
                <a:gd name="T75" fmla="*/ 274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6" h="430">
                  <a:moveTo>
                    <a:pt x="250" y="74"/>
                  </a:moveTo>
                  <a:cubicBezTo>
                    <a:pt x="249" y="73"/>
                    <a:pt x="248" y="72"/>
                    <a:pt x="247" y="71"/>
                  </a:cubicBezTo>
                  <a:cubicBezTo>
                    <a:pt x="253" y="66"/>
                    <a:pt x="260" y="62"/>
                    <a:pt x="266" y="59"/>
                  </a:cubicBezTo>
                  <a:cubicBezTo>
                    <a:pt x="282" y="52"/>
                    <a:pt x="306" y="48"/>
                    <a:pt x="321" y="60"/>
                  </a:cubicBezTo>
                  <a:cubicBezTo>
                    <a:pt x="340" y="74"/>
                    <a:pt x="341" y="104"/>
                    <a:pt x="343" y="126"/>
                  </a:cubicBezTo>
                  <a:cubicBezTo>
                    <a:pt x="338" y="134"/>
                    <a:pt x="336" y="143"/>
                    <a:pt x="334" y="152"/>
                  </a:cubicBezTo>
                  <a:cubicBezTo>
                    <a:pt x="334" y="146"/>
                    <a:pt x="333" y="140"/>
                    <a:pt x="333" y="133"/>
                  </a:cubicBezTo>
                  <a:cubicBezTo>
                    <a:pt x="330" y="113"/>
                    <a:pt x="326" y="93"/>
                    <a:pt x="319" y="73"/>
                  </a:cubicBezTo>
                  <a:cubicBezTo>
                    <a:pt x="310" y="46"/>
                    <a:pt x="271" y="51"/>
                    <a:pt x="269" y="80"/>
                  </a:cubicBezTo>
                  <a:cubicBezTo>
                    <a:pt x="269" y="84"/>
                    <a:pt x="268" y="89"/>
                    <a:pt x="268" y="93"/>
                  </a:cubicBezTo>
                  <a:cubicBezTo>
                    <a:pt x="268" y="93"/>
                    <a:pt x="268" y="93"/>
                    <a:pt x="268" y="93"/>
                  </a:cubicBezTo>
                  <a:cubicBezTo>
                    <a:pt x="266" y="83"/>
                    <a:pt x="259" y="76"/>
                    <a:pt x="250" y="74"/>
                  </a:cubicBezTo>
                  <a:moveTo>
                    <a:pt x="327" y="194"/>
                  </a:moveTo>
                  <a:cubicBezTo>
                    <a:pt x="327" y="193"/>
                    <a:pt x="327" y="193"/>
                    <a:pt x="327" y="192"/>
                  </a:cubicBezTo>
                  <a:cubicBezTo>
                    <a:pt x="327" y="192"/>
                    <a:pt x="328" y="192"/>
                    <a:pt x="329" y="192"/>
                  </a:cubicBezTo>
                  <a:cubicBezTo>
                    <a:pt x="328" y="193"/>
                    <a:pt x="327" y="194"/>
                    <a:pt x="327" y="194"/>
                  </a:cubicBezTo>
                  <a:cubicBezTo>
                    <a:pt x="327" y="194"/>
                    <a:pt x="327" y="194"/>
                    <a:pt x="327" y="194"/>
                  </a:cubicBezTo>
                  <a:moveTo>
                    <a:pt x="20" y="274"/>
                  </a:moveTo>
                  <a:cubicBezTo>
                    <a:pt x="0" y="303"/>
                    <a:pt x="37" y="370"/>
                    <a:pt x="40" y="369"/>
                  </a:cubicBezTo>
                  <a:cubicBezTo>
                    <a:pt x="44" y="374"/>
                    <a:pt x="49" y="381"/>
                    <a:pt x="50" y="381"/>
                  </a:cubicBezTo>
                  <a:cubicBezTo>
                    <a:pt x="61" y="394"/>
                    <a:pt x="74" y="405"/>
                    <a:pt x="89" y="413"/>
                  </a:cubicBezTo>
                  <a:cubicBezTo>
                    <a:pt x="122" y="430"/>
                    <a:pt x="161" y="429"/>
                    <a:pt x="190" y="404"/>
                  </a:cubicBezTo>
                  <a:cubicBezTo>
                    <a:pt x="199" y="397"/>
                    <a:pt x="199" y="383"/>
                    <a:pt x="194" y="373"/>
                  </a:cubicBezTo>
                  <a:cubicBezTo>
                    <a:pt x="197" y="367"/>
                    <a:pt x="199" y="361"/>
                    <a:pt x="202" y="354"/>
                  </a:cubicBezTo>
                  <a:cubicBezTo>
                    <a:pt x="208" y="337"/>
                    <a:pt x="215" y="319"/>
                    <a:pt x="227" y="304"/>
                  </a:cubicBezTo>
                  <a:cubicBezTo>
                    <a:pt x="238" y="289"/>
                    <a:pt x="253" y="279"/>
                    <a:pt x="272" y="275"/>
                  </a:cubicBezTo>
                  <a:cubicBezTo>
                    <a:pt x="296" y="270"/>
                    <a:pt x="322" y="273"/>
                    <a:pt x="345" y="260"/>
                  </a:cubicBezTo>
                  <a:cubicBezTo>
                    <a:pt x="364" y="249"/>
                    <a:pt x="396" y="225"/>
                    <a:pt x="393" y="108"/>
                  </a:cubicBezTo>
                  <a:cubicBezTo>
                    <a:pt x="390" y="85"/>
                    <a:pt x="386" y="62"/>
                    <a:pt x="373" y="42"/>
                  </a:cubicBezTo>
                  <a:cubicBezTo>
                    <a:pt x="356" y="16"/>
                    <a:pt x="330" y="2"/>
                    <a:pt x="299" y="2"/>
                  </a:cubicBezTo>
                  <a:cubicBezTo>
                    <a:pt x="248" y="0"/>
                    <a:pt x="198" y="32"/>
                    <a:pt x="180" y="81"/>
                  </a:cubicBezTo>
                  <a:cubicBezTo>
                    <a:pt x="175" y="93"/>
                    <a:pt x="174" y="106"/>
                    <a:pt x="174" y="118"/>
                  </a:cubicBezTo>
                  <a:cubicBezTo>
                    <a:pt x="173" y="128"/>
                    <a:pt x="175" y="141"/>
                    <a:pt x="170" y="150"/>
                  </a:cubicBezTo>
                  <a:cubicBezTo>
                    <a:pt x="167" y="155"/>
                    <a:pt x="165" y="156"/>
                    <a:pt x="161" y="156"/>
                  </a:cubicBezTo>
                  <a:cubicBezTo>
                    <a:pt x="150" y="157"/>
                    <a:pt x="139" y="156"/>
                    <a:pt x="128" y="158"/>
                  </a:cubicBezTo>
                  <a:cubicBezTo>
                    <a:pt x="115" y="161"/>
                    <a:pt x="104" y="169"/>
                    <a:pt x="96" y="180"/>
                  </a:cubicBezTo>
                  <a:cubicBezTo>
                    <a:pt x="92" y="187"/>
                    <a:pt x="89" y="202"/>
                    <a:pt x="70" y="225"/>
                  </a:cubicBezTo>
                  <a:cubicBezTo>
                    <a:pt x="52" y="248"/>
                    <a:pt x="44" y="239"/>
                    <a:pt x="20" y="274"/>
                  </a:cubicBezTo>
                </a:path>
              </a:pathLst>
            </a:custGeom>
            <a:solidFill>
              <a:srgbClr val="FF7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 name="Freeform 67">
              <a:extLst>
                <a:ext uri="{FF2B5EF4-FFF2-40B4-BE49-F238E27FC236}">
                  <a16:creationId xmlns:a16="http://schemas.microsoft.com/office/drawing/2014/main" id="{0B1E0413-EB62-18EE-6ADB-9C4E90AB8155}"/>
                </a:ext>
              </a:extLst>
            </p:cNvPr>
            <p:cNvSpPr>
              <a:spLocks/>
            </p:cNvSpPr>
            <p:nvPr/>
          </p:nvSpPr>
          <p:spPr bwMode="auto">
            <a:xfrm>
              <a:off x="3972" y="1267"/>
              <a:ext cx="510" cy="795"/>
            </a:xfrm>
            <a:custGeom>
              <a:avLst/>
              <a:gdLst>
                <a:gd name="T0" fmla="*/ 4 w 720"/>
                <a:gd name="T1" fmla="*/ 1018 h 1125"/>
                <a:gd name="T2" fmla="*/ 24 w 720"/>
                <a:gd name="T3" fmla="*/ 957 h 1125"/>
                <a:gd name="T4" fmla="*/ 88 w 720"/>
                <a:gd name="T5" fmla="*/ 704 h 1125"/>
                <a:gd name="T6" fmla="*/ 132 w 720"/>
                <a:gd name="T7" fmla="*/ 445 h 1125"/>
                <a:gd name="T8" fmla="*/ 185 w 720"/>
                <a:gd name="T9" fmla="*/ 199 h 1125"/>
                <a:gd name="T10" fmla="*/ 237 w 720"/>
                <a:gd name="T11" fmla="*/ 90 h 1125"/>
                <a:gd name="T12" fmla="*/ 358 w 720"/>
                <a:gd name="T13" fmla="*/ 24 h 1125"/>
                <a:gd name="T14" fmla="*/ 363 w 720"/>
                <a:gd name="T15" fmla="*/ 26 h 1125"/>
                <a:gd name="T16" fmla="*/ 371 w 720"/>
                <a:gd name="T17" fmla="*/ 16 h 1125"/>
                <a:gd name="T18" fmla="*/ 430 w 720"/>
                <a:gd name="T19" fmla="*/ 16 h 1125"/>
                <a:gd name="T20" fmla="*/ 576 w 720"/>
                <a:gd name="T21" fmla="*/ 372 h 1125"/>
                <a:gd name="T22" fmla="*/ 617 w 720"/>
                <a:gd name="T23" fmla="*/ 582 h 1125"/>
                <a:gd name="T24" fmla="*/ 687 w 720"/>
                <a:gd name="T25" fmla="*/ 779 h 1125"/>
                <a:gd name="T26" fmla="*/ 717 w 720"/>
                <a:gd name="T27" fmla="*/ 1022 h 1125"/>
                <a:gd name="T28" fmla="*/ 664 w 720"/>
                <a:gd name="T29" fmla="*/ 1063 h 1125"/>
                <a:gd name="T30" fmla="*/ 601 w 720"/>
                <a:gd name="T31" fmla="*/ 1045 h 1125"/>
                <a:gd name="T32" fmla="*/ 593 w 720"/>
                <a:gd name="T33" fmla="*/ 1044 h 1125"/>
                <a:gd name="T34" fmla="*/ 591 w 720"/>
                <a:gd name="T35" fmla="*/ 1044 h 1125"/>
                <a:gd name="T36" fmla="*/ 576 w 720"/>
                <a:gd name="T37" fmla="*/ 1042 h 1125"/>
                <a:gd name="T38" fmla="*/ 543 w 720"/>
                <a:gd name="T39" fmla="*/ 1042 h 1125"/>
                <a:gd name="T40" fmla="*/ 405 w 720"/>
                <a:gd name="T41" fmla="*/ 1046 h 1125"/>
                <a:gd name="T42" fmla="*/ 366 w 720"/>
                <a:gd name="T43" fmla="*/ 1040 h 1125"/>
                <a:gd name="T44" fmla="*/ 350 w 720"/>
                <a:gd name="T45" fmla="*/ 1037 h 1125"/>
                <a:gd name="T46" fmla="*/ 346 w 720"/>
                <a:gd name="T47" fmla="*/ 1037 h 1125"/>
                <a:gd name="T48" fmla="*/ 340 w 720"/>
                <a:gd name="T49" fmla="*/ 1036 h 1125"/>
                <a:gd name="T50" fmla="*/ 271 w 720"/>
                <a:gd name="T51" fmla="*/ 1035 h 1125"/>
                <a:gd name="T52" fmla="*/ 236 w 720"/>
                <a:gd name="T53" fmla="*/ 1038 h 1125"/>
                <a:gd name="T54" fmla="*/ 222 w 720"/>
                <a:gd name="T55" fmla="*/ 1039 h 1125"/>
                <a:gd name="T56" fmla="*/ 214 w 720"/>
                <a:gd name="T57" fmla="*/ 1040 h 1125"/>
                <a:gd name="T58" fmla="*/ 208 w 720"/>
                <a:gd name="T59" fmla="*/ 1041 h 1125"/>
                <a:gd name="T60" fmla="*/ 183 w 720"/>
                <a:gd name="T61" fmla="*/ 1046 h 1125"/>
                <a:gd name="T62" fmla="*/ 170 w 720"/>
                <a:gd name="T63" fmla="*/ 1050 h 1125"/>
                <a:gd name="T64" fmla="*/ 170 w 720"/>
                <a:gd name="T65" fmla="*/ 1051 h 1125"/>
                <a:gd name="T66" fmla="*/ 169 w 720"/>
                <a:gd name="T67" fmla="*/ 1051 h 1125"/>
                <a:gd name="T68" fmla="*/ 161 w 720"/>
                <a:gd name="T69" fmla="*/ 1056 h 1125"/>
                <a:gd name="T70" fmla="*/ 34 w 720"/>
                <a:gd name="T71" fmla="*/ 1094 h 1125"/>
                <a:gd name="T72" fmla="*/ 4 w 720"/>
                <a:gd name="T73" fmla="*/ 1018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20" h="1125">
                  <a:moveTo>
                    <a:pt x="4" y="1018"/>
                  </a:moveTo>
                  <a:cubicBezTo>
                    <a:pt x="7" y="997"/>
                    <a:pt x="17" y="977"/>
                    <a:pt x="24" y="957"/>
                  </a:cubicBezTo>
                  <a:cubicBezTo>
                    <a:pt x="52" y="875"/>
                    <a:pt x="71" y="789"/>
                    <a:pt x="88" y="704"/>
                  </a:cubicBezTo>
                  <a:cubicBezTo>
                    <a:pt x="104" y="618"/>
                    <a:pt x="117" y="531"/>
                    <a:pt x="132" y="445"/>
                  </a:cubicBezTo>
                  <a:cubicBezTo>
                    <a:pt x="146" y="363"/>
                    <a:pt x="159" y="278"/>
                    <a:pt x="185" y="199"/>
                  </a:cubicBezTo>
                  <a:cubicBezTo>
                    <a:pt x="197" y="161"/>
                    <a:pt x="213" y="122"/>
                    <a:pt x="237" y="90"/>
                  </a:cubicBezTo>
                  <a:cubicBezTo>
                    <a:pt x="266" y="50"/>
                    <a:pt x="305" y="14"/>
                    <a:pt x="358" y="24"/>
                  </a:cubicBezTo>
                  <a:cubicBezTo>
                    <a:pt x="360" y="25"/>
                    <a:pt x="362" y="25"/>
                    <a:pt x="363" y="26"/>
                  </a:cubicBezTo>
                  <a:cubicBezTo>
                    <a:pt x="365" y="22"/>
                    <a:pt x="368" y="19"/>
                    <a:pt x="371" y="16"/>
                  </a:cubicBezTo>
                  <a:cubicBezTo>
                    <a:pt x="388" y="0"/>
                    <a:pt x="413" y="0"/>
                    <a:pt x="430" y="16"/>
                  </a:cubicBezTo>
                  <a:cubicBezTo>
                    <a:pt x="529" y="107"/>
                    <a:pt x="558" y="244"/>
                    <a:pt x="576" y="372"/>
                  </a:cubicBezTo>
                  <a:cubicBezTo>
                    <a:pt x="587" y="443"/>
                    <a:pt x="596" y="513"/>
                    <a:pt x="617" y="582"/>
                  </a:cubicBezTo>
                  <a:cubicBezTo>
                    <a:pt x="638" y="648"/>
                    <a:pt x="667" y="712"/>
                    <a:pt x="687" y="779"/>
                  </a:cubicBezTo>
                  <a:cubicBezTo>
                    <a:pt x="710" y="857"/>
                    <a:pt x="720" y="940"/>
                    <a:pt x="717" y="1022"/>
                  </a:cubicBezTo>
                  <a:cubicBezTo>
                    <a:pt x="716" y="1047"/>
                    <a:pt x="690" y="1073"/>
                    <a:pt x="664" y="1063"/>
                  </a:cubicBezTo>
                  <a:cubicBezTo>
                    <a:pt x="643" y="1055"/>
                    <a:pt x="623" y="1049"/>
                    <a:pt x="601" y="1045"/>
                  </a:cubicBezTo>
                  <a:cubicBezTo>
                    <a:pt x="598" y="1045"/>
                    <a:pt x="595" y="1044"/>
                    <a:pt x="593" y="1044"/>
                  </a:cubicBezTo>
                  <a:cubicBezTo>
                    <a:pt x="594" y="1044"/>
                    <a:pt x="600" y="1045"/>
                    <a:pt x="591" y="1044"/>
                  </a:cubicBezTo>
                  <a:cubicBezTo>
                    <a:pt x="586" y="1043"/>
                    <a:pt x="581" y="1043"/>
                    <a:pt x="576" y="1042"/>
                  </a:cubicBezTo>
                  <a:cubicBezTo>
                    <a:pt x="565" y="1042"/>
                    <a:pt x="554" y="1041"/>
                    <a:pt x="543" y="1042"/>
                  </a:cubicBezTo>
                  <a:cubicBezTo>
                    <a:pt x="497" y="1043"/>
                    <a:pt x="452" y="1052"/>
                    <a:pt x="405" y="1046"/>
                  </a:cubicBezTo>
                  <a:cubicBezTo>
                    <a:pt x="392" y="1044"/>
                    <a:pt x="379" y="1042"/>
                    <a:pt x="366" y="1040"/>
                  </a:cubicBezTo>
                  <a:cubicBezTo>
                    <a:pt x="360" y="1039"/>
                    <a:pt x="355" y="1038"/>
                    <a:pt x="350" y="1037"/>
                  </a:cubicBezTo>
                  <a:cubicBezTo>
                    <a:pt x="349" y="1037"/>
                    <a:pt x="347" y="1037"/>
                    <a:pt x="346" y="1037"/>
                  </a:cubicBezTo>
                  <a:cubicBezTo>
                    <a:pt x="346" y="1037"/>
                    <a:pt x="340" y="1036"/>
                    <a:pt x="340" y="1036"/>
                  </a:cubicBezTo>
                  <a:cubicBezTo>
                    <a:pt x="317" y="1033"/>
                    <a:pt x="294" y="1034"/>
                    <a:pt x="271" y="1035"/>
                  </a:cubicBezTo>
                  <a:cubicBezTo>
                    <a:pt x="259" y="1036"/>
                    <a:pt x="248" y="1037"/>
                    <a:pt x="236" y="1038"/>
                  </a:cubicBezTo>
                  <a:cubicBezTo>
                    <a:pt x="231" y="1038"/>
                    <a:pt x="227" y="1039"/>
                    <a:pt x="222" y="1039"/>
                  </a:cubicBezTo>
                  <a:cubicBezTo>
                    <a:pt x="219" y="1040"/>
                    <a:pt x="217" y="1040"/>
                    <a:pt x="214" y="1040"/>
                  </a:cubicBezTo>
                  <a:cubicBezTo>
                    <a:pt x="213" y="1040"/>
                    <a:pt x="208" y="1041"/>
                    <a:pt x="208" y="1041"/>
                  </a:cubicBezTo>
                  <a:cubicBezTo>
                    <a:pt x="200" y="1042"/>
                    <a:pt x="191" y="1044"/>
                    <a:pt x="183" y="1046"/>
                  </a:cubicBezTo>
                  <a:cubicBezTo>
                    <a:pt x="179" y="1047"/>
                    <a:pt x="175" y="1049"/>
                    <a:pt x="170" y="1050"/>
                  </a:cubicBezTo>
                  <a:cubicBezTo>
                    <a:pt x="170" y="1050"/>
                    <a:pt x="170" y="1051"/>
                    <a:pt x="170" y="1051"/>
                  </a:cubicBezTo>
                  <a:cubicBezTo>
                    <a:pt x="170" y="1051"/>
                    <a:pt x="169" y="1051"/>
                    <a:pt x="169" y="1051"/>
                  </a:cubicBezTo>
                  <a:cubicBezTo>
                    <a:pt x="166" y="1053"/>
                    <a:pt x="163" y="1054"/>
                    <a:pt x="161" y="1056"/>
                  </a:cubicBezTo>
                  <a:cubicBezTo>
                    <a:pt x="124" y="1077"/>
                    <a:pt x="80" y="1125"/>
                    <a:pt x="34" y="1094"/>
                  </a:cubicBezTo>
                  <a:cubicBezTo>
                    <a:pt x="8" y="1077"/>
                    <a:pt x="0" y="1048"/>
                    <a:pt x="4" y="1018"/>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 name="Freeform 68">
              <a:extLst>
                <a:ext uri="{FF2B5EF4-FFF2-40B4-BE49-F238E27FC236}">
                  <a16:creationId xmlns:a16="http://schemas.microsoft.com/office/drawing/2014/main" id="{78708662-283B-EACD-9E7F-6CA09859A95B}"/>
                </a:ext>
              </a:extLst>
            </p:cNvPr>
            <p:cNvSpPr>
              <a:spLocks/>
            </p:cNvSpPr>
            <p:nvPr/>
          </p:nvSpPr>
          <p:spPr bwMode="auto">
            <a:xfrm>
              <a:off x="4126" y="1249"/>
              <a:ext cx="190" cy="380"/>
            </a:xfrm>
            <a:custGeom>
              <a:avLst/>
              <a:gdLst>
                <a:gd name="T0" fmla="*/ 0 w 268"/>
                <a:gd name="T1" fmla="*/ 29 h 538"/>
                <a:gd name="T2" fmla="*/ 112 w 268"/>
                <a:gd name="T3" fmla="*/ 2 h 538"/>
                <a:gd name="T4" fmla="*/ 219 w 268"/>
                <a:gd name="T5" fmla="*/ 22 h 538"/>
                <a:gd name="T6" fmla="*/ 238 w 268"/>
                <a:gd name="T7" fmla="*/ 387 h 538"/>
                <a:gd name="T8" fmla="*/ 251 w 268"/>
                <a:gd name="T9" fmla="*/ 478 h 538"/>
                <a:gd name="T10" fmla="*/ 221 w 268"/>
                <a:gd name="T11" fmla="*/ 447 h 538"/>
                <a:gd name="T12" fmla="*/ 219 w 268"/>
                <a:gd name="T13" fmla="*/ 433 h 538"/>
                <a:gd name="T14" fmla="*/ 189 w 268"/>
                <a:gd name="T15" fmla="*/ 440 h 538"/>
                <a:gd name="T16" fmla="*/ 167 w 268"/>
                <a:gd name="T17" fmla="*/ 452 h 538"/>
                <a:gd name="T18" fmla="*/ 136 w 268"/>
                <a:gd name="T19" fmla="*/ 442 h 538"/>
                <a:gd name="T20" fmla="*/ 119 w 268"/>
                <a:gd name="T21" fmla="*/ 450 h 538"/>
                <a:gd name="T22" fmla="*/ 104 w 268"/>
                <a:gd name="T23" fmla="*/ 448 h 538"/>
                <a:gd name="T24" fmla="*/ 104 w 268"/>
                <a:gd name="T25" fmla="*/ 488 h 538"/>
                <a:gd name="T26" fmla="*/ 93 w 268"/>
                <a:gd name="T27" fmla="*/ 511 h 538"/>
                <a:gd name="T28" fmla="*/ 67 w 268"/>
                <a:gd name="T29" fmla="*/ 536 h 538"/>
                <a:gd name="T30" fmla="*/ 34 w 268"/>
                <a:gd name="T31" fmla="*/ 381 h 538"/>
                <a:gd name="T32" fmla="*/ 10 w 268"/>
                <a:gd name="T33" fmla="*/ 217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8" h="538">
                  <a:moveTo>
                    <a:pt x="0" y="29"/>
                  </a:moveTo>
                  <a:cubicBezTo>
                    <a:pt x="34" y="12"/>
                    <a:pt x="73" y="3"/>
                    <a:pt x="112" y="2"/>
                  </a:cubicBezTo>
                  <a:cubicBezTo>
                    <a:pt x="149" y="0"/>
                    <a:pt x="185" y="4"/>
                    <a:pt x="219" y="22"/>
                  </a:cubicBezTo>
                  <a:cubicBezTo>
                    <a:pt x="251" y="38"/>
                    <a:pt x="242" y="325"/>
                    <a:pt x="238" y="387"/>
                  </a:cubicBezTo>
                  <a:cubicBezTo>
                    <a:pt x="237" y="403"/>
                    <a:pt x="268" y="478"/>
                    <a:pt x="251" y="478"/>
                  </a:cubicBezTo>
                  <a:cubicBezTo>
                    <a:pt x="233" y="478"/>
                    <a:pt x="223" y="464"/>
                    <a:pt x="221" y="447"/>
                  </a:cubicBezTo>
                  <a:cubicBezTo>
                    <a:pt x="220" y="443"/>
                    <a:pt x="219" y="438"/>
                    <a:pt x="219" y="433"/>
                  </a:cubicBezTo>
                  <a:cubicBezTo>
                    <a:pt x="211" y="440"/>
                    <a:pt x="199" y="442"/>
                    <a:pt x="189" y="440"/>
                  </a:cubicBezTo>
                  <a:cubicBezTo>
                    <a:pt x="184" y="447"/>
                    <a:pt x="176" y="452"/>
                    <a:pt x="167" y="452"/>
                  </a:cubicBezTo>
                  <a:cubicBezTo>
                    <a:pt x="155" y="455"/>
                    <a:pt x="144" y="450"/>
                    <a:pt x="136" y="442"/>
                  </a:cubicBezTo>
                  <a:cubicBezTo>
                    <a:pt x="131" y="446"/>
                    <a:pt x="125" y="450"/>
                    <a:pt x="119" y="450"/>
                  </a:cubicBezTo>
                  <a:cubicBezTo>
                    <a:pt x="114" y="451"/>
                    <a:pt x="109" y="450"/>
                    <a:pt x="104" y="448"/>
                  </a:cubicBezTo>
                  <a:cubicBezTo>
                    <a:pt x="104" y="462"/>
                    <a:pt x="104" y="475"/>
                    <a:pt x="104" y="488"/>
                  </a:cubicBezTo>
                  <a:cubicBezTo>
                    <a:pt x="104" y="498"/>
                    <a:pt x="99" y="506"/>
                    <a:pt x="93" y="511"/>
                  </a:cubicBezTo>
                  <a:cubicBezTo>
                    <a:pt x="92" y="524"/>
                    <a:pt x="80" y="535"/>
                    <a:pt x="67" y="536"/>
                  </a:cubicBezTo>
                  <a:cubicBezTo>
                    <a:pt x="54" y="538"/>
                    <a:pt x="36" y="397"/>
                    <a:pt x="34" y="381"/>
                  </a:cubicBezTo>
                  <a:cubicBezTo>
                    <a:pt x="22" y="296"/>
                    <a:pt x="22" y="303"/>
                    <a:pt x="10" y="217"/>
                  </a:cubicBezTo>
                </a:path>
              </a:pathLst>
            </a:custGeom>
            <a:solidFill>
              <a:srgbClr val="A86A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 name="Freeform 69">
              <a:extLst>
                <a:ext uri="{FF2B5EF4-FFF2-40B4-BE49-F238E27FC236}">
                  <a16:creationId xmlns:a16="http://schemas.microsoft.com/office/drawing/2014/main" id="{EBF57674-F0EC-3AB5-4804-B40D45E69F0F}"/>
                </a:ext>
              </a:extLst>
            </p:cNvPr>
            <p:cNvSpPr>
              <a:spLocks/>
            </p:cNvSpPr>
            <p:nvPr/>
          </p:nvSpPr>
          <p:spPr bwMode="auto">
            <a:xfrm>
              <a:off x="4180" y="1192"/>
              <a:ext cx="58" cy="98"/>
            </a:xfrm>
            <a:custGeom>
              <a:avLst/>
              <a:gdLst>
                <a:gd name="T0" fmla="*/ 12 w 81"/>
                <a:gd name="T1" fmla="*/ 19 h 139"/>
                <a:gd name="T2" fmla="*/ 17 w 81"/>
                <a:gd name="T3" fmla="*/ 19 h 139"/>
                <a:gd name="T4" fmla="*/ 28 w 81"/>
                <a:gd name="T5" fmla="*/ 19 h 139"/>
                <a:gd name="T6" fmla="*/ 28 w 81"/>
                <a:gd name="T7" fmla="*/ 19 h 139"/>
                <a:gd name="T8" fmla="*/ 28 w 81"/>
                <a:gd name="T9" fmla="*/ 18 h 139"/>
                <a:gd name="T10" fmla="*/ 34 w 81"/>
                <a:gd name="T11" fmla="*/ 10 h 139"/>
                <a:gd name="T12" fmla="*/ 51 w 81"/>
                <a:gd name="T13" fmla="*/ 9 h 139"/>
                <a:gd name="T14" fmla="*/ 53 w 81"/>
                <a:gd name="T15" fmla="*/ 15 h 139"/>
                <a:gd name="T16" fmla="*/ 53 w 81"/>
                <a:gd name="T17" fmla="*/ 15 h 139"/>
                <a:gd name="T18" fmla="*/ 71 w 81"/>
                <a:gd name="T19" fmla="*/ 15 h 139"/>
                <a:gd name="T20" fmla="*/ 80 w 81"/>
                <a:gd name="T21" fmla="*/ 124 h 139"/>
                <a:gd name="T22" fmla="*/ 66 w 81"/>
                <a:gd name="T23" fmla="*/ 130 h 139"/>
                <a:gd name="T24" fmla="*/ 65 w 81"/>
                <a:gd name="T25" fmla="*/ 132 h 139"/>
                <a:gd name="T26" fmla="*/ 49 w 81"/>
                <a:gd name="T27" fmla="*/ 131 h 139"/>
                <a:gd name="T28" fmla="*/ 48 w 81"/>
                <a:gd name="T29" fmla="*/ 132 h 139"/>
                <a:gd name="T30" fmla="*/ 37 w 81"/>
                <a:gd name="T31" fmla="*/ 126 h 139"/>
                <a:gd name="T32" fmla="*/ 37 w 81"/>
                <a:gd name="T33" fmla="*/ 125 h 139"/>
                <a:gd name="T34" fmla="*/ 23 w 81"/>
                <a:gd name="T35" fmla="*/ 124 h 139"/>
                <a:gd name="T36" fmla="*/ 17 w 81"/>
                <a:gd name="T37" fmla="*/ 117 h 139"/>
                <a:gd name="T38" fmla="*/ 16 w 81"/>
                <a:gd name="T39" fmla="*/ 113 h 139"/>
                <a:gd name="T40" fmla="*/ 9 w 81"/>
                <a:gd name="T41" fmla="*/ 109 h 139"/>
                <a:gd name="T42" fmla="*/ 3 w 81"/>
                <a:gd name="T43" fmla="*/ 72 h 139"/>
                <a:gd name="T44" fmla="*/ 0 w 81"/>
                <a:gd name="T45" fmla="*/ 26 h 139"/>
                <a:gd name="T46" fmla="*/ 12 w 81"/>
                <a:gd name="T47" fmla="*/ 1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1" h="139">
                  <a:moveTo>
                    <a:pt x="12" y="19"/>
                  </a:moveTo>
                  <a:cubicBezTo>
                    <a:pt x="14" y="19"/>
                    <a:pt x="16" y="19"/>
                    <a:pt x="17" y="19"/>
                  </a:cubicBezTo>
                  <a:cubicBezTo>
                    <a:pt x="20" y="17"/>
                    <a:pt x="25" y="17"/>
                    <a:pt x="28" y="19"/>
                  </a:cubicBezTo>
                  <a:cubicBezTo>
                    <a:pt x="28" y="19"/>
                    <a:pt x="28" y="19"/>
                    <a:pt x="28" y="19"/>
                  </a:cubicBezTo>
                  <a:cubicBezTo>
                    <a:pt x="28" y="19"/>
                    <a:pt x="28" y="18"/>
                    <a:pt x="28" y="18"/>
                  </a:cubicBezTo>
                  <a:cubicBezTo>
                    <a:pt x="28" y="14"/>
                    <a:pt x="31" y="11"/>
                    <a:pt x="34" y="10"/>
                  </a:cubicBezTo>
                  <a:cubicBezTo>
                    <a:pt x="36" y="3"/>
                    <a:pt x="48" y="0"/>
                    <a:pt x="51" y="9"/>
                  </a:cubicBezTo>
                  <a:cubicBezTo>
                    <a:pt x="52" y="11"/>
                    <a:pt x="52" y="13"/>
                    <a:pt x="53" y="15"/>
                  </a:cubicBezTo>
                  <a:cubicBezTo>
                    <a:pt x="53" y="15"/>
                    <a:pt x="53" y="15"/>
                    <a:pt x="53" y="15"/>
                  </a:cubicBezTo>
                  <a:cubicBezTo>
                    <a:pt x="53" y="4"/>
                    <a:pt x="69" y="5"/>
                    <a:pt x="71" y="15"/>
                  </a:cubicBezTo>
                  <a:cubicBezTo>
                    <a:pt x="75" y="51"/>
                    <a:pt x="78" y="88"/>
                    <a:pt x="80" y="124"/>
                  </a:cubicBezTo>
                  <a:cubicBezTo>
                    <a:pt x="81" y="132"/>
                    <a:pt x="71" y="134"/>
                    <a:pt x="66" y="130"/>
                  </a:cubicBezTo>
                  <a:cubicBezTo>
                    <a:pt x="66" y="131"/>
                    <a:pt x="65" y="132"/>
                    <a:pt x="65" y="132"/>
                  </a:cubicBezTo>
                  <a:cubicBezTo>
                    <a:pt x="61" y="139"/>
                    <a:pt x="52" y="137"/>
                    <a:pt x="49" y="131"/>
                  </a:cubicBezTo>
                  <a:cubicBezTo>
                    <a:pt x="49" y="131"/>
                    <a:pt x="48" y="132"/>
                    <a:pt x="48" y="132"/>
                  </a:cubicBezTo>
                  <a:cubicBezTo>
                    <a:pt x="44" y="133"/>
                    <a:pt x="38" y="130"/>
                    <a:pt x="37" y="126"/>
                  </a:cubicBezTo>
                  <a:cubicBezTo>
                    <a:pt x="37" y="126"/>
                    <a:pt x="37" y="125"/>
                    <a:pt x="37" y="125"/>
                  </a:cubicBezTo>
                  <a:cubicBezTo>
                    <a:pt x="33" y="128"/>
                    <a:pt x="26" y="129"/>
                    <a:pt x="23" y="124"/>
                  </a:cubicBezTo>
                  <a:cubicBezTo>
                    <a:pt x="20" y="123"/>
                    <a:pt x="17" y="121"/>
                    <a:pt x="17" y="117"/>
                  </a:cubicBezTo>
                  <a:cubicBezTo>
                    <a:pt x="16" y="113"/>
                    <a:pt x="16" y="113"/>
                    <a:pt x="16" y="113"/>
                  </a:cubicBezTo>
                  <a:cubicBezTo>
                    <a:pt x="13" y="113"/>
                    <a:pt x="11" y="112"/>
                    <a:pt x="9" y="109"/>
                  </a:cubicBezTo>
                  <a:cubicBezTo>
                    <a:pt x="4" y="99"/>
                    <a:pt x="4" y="83"/>
                    <a:pt x="3" y="72"/>
                  </a:cubicBezTo>
                  <a:cubicBezTo>
                    <a:pt x="2" y="57"/>
                    <a:pt x="1" y="41"/>
                    <a:pt x="0" y="26"/>
                  </a:cubicBezTo>
                  <a:cubicBezTo>
                    <a:pt x="0" y="19"/>
                    <a:pt x="7" y="17"/>
                    <a:pt x="12" y="19"/>
                  </a:cubicBezTo>
                </a:path>
              </a:pathLst>
            </a:custGeom>
            <a:solidFill>
              <a:srgbClr val="A86A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 name="Freeform 70">
              <a:extLst>
                <a:ext uri="{FF2B5EF4-FFF2-40B4-BE49-F238E27FC236}">
                  <a16:creationId xmlns:a16="http://schemas.microsoft.com/office/drawing/2014/main" id="{9CCB554A-26E1-6596-5969-3AD5019EA9FE}"/>
                </a:ext>
              </a:extLst>
            </p:cNvPr>
            <p:cNvSpPr>
              <a:spLocks/>
            </p:cNvSpPr>
            <p:nvPr/>
          </p:nvSpPr>
          <p:spPr bwMode="auto">
            <a:xfrm>
              <a:off x="4153" y="1089"/>
              <a:ext cx="97" cy="143"/>
            </a:xfrm>
            <a:custGeom>
              <a:avLst/>
              <a:gdLst>
                <a:gd name="T0" fmla="*/ 108 w 137"/>
                <a:gd name="T1" fmla="*/ 17 h 202"/>
                <a:gd name="T2" fmla="*/ 41 w 137"/>
                <a:gd name="T3" fmla="*/ 12 h 202"/>
                <a:gd name="T4" fmla="*/ 30 w 137"/>
                <a:gd name="T5" fmla="*/ 20 h 202"/>
                <a:gd name="T6" fmla="*/ 16 w 137"/>
                <a:gd name="T7" fmla="*/ 145 h 202"/>
                <a:gd name="T8" fmla="*/ 48 w 137"/>
                <a:gd name="T9" fmla="*/ 194 h 202"/>
                <a:gd name="T10" fmla="*/ 71 w 137"/>
                <a:gd name="T11" fmla="*/ 200 h 202"/>
                <a:gd name="T12" fmla="*/ 103 w 137"/>
                <a:gd name="T13" fmla="*/ 195 h 202"/>
                <a:gd name="T14" fmla="*/ 118 w 137"/>
                <a:gd name="T15" fmla="*/ 179 h 202"/>
                <a:gd name="T16" fmla="*/ 136 w 137"/>
                <a:gd name="T17" fmla="*/ 85 h 202"/>
                <a:gd name="T18" fmla="*/ 108 w 137"/>
                <a:gd name="T19" fmla="*/ 1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202">
                  <a:moveTo>
                    <a:pt x="108" y="17"/>
                  </a:moveTo>
                  <a:cubicBezTo>
                    <a:pt x="90" y="2"/>
                    <a:pt x="62" y="0"/>
                    <a:pt x="41" y="12"/>
                  </a:cubicBezTo>
                  <a:cubicBezTo>
                    <a:pt x="37" y="14"/>
                    <a:pt x="33" y="16"/>
                    <a:pt x="30" y="20"/>
                  </a:cubicBezTo>
                  <a:cubicBezTo>
                    <a:pt x="0" y="53"/>
                    <a:pt x="3" y="108"/>
                    <a:pt x="16" y="145"/>
                  </a:cubicBezTo>
                  <a:cubicBezTo>
                    <a:pt x="22" y="163"/>
                    <a:pt x="31" y="183"/>
                    <a:pt x="48" y="194"/>
                  </a:cubicBezTo>
                  <a:cubicBezTo>
                    <a:pt x="55" y="199"/>
                    <a:pt x="63" y="200"/>
                    <a:pt x="71" y="200"/>
                  </a:cubicBezTo>
                  <a:cubicBezTo>
                    <a:pt x="80" y="200"/>
                    <a:pt x="96" y="202"/>
                    <a:pt x="103" y="195"/>
                  </a:cubicBezTo>
                  <a:cubicBezTo>
                    <a:pt x="107" y="193"/>
                    <a:pt x="113" y="188"/>
                    <a:pt x="118" y="179"/>
                  </a:cubicBezTo>
                  <a:cubicBezTo>
                    <a:pt x="136" y="148"/>
                    <a:pt x="137" y="108"/>
                    <a:pt x="136" y="85"/>
                  </a:cubicBezTo>
                  <a:cubicBezTo>
                    <a:pt x="136" y="60"/>
                    <a:pt x="129" y="33"/>
                    <a:pt x="108" y="17"/>
                  </a:cubicBezTo>
                </a:path>
              </a:pathLst>
            </a:custGeom>
            <a:solidFill>
              <a:srgbClr val="A86A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 name="Freeform 71">
              <a:extLst>
                <a:ext uri="{FF2B5EF4-FFF2-40B4-BE49-F238E27FC236}">
                  <a16:creationId xmlns:a16="http://schemas.microsoft.com/office/drawing/2014/main" id="{8EB261DB-B4AB-E6F7-2BF4-D293022A361D}"/>
                </a:ext>
              </a:extLst>
            </p:cNvPr>
            <p:cNvSpPr>
              <a:spLocks/>
            </p:cNvSpPr>
            <p:nvPr/>
          </p:nvSpPr>
          <p:spPr bwMode="auto">
            <a:xfrm>
              <a:off x="4297" y="2111"/>
              <a:ext cx="65" cy="86"/>
            </a:xfrm>
            <a:custGeom>
              <a:avLst/>
              <a:gdLst>
                <a:gd name="T0" fmla="*/ 36 w 91"/>
                <a:gd name="T1" fmla="*/ 22 h 122"/>
                <a:gd name="T2" fmla="*/ 42 w 91"/>
                <a:gd name="T3" fmla="*/ 26 h 122"/>
                <a:gd name="T4" fmla="*/ 87 w 91"/>
                <a:gd name="T5" fmla="*/ 113 h 122"/>
                <a:gd name="T6" fmla="*/ 65 w 91"/>
                <a:gd name="T7" fmla="*/ 121 h 122"/>
                <a:gd name="T8" fmla="*/ 57 w 91"/>
                <a:gd name="T9" fmla="*/ 119 h 122"/>
                <a:gd name="T10" fmla="*/ 8 w 91"/>
                <a:gd name="T11" fmla="*/ 68 h 122"/>
                <a:gd name="T12" fmla="*/ 0 w 91"/>
                <a:gd name="T13" fmla="*/ 41 h 122"/>
                <a:gd name="T14" fmla="*/ 36 w 91"/>
                <a:gd name="T15" fmla="*/ 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122">
                  <a:moveTo>
                    <a:pt x="36" y="22"/>
                  </a:moveTo>
                  <a:cubicBezTo>
                    <a:pt x="39" y="22"/>
                    <a:pt x="41" y="24"/>
                    <a:pt x="42" y="26"/>
                  </a:cubicBezTo>
                  <a:cubicBezTo>
                    <a:pt x="50" y="29"/>
                    <a:pt x="91" y="102"/>
                    <a:pt x="87" y="113"/>
                  </a:cubicBezTo>
                  <a:cubicBezTo>
                    <a:pt x="84" y="122"/>
                    <a:pt x="74" y="122"/>
                    <a:pt x="65" y="121"/>
                  </a:cubicBezTo>
                  <a:cubicBezTo>
                    <a:pt x="62" y="121"/>
                    <a:pt x="59" y="120"/>
                    <a:pt x="57" y="119"/>
                  </a:cubicBezTo>
                  <a:cubicBezTo>
                    <a:pt x="27" y="104"/>
                    <a:pt x="15" y="78"/>
                    <a:pt x="8" y="68"/>
                  </a:cubicBezTo>
                  <a:cubicBezTo>
                    <a:pt x="3" y="60"/>
                    <a:pt x="0" y="51"/>
                    <a:pt x="0" y="41"/>
                  </a:cubicBezTo>
                  <a:cubicBezTo>
                    <a:pt x="3" y="0"/>
                    <a:pt x="18" y="20"/>
                    <a:pt x="36" y="22"/>
                  </a:cubicBezTo>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 name="Freeform 72">
              <a:extLst>
                <a:ext uri="{FF2B5EF4-FFF2-40B4-BE49-F238E27FC236}">
                  <a16:creationId xmlns:a16="http://schemas.microsoft.com/office/drawing/2014/main" id="{314F7407-AC25-D6DC-95C1-5825C2A57B06}"/>
                </a:ext>
              </a:extLst>
            </p:cNvPr>
            <p:cNvSpPr>
              <a:spLocks/>
            </p:cNvSpPr>
            <p:nvPr/>
          </p:nvSpPr>
          <p:spPr bwMode="auto">
            <a:xfrm>
              <a:off x="4241" y="1612"/>
              <a:ext cx="87" cy="538"/>
            </a:xfrm>
            <a:custGeom>
              <a:avLst/>
              <a:gdLst>
                <a:gd name="T0" fmla="*/ 42 w 123"/>
                <a:gd name="T1" fmla="*/ 474 h 761"/>
                <a:gd name="T2" fmla="*/ 11 w 123"/>
                <a:gd name="T3" fmla="*/ 194 h 761"/>
                <a:gd name="T4" fmla="*/ 1 w 123"/>
                <a:gd name="T5" fmla="*/ 32 h 761"/>
                <a:gd name="T6" fmla="*/ 42 w 123"/>
                <a:gd name="T7" fmla="*/ 23 h 761"/>
                <a:gd name="T8" fmla="*/ 67 w 123"/>
                <a:gd name="T9" fmla="*/ 38 h 761"/>
                <a:gd name="T10" fmla="*/ 72 w 123"/>
                <a:gd name="T11" fmla="*/ 37 h 761"/>
                <a:gd name="T12" fmla="*/ 96 w 123"/>
                <a:gd name="T13" fmla="*/ 55 h 761"/>
                <a:gd name="T14" fmla="*/ 119 w 123"/>
                <a:gd name="T15" fmla="*/ 315 h 761"/>
                <a:gd name="T16" fmla="*/ 123 w 123"/>
                <a:gd name="T17" fmla="*/ 733 h 761"/>
                <a:gd name="T18" fmla="*/ 89 w 123"/>
                <a:gd name="T19" fmla="*/ 742 h 761"/>
                <a:gd name="T20" fmla="*/ 42 w 123"/>
                <a:gd name="T21" fmla="*/ 474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 h="761">
                  <a:moveTo>
                    <a:pt x="42" y="474"/>
                  </a:moveTo>
                  <a:cubicBezTo>
                    <a:pt x="32" y="380"/>
                    <a:pt x="18" y="289"/>
                    <a:pt x="11" y="194"/>
                  </a:cubicBezTo>
                  <a:cubicBezTo>
                    <a:pt x="7" y="140"/>
                    <a:pt x="4" y="86"/>
                    <a:pt x="1" y="32"/>
                  </a:cubicBezTo>
                  <a:cubicBezTo>
                    <a:pt x="0" y="7"/>
                    <a:pt x="35" y="0"/>
                    <a:pt x="42" y="23"/>
                  </a:cubicBezTo>
                  <a:cubicBezTo>
                    <a:pt x="53" y="20"/>
                    <a:pt x="65" y="25"/>
                    <a:pt x="67" y="38"/>
                  </a:cubicBezTo>
                  <a:cubicBezTo>
                    <a:pt x="69" y="38"/>
                    <a:pt x="70" y="37"/>
                    <a:pt x="72" y="37"/>
                  </a:cubicBezTo>
                  <a:cubicBezTo>
                    <a:pt x="84" y="35"/>
                    <a:pt x="93" y="44"/>
                    <a:pt x="96" y="55"/>
                  </a:cubicBezTo>
                  <a:cubicBezTo>
                    <a:pt x="118" y="140"/>
                    <a:pt x="117" y="228"/>
                    <a:pt x="119" y="315"/>
                  </a:cubicBezTo>
                  <a:cubicBezTo>
                    <a:pt x="121" y="404"/>
                    <a:pt x="122" y="683"/>
                    <a:pt x="123" y="733"/>
                  </a:cubicBezTo>
                  <a:cubicBezTo>
                    <a:pt x="123" y="753"/>
                    <a:pt x="100" y="761"/>
                    <a:pt x="89" y="742"/>
                  </a:cubicBezTo>
                  <a:cubicBezTo>
                    <a:pt x="82" y="730"/>
                    <a:pt x="47" y="521"/>
                    <a:pt x="42" y="474"/>
                  </a:cubicBezTo>
                </a:path>
              </a:pathLst>
            </a:custGeom>
            <a:solidFill>
              <a:srgbClr val="A86A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 name="Freeform 73">
              <a:extLst>
                <a:ext uri="{FF2B5EF4-FFF2-40B4-BE49-F238E27FC236}">
                  <a16:creationId xmlns:a16="http://schemas.microsoft.com/office/drawing/2014/main" id="{F44477AB-C73A-0896-6C4E-D4CD8A58F0A2}"/>
                </a:ext>
              </a:extLst>
            </p:cNvPr>
            <p:cNvSpPr>
              <a:spLocks/>
            </p:cNvSpPr>
            <p:nvPr/>
          </p:nvSpPr>
          <p:spPr bwMode="auto">
            <a:xfrm>
              <a:off x="4115" y="2108"/>
              <a:ext cx="57" cy="94"/>
            </a:xfrm>
            <a:custGeom>
              <a:avLst/>
              <a:gdLst>
                <a:gd name="T0" fmla="*/ 41 w 81"/>
                <a:gd name="T1" fmla="*/ 26 h 133"/>
                <a:gd name="T2" fmla="*/ 47 w 81"/>
                <a:gd name="T3" fmla="*/ 31 h 133"/>
                <a:gd name="T4" fmla="*/ 76 w 81"/>
                <a:gd name="T5" fmla="*/ 125 h 133"/>
                <a:gd name="T6" fmla="*/ 52 w 81"/>
                <a:gd name="T7" fmla="*/ 129 h 133"/>
                <a:gd name="T8" fmla="*/ 45 w 81"/>
                <a:gd name="T9" fmla="*/ 125 h 133"/>
                <a:gd name="T10" fmla="*/ 5 w 81"/>
                <a:gd name="T11" fmla="*/ 67 h 133"/>
                <a:gd name="T12" fmla="*/ 3 w 81"/>
                <a:gd name="T13" fmla="*/ 39 h 133"/>
                <a:gd name="T14" fmla="*/ 41 w 81"/>
                <a:gd name="T15" fmla="*/ 26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133">
                  <a:moveTo>
                    <a:pt x="41" y="26"/>
                  </a:moveTo>
                  <a:cubicBezTo>
                    <a:pt x="44" y="27"/>
                    <a:pt x="45" y="29"/>
                    <a:pt x="47" y="31"/>
                  </a:cubicBezTo>
                  <a:cubicBezTo>
                    <a:pt x="54" y="36"/>
                    <a:pt x="81" y="115"/>
                    <a:pt x="76" y="125"/>
                  </a:cubicBezTo>
                  <a:cubicBezTo>
                    <a:pt x="71" y="133"/>
                    <a:pt x="61" y="132"/>
                    <a:pt x="52" y="129"/>
                  </a:cubicBezTo>
                  <a:cubicBezTo>
                    <a:pt x="50" y="128"/>
                    <a:pt x="47" y="127"/>
                    <a:pt x="45" y="125"/>
                  </a:cubicBezTo>
                  <a:cubicBezTo>
                    <a:pt x="19" y="106"/>
                    <a:pt x="11" y="78"/>
                    <a:pt x="5" y="67"/>
                  </a:cubicBezTo>
                  <a:cubicBezTo>
                    <a:pt x="2" y="58"/>
                    <a:pt x="0" y="48"/>
                    <a:pt x="3" y="39"/>
                  </a:cubicBezTo>
                  <a:cubicBezTo>
                    <a:pt x="12" y="0"/>
                    <a:pt x="24" y="22"/>
                    <a:pt x="41" y="26"/>
                  </a:cubicBezTo>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2" name="Freeform 74">
              <a:extLst>
                <a:ext uri="{FF2B5EF4-FFF2-40B4-BE49-F238E27FC236}">
                  <a16:creationId xmlns:a16="http://schemas.microsoft.com/office/drawing/2014/main" id="{280AA48C-A9D1-9E0F-E8EE-1F090C85DB8B}"/>
                </a:ext>
              </a:extLst>
            </p:cNvPr>
            <p:cNvSpPr>
              <a:spLocks/>
            </p:cNvSpPr>
            <p:nvPr/>
          </p:nvSpPr>
          <p:spPr bwMode="auto">
            <a:xfrm>
              <a:off x="4120" y="1610"/>
              <a:ext cx="96" cy="538"/>
            </a:xfrm>
            <a:custGeom>
              <a:avLst/>
              <a:gdLst>
                <a:gd name="T0" fmla="*/ 4 w 135"/>
                <a:gd name="T1" fmla="*/ 469 h 762"/>
                <a:gd name="T2" fmla="*/ 20 w 135"/>
                <a:gd name="T3" fmla="*/ 188 h 762"/>
                <a:gd name="T4" fmla="*/ 38 w 135"/>
                <a:gd name="T5" fmla="*/ 26 h 762"/>
                <a:gd name="T6" fmla="*/ 80 w 135"/>
                <a:gd name="T7" fmla="*/ 24 h 762"/>
                <a:gd name="T8" fmla="*/ 102 w 135"/>
                <a:gd name="T9" fmla="*/ 43 h 762"/>
                <a:gd name="T10" fmla="*/ 107 w 135"/>
                <a:gd name="T11" fmla="*/ 43 h 762"/>
                <a:gd name="T12" fmla="*/ 127 w 135"/>
                <a:gd name="T13" fmla="*/ 65 h 762"/>
                <a:gd name="T14" fmla="*/ 106 w 135"/>
                <a:gd name="T15" fmla="*/ 325 h 762"/>
                <a:gd name="T16" fmla="*/ 40 w 135"/>
                <a:gd name="T17" fmla="*/ 737 h 762"/>
                <a:gd name="T18" fmla="*/ 5 w 135"/>
                <a:gd name="T19" fmla="*/ 741 h 762"/>
                <a:gd name="T20" fmla="*/ 4 w 135"/>
                <a:gd name="T21" fmla="*/ 469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762">
                  <a:moveTo>
                    <a:pt x="4" y="469"/>
                  </a:moveTo>
                  <a:cubicBezTo>
                    <a:pt x="9" y="374"/>
                    <a:pt x="11" y="283"/>
                    <a:pt x="20" y="188"/>
                  </a:cubicBezTo>
                  <a:cubicBezTo>
                    <a:pt x="26" y="134"/>
                    <a:pt x="32" y="80"/>
                    <a:pt x="38" y="26"/>
                  </a:cubicBezTo>
                  <a:cubicBezTo>
                    <a:pt x="41" y="1"/>
                    <a:pt x="76" y="0"/>
                    <a:pt x="80" y="24"/>
                  </a:cubicBezTo>
                  <a:cubicBezTo>
                    <a:pt x="90" y="23"/>
                    <a:pt x="102" y="30"/>
                    <a:pt x="102" y="43"/>
                  </a:cubicBezTo>
                  <a:cubicBezTo>
                    <a:pt x="103" y="43"/>
                    <a:pt x="105" y="43"/>
                    <a:pt x="107" y="43"/>
                  </a:cubicBezTo>
                  <a:cubicBezTo>
                    <a:pt x="119" y="43"/>
                    <a:pt x="126" y="53"/>
                    <a:pt x="127" y="65"/>
                  </a:cubicBezTo>
                  <a:cubicBezTo>
                    <a:pt x="135" y="152"/>
                    <a:pt x="119" y="239"/>
                    <a:pt x="106" y="325"/>
                  </a:cubicBezTo>
                  <a:cubicBezTo>
                    <a:pt x="93" y="413"/>
                    <a:pt x="47" y="688"/>
                    <a:pt x="40" y="737"/>
                  </a:cubicBezTo>
                  <a:cubicBezTo>
                    <a:pt x="37" y="758"/>
                    <a:pt x="13" y="762"/>
                    <a:pt x="5" y="741"/>
                  </a:cubicBezTo>
                  <a:cubicBezTo>
                    <a:pt x="0" y="728"/>
                    <a:pt x="1" y="516"/>
                    <a:pt x="4" y="469"/>
                  </a:cubicBezTo>
                </a:path>
              </a:pathLst>
            </a:custGeom>
            <a:solidFill>
              <a:srgbClr val="A86A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3" name="Freeform 75">
              <a:extLst>
                <a:ext uri="{FF2B5EF4-FFF2-40B4-BE49-F238E27FC236}">
                  <a16:creationId xmlns:a16="http://schemas.microsoft.com/office/drawing/2014/main" id="{B50FB91B-D66C-C736-9C04-1AC30D314A66}"/>
                </a:ext>
              </a:extLst>
            </p:cNvPr>
            <p:cNvSpPr>
              <a:spLocks/>
            </p:cNvSpPr>
            <p:nvPr/>
          </p:nvSpPr>
          <p:spPr bwMode="auto">
            <a:xfrm>
              <a:off x="4166" y="1087"/>
              <a:ext cx="103" cy="73"/>
            </a:xfrm>
            <a:custGeom>
              <a:avLst/>
              <a:gdLst>
                <a:gd name="T0" fmla="*/ 12 w 145"/>
                <a:gd name="T1" fmla="*/ 6 h 104"/>
                <a:gd name="T2" fmla="*/ 27 w 145"/>
                <a:gd name="T3" fmla="*/ 3 h 104"/>
                <a:gd name="T4" fmla="*/ 30 w 145"/>
                <a:gd name="T5" fmla="*/ 4 h 104"/>
                <a:gd name="T6" fmla="*/ 37 w 145"/>
                <a:gd name="T7" fmla="*/ 2 h 104"/>
                <a:gd name="T8" fmla="*/ 81 w 145"/>
                <a:gd name="T9" fmla="*/ 8 h 104"/>
                <a:gd name="T10" fmla="*/ 132 w 145"/>
                <a:gd name="T11" fmla="*/ 47 h 104"/>
                <a:gd name="T12" fmla="*/ 130 w 145"/>
                <a:gd name="T13" fmla="*/ 60 h 104"/>
                <a:gd name="T14" fmla="*/ 141 w 145"/>
                <a:gd name="T15" fmla="*/ 84 h 104"/>
                <a:gd name="T16" fmla="*/ 124 w 145"/>
                <a:gd name="T17" fmla="*/ 96 h 104"/>
                <a:gd name="T18" fmla="*/ 0 w 145"/>
                <a:gd name="T19" fmla="*/ 17 h 104"/>
                <a:gd name="T20" fmla="*/ 12 w 145"/>
                <a:gd name="T21" fmla="*/ 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5" h="104">
                  <a:moveTo>
                    <a:pt x="12" y="6"/>
                  </a:moveTo>
                  <a:cubicBezTo>
                    <a:pt x="16" y="2"/>
                    <a:pt x="21" y="0"/>
                    <a:pt x="27" y="3"/>
                  </a:cubicBezTo>
                  <a:cubicBezTo>
                    <a:pt x="28" y="3"/>
                    <a:pt x="29" y="4"/>
                    <a:pt x="30" y="4"/>
                  </a:cubicBezTo>
                  <a:cubicBezTo>
                    <a:pt x="32" y="3"/>
                    <a:pt x="34" y="2"/>
                    <a:pt x="37" y="2"/>
                  </a:cubicBezTo>
                  <a:cubicBezTo>
                    <a:pt x="52" y="0"/>
                    <a:pt x="67" y="2"/>
                    <a:pt x="81" y="8"/>
                  </a:cubicBezTo>
                  <a:cubicBezTo>
                    <a:pt x="102" y="14"/>
                    <a:pt x="120" y="26"/>
                    <a:pt x="132" y="47"/>
                  </a:cubicBezTo>
                  <a:cubicBezTo>
                    <a:pt x="134" y="52"/>
                    <a:pt x="133" y="57"/>
                    <a:pt x="130" y="60"/>
                  </a:cubicBezTo>
                  <a:cubicBezTo>
                    <a:pt x="136" y="67"/>
                    <a:pt x="137" y="74"/>
                    <a:pt x="141" y="84"/>
                  </a:cubicBezTo>
                  <a:cubicBezTo>
                    <a:pt x="145" y="95"/>
                    <a:pt x="132" y="104"/>
                    <a:pt x="124" y="96"/>
                  </a:cubicBezTo>
                  <a:cubicBezTo>
                    <a:pt x="92" y="64"/>
                    <a:pt x="4" y="76"/>
                    <a:pt x="0" y="17"/>
                  </a:cubicBezTo>
                  <a:cubicBezTo>
                    <a:pt x="0" y="10"/>
                    <a:pt x="6" y="6"/>
                    <a:pt x="12" y="6"/>
                  </a:cubicBezTo>
                </a:path>
              </a:pathLst>
            </a:custGeom>
            <a:solidFill>
              <a:srgbClr val="FF7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4" name="Freeform 76">
              <a:extLst>
                <a:ext uri="{FF2B5EF4-FFF2-40B4-BE49-F238E27FC236}">
                  <a16:creationId xmlns:a16="http://schemas.microsoft.com/office/drawing/2014/main" id="{770E02BF-5C37-2FFD-5743-564A0C55B8E5}"/>
                </a:ext>
              </a:extLst>
            </p:cNvPr>
            <p:cNvSpPr>
              <a:spLocks/>
            </p:cNvSpPr>
            <p:nvPr/>
          </p:nvSpPr>
          <p:spPr bwMode="auto">
            <a:xfrm>
              <a:off x="4044" y="1499"/>
              <a:ext cx="75" cy="273"/>
            </a:xfrm>
            <a:custGeom>
              <a:avLst/>
              <a:gdLst>
                <a:gd name="T0" fmla="*/ 2 w 105"/>
                <a:gd name="T1" fmla="*/ 362 h 386"/>
                <a:gd name="T2" fmla="*/ 64 w 105"/>
                <a:gd name="T3" fmla="*/ 54 h 386"/>
                <a:gd name="T4" fmla="*/ 65 w 105"/>
                <a:gd name="T5" fmla="*/ 24 h 386"/>
                <a:gd name="T6" fmla="*/ 102 w 105"/>
                <a:gd name="T7" fmla="*/ 24 h 386"/>
                <a:gd name="T8" fmla="*/ 102 w 105"/>
                <a:gd name="T9" fmla="*/ 34 h 386"/>
                <a:gd name="T10" fmla="*/ 105 w 105"/>
                <a:gd name="T11" fmla="*/ 46 h 386"/>
                <a:gd name="T12" fmla="*/ 63 w 105"/>
                <a:gd name="T13" fmla="*/ 307 h 386"/>
                <a:gd name="T14" fmla="*/ 43 w 105"/>
                <a:gd name="T15" fmla="*/ 320 h 386"/>
                <a:gd name="T16" fmla="*/ 39 w 105"/>
                <a:gd name="T17" fmla="*/ 362 h 386"/>
                <a:gd name="T18" fmla="*/ 2 w 105"/>
                <a:gd name="T19" fmla="*/ 36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386">
                  <a:moveTo>
                    <a:pt x="2" y="362"/>
                  </a:moveTo>
                  <a:cubicBezTo>
                    <a:pt x="9" y="257"/>
                    <a:pt x="30" y="154"/>
                    <a:pt x="64" y="54"/>
                  </a:cubicBezTo>
                  <a:cubicBezTo>
                    <a:pt x="64" y="44"/>
                    <a:pt x="65" y="34"/>
                    <a:pt x="65" y="24"/>
                  </a:cubicBezTo>
                  <a:cubicBezTo>
                    <a:pt x="65" y="0"/>
                    <a:pt x="103" y="0"/>
                    <a:pt x="102" y="24"/>
                  </a:cubicBezTo>
                  <a:cubicBezTo>
                    <a:pt x="102" y="27"/>
                    <a:pt x="102" y="31"/>
                    <a:pt x="102" y="34"/>
                  </a:cubicBezTo>
                  <a:cubicBezTo>
                    <a:pt x="104" y="37"/>
                    <a:pt x="105" y="41"/>
                    <a:pt x="105" y="46"/>
                  </a:cubicBezTo>
                  <a:cubicBezTo>
                    <a:pt x="97" y="133"/>
                    <a:pt x="83" y="221"/>
                    <a:pt x="63" y="307"/>
                  </a:cubicBezTo>
                  <a:cubicBezTo>
                    <a:pt x="61" y="317"/>
                    <a:pt x="52" y="321"/>
                    <a:pt x="43" y="320"/>
                  </a:cubicBezTo>
                  <a:cubicBezTo>
                    <a:pt x="41" y="334"/>
                    <a:pt x="40" y="348"/>
                    <a:pt x="39" y="362"/>
                  </a:cubicBezTo>
                  <a:cubicBezTo>
                    <a:pt x="37" y="386"/>
                    <a:pt x="0" y="386"/>
                    <a:pt x="2" y="362"/>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5" name="Freeform 77">
              <a:extLst>
                <a:ext uri="{FF2B5EF4-FFF2-40B4-BE49-F238E27FC236}">
                  <a16:creationId xmlns:a16="http://schemas.microsoft.com/office/drawing/2014/main" id="{278F85CF-B41A-1C2E-94DD-947895ADF6C4}"/>
                </a:ext>
              </a:extLst>
            </p:cNvPr>
            <p:cNvSpPr>
              <a:spLocks/>
            </p:cNvSpPr>
            <p:nvPr/>
          </p:nvSpPr>
          <p:spPr bwMode="auto">
            <a:xfrm>
              <a:off x="3876" y="1323"/>
              <a:ext cx="300" cy="202"/>
            </a:xfrm>
            <a:custGeom>
              <a:avLst/>
              <a:gdLst>
                <a:gd name="T0" fmla="*/ 239 w 424"/>
                <a:gd name="T1" fmla="*/ 259 h 285"/>
                <a:gd name="T2" fmla="*/ 419 w 424"/>
                <a:gd name="T3" fmla="*/ 14 h 285"/>
                <a:gd name="T4" fmla="*/ 418 w 424"/>
                <a:gd name="T5" fmla="*/ 0 h 285"/>
                <a:gd name="T6" fmla="*/ 412 w 424"/>
                <a:gd name="T7" fmla="*/ 0 h 285"/>
                <a:gd name="T8" fmla="*/ 354 w 424"/>
                <a:gd name="T9" fmla="*/ 25 h 285"/>
                <a:gd name="T10" fmla="*/ 336 w 424"/>
                <a:gd name="T11" fmla="*/ 37 h 285"/>
                <a:gd name="T12" fmla="*/ 315 w 424"/>
                <a:gd name="T13" fmla="*/ 53 h 285"/>
                <a:gd name="T14" fmla="*/ 300 w 424"/>
                <a:gd name="T15" fmla="*/ 63 h 285"/>
                <a:gd name="T16" fmla="*/ 292 w 424"/>
                <a:gd name="T17" fmla="*/ 74 h 285"/>
                <a:gd name="T18" fmla="*/ 290 w 424"/>
                <a:gd name="T19" fmla="*/ 76 h 285"/>
                <a:gd name="T20" fmla="*/ 271 w 424"/>
                <a:gd name="T21" fmla="*/ 101 h 285"/>
                <a:gd name="T22" fmla="*/ 265 w 424"/>
                <a:gd name="T23" fmla="*/ 113 h 285"/>
                <a:gd name="T24" fmla="*/ 249 w 424"/>
                <a:gd name="T25" fmla="*/ 118 h 285"/>
                <a:gd name="T26" fmla="*/ 245 w 424"/>
                <a:gd name="T27" fmla="*/ 116 h 285"/>
                <a:gd name="T28" fmla="*/ 162 w 424"/>
                <a:gd name="T29" fmla="*/ 230 h 285"/>
                <a:gd name="T30" fmla="*/ 99 w 424"/>
                <a:gd name="T31" fmla="*/ 216 h 285"/>
                <a:gd name="T32" fmla="*/ 42 w 424"/>
                <a:gd name="T33" fmla="*/ 263 h 285"/>
                <a:gd name="T34" fmla="*/ 239 w 424"/>
                <a:gd name="T35" fmla="*/ 259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4" h="285">
                  <a:moveTo>
                    <a:pt x="239" y="259"/>
                  </a:moveTo>
                  <a:cubicBezTo>
                    <a:pt x="320" y="240"/>
                    <a:pt x="424" y="79"/>
                    <a:pt x="419" y="14"/>
                  </a:cubicBezTo>
                  <a:cubicBezTo>
                    <a:pt x="419" y="9"/>
                    <a:pt x="418" y="4"/>
                    <a:pt x="418" y="0"/>
                  </a:cubicBezTo>
                  <a:cubicBezTo>
                    <a:pt x="416" y="0"/>
                    <a:pt x="414" y="0"/>
                    <a:pt x="412" y="0"/>
                  </a:cubicBezTo>
                  <a:cubicBezTo>
                    <a:pt x="390" y="3"/>
                    <a:pt x="372" y="14"/>
                    <a:pt x="354" y="25"/>
                  </a:cubicBezTo>
                  <a:cubicBezTo>
                    <a:pt x="348" y="29"/>
                    <a:pt x="342" y="33"/>
                    <a:pt x="336" y="37"/>
                  </a:cubicBezTo>
                  <a:cubicBezTo>
                    <a:pt x="324" y="35"/>
                    <a:pt x="316" y="43"/>
                    <a:pt x="315" y="53"/>
                  </a:cubicBezTo>
                  <a:cubicBezTo>
                    <a:pt x="310" y="56"/>
                    <a:pt x="305" y="59"/>
                    <a:pt x="300" y="63"/>
                  </a:cubicBezTo>
                  <a:cubicBezTo>
                    <a:pt x="296" y="66"/>
                    <a:pt x="294" y="70"/>
                    <a:pt x="292" y="74"/>
                  </a:cubicBezTo>
                  <a:cubicBezTo>
                    <a:pt x="292" y="75"/>
                    <a:pt x="291" y="75"/>
                    <a:pt x="290" y="76"/>
                  </a:cubicBezTo>
                  <a:cubicBezTo>
                    <a:pt x="278" y="77"/>
                    <a:pt x="267" y="90"/>
                    <a:pt x="271" y="101"/>
                  </a:cubicBezTo>
                  <a:cubicBezTo>
                    <a:pt x="268" y="104"/>
                    <a:pt x="266" y="108"/>
                    <a:pt x="265" y="113"/>
                  </a:cubicBezTo>
                  <a:cubicBezTo>
                    <a:pt x="259" y="112"/>
                    <a:pt x="253" y="114"/>
                    <a:pt x="249" y="118"/>
                  </a:cubicBezTo>
                  <a:cubicBezTo>
                    <a:pt x="248" y="118"/>
                    <a:pt x="247" y="117"/>
                    <a:pt x="245" y="116"/>
                  </a:cubicBezTo>
                  <a:cubicBezTo>
                    <a:pt x="228" y="156"/>
                    <a:pt x="189" y="204"/>
                    <a:pt x="162" y="230"/>
                  </a:cubicBezTo>
                  <a:cubicBezTo>
                    <a:pt x="161" y="230"/>
                    <a:pt x="118" y="206"/>
                    <a:pt x="99" y="216"/>
                  </a:cubicBezTo>
                  <a:cubicBezTo>
                    <a:pt x="108" y="232"/>
                    <a:pt x="0" y="242"/>
                    <a:pt x="42" y="263"/>
                  </a:cubicBezTo>
                  <a:cubicBezTo>
                    <a:pt x="83" y="285"/>
                    <a:pt x="233" y="265"/>
                    <a:pt x="239" y="259"/>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6" name="Freeform 78">
              <a:extLst>
                <a:ext uri="{FF2B5EF4-FFF2-40B4-BE49-F238E27FC236}">
                  <a16:creationId xmlns:a16="http://schemas.microsoft.com/office/drawing/2014/main" id="{34C2581D-31B3-4169-0854-E113A778E518}"/>
                </a:ext>
              </a:extLst>
            </p:cNvPr>
            <p:cNvSpPr>
              <a:spLocks/>
            </p:cNvSpPr>
            <p:nvPr/>
          </p:nvSpPr>
          <p:spPr bwMode="auto">
            <a:xfrm>
              <a:off x="4345" y="1588"/>
              <a:ext cx="75" cy="152"/>
            </a:xfrm>
            <a:custGeom>
              <a:avLst/>
              <a:gdLst>
                <a:gd name="T0" fmla="*/ 9 w 105"/>
                <a:gd name="T1" fmla="*/ 6 h 216"/>
                <a:gd name="T2" fmla="*/ 33 w 105"/>
                <a:gd name="T3" fmla="*/ 7 h 216"/>
                <a:gd name="T4" fmla="*/ 36 w 105"/>
                <a:gd name="T5" fmla="*/ 11 h 216"/>
                <a:gd name="T6" fmla="*/ 36 w 105"/>
                <a:gd name="T7" fmla="*/ 11 h 216"/>
                <a:gd name="T8" fmla="*/ 36 w 105"/>
                <a:gd name="T9" fmla="*/ 11 h 216"/>
                <a:gd name="T10" fmla="*/ 92 w 105"/>
                <a:gd name="T11" fmla="*/ 133 h 216"/>
                <a:gd name="T12" fmla="*/ 99 w 105"/>
                <a:gd name="T13" fmla="*/ 156 h 216"/>
                <a:gd name="T14" fmla="*/ 99 w 105"/>
                <a:gd name="T15" fmla="*/ 166 h 216"/>
                <a:gd name="T16" fmla="*/ 101 w 105"/>
                <a:gd name="T17" fmla="*/ 176 h 216"/>
                <a:gd name="T18" fmla="*/ 102 w 105"/>
                <a:gd name="T19" fmla="*/ 181 h 216"/>
                <a:gd name="T20" fmla="*/ 104 w 105"/>
                <a:gd name="T21" fmla="*/ 190 h 216"/>
                <a:gd name="T22" fmla="*/ 91 w 105"/>
                <a:gd name="T23" fmla="*/ 213 h 216"/>
                <a:gd name="T24" fmla="*/ 68 w 105"/>
                <a:gd name="T25" fmla="*/ 200 h 216"/>
                <a:gd name="T26" fmla="*/ 65 w 105"/>
                <a:gd name="T27" fmla="*/ 187 h 216"/>
                <a:gd name="T28" fmla="*/ 11 w 105"/>
                <a:gd name="T29" fmla="*/ 83 h 216"/>
                <a:gd name="T30" fmla="*/ 14 w 105"/>
                <a:gd name="T31" fmla="*/ 61 h 216"/>
                <a:gd name="T32" fmla="*/ 8 w 105"/>
                <a:gd name="T33" fmla="*/ 50 h 216"/>
                <a:gd name="T34" fmla="*/ 7 w 105"/>
                <a:gd name="T35" fmla="*/ 36 h 216"/>
                <a:gd name="T36" fmla="*/ 4 w 105"/>
                <a:gd name="T37" fmla="*/ 30 h 216"/>
                <a:gd name="T38" fmla="*/ 9 w 105"/>
                <a:gd name="T39" fmla="*/ 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216">
                  <a:moveTo>
                    <a:pt x="9" y="6"/>
                  </a:moveTo>
                  <a:cubicBezTo>
                    <a:pt x="16" y="1"/>
                    <a:pt x="28" y="0"/>
                    <a:pt x="33" y="7"/>
                  </a:cubicBezTo>
                  <a:cubicBezTo>
                    <a:pt x="34" y="8"/>
                    <a:pt x="35" y="10"/>
                    <a:pt x="36" y="11"/>
                  </a:cubicBezTo>
                  <a:cubicBezTo>
                    <a:pt x="36" y="11"/>
                    <a:pt x="36" y="11"/>
                    <a:pt x="36" y="11"/>
                  </a:cubicBezTo>
                  <a:cubicBezTo>
                    <a:pt x="36" y="11"/>
                    <a:pt x="36" y="11"/>
                    <a:pt x="36" y="11"/>
                  </a:cubicBezTo>
                  <a:cubicBezTo>
                    <a:pt x="64" y="48"/>
                    <a:pt x="81" y="90"/>
                    <a:pt x="92" y="133"/>
                  </a:cubicBezTo>
                  <a:cubicBezTo>
                    <a:pt x="94" y="141"/>
                    <a:pt x="97" y="148"/>
                    <a:pt x="99" y="156"/>
                  </a:cubicBezTo>
                  <a:cubicBezTo>
                    <a:pt x="100" y="160"/>
                    <a:pt x="100" y="163"/>
                    <a:pt x="99" y="166"/>
                  </a:cubicBezTo>
                  <a:cubicBezTo>
                    <a:pt x="100" y="169"/>
                    <a:pt x="100" y="173"/>
                    <a:pt x="101" y="176"/>
                  </a:cubicBezTo>
                  <a:cubicBezTo>
                    <a:pt x="102" y="178"/>
                    <a:pt x="102" y="179"/>
                    <a:pt x="102" y="181"/>
                  </a:cubicBezTo>
                  <a:cubicBezTo>
                    <a:pt x="102" y="184"/>
                    <a:pt x="103" y="187"/>
                    <a:pt x="104" y="190"/>
                  </a:cubicBezTo>
                  <a:cubicBezTo>
                    <a:pt x="105" y="200"/>
                    <a:pt x="101" y="211"/>
                    <a:pt x="91" y="213"/>
                  </a:cubicBezTo>
                  <a:cubicBezTo>
                    <a:pt x="82" y="216"/>
                    <a:pt x="69" y="210"/>
                    <a:pt x="68" y="200"/>
                  </a:cubicBezTo>
                  <a:cubicBezTo>
                    <a:pt x="67" y="196"/>
                    <a:pt x="66" y="191"/>
                    <a:pt x="65" y="187"/>
                  </a:cubicBezTo>
                  <a:cubicBezTo>
                    <a:pt x="49" y="151"/>
                    <a:pt x="31" y="117"/>
                    <a:pt x="11" y="83"/>
                  </a:cubicBezTo>
                  <a:cubicBezTo>
                    <a:pt x="6" y="75"/>
                    <a:pt x="8" y="67"/>
                    <a:pt x="14" y="61"/>
                  </a:cubicBezTo>
                  <a:cubicBezTo>
                    <a:pt x="12" y="58"/>
                    <a:pt x="10" y="54"/>
                    <a:pt x="8" y="50"/>
                  </a:cubicBezTo>
                  <a:cubicBezTo>
                    <a:pt x="6" y="45"/>
                    <a:pt x="6" y="40"/>
                    <a:pt x="7" y="36"/>
                  </a:cubicBezTo>
                  <a:cubicBezTo>
                    <a:pt x="6" y="34"/>
                    <a:pt x="5" y="32"/>
                    <a:pt x="4" y="30"/>
                  </a:cubicBezTo>
                  <a:cubicBezTo>
                    <a:pt x="0" y="21"/>
                    <a:pt x="1" y="11"/>
                    <a:pt x="9" y="6"/>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7" name="Freeform 79">
              <a:extLst>
                <a:ext uri="{FF2B5EF4-FFF2-40B4-BE49-F238E27FC236}">
                  <a16:creationId xmlns:a16="http://schemas.microsoft.com/office/drawing/2014/main" id="{C63830C3-2C64-0C95-97DC-34DA36F2FA73}"/>
                </a:ext>
              </a:extLst>
            </p:cNvPr>
            <p:cNvSpPr>
              <a:spLocks/>
            </p:cNvSpPr>
            <p:nvPr/>
          </p:nvSpPr>
          <p:spPr bwMode="auto">
            <a:xfrm>
              <a:off x="4144" y="1257"/>
              <a:ext cx="196" cy="269"/>
            </a:xfrm>
            <a:custGeom>
              <a:avLst/>
              <a:gdLst>
                <a:gd name="T0" fmla="*/ 3 w 276"/>
                <a:gd name="T1" fmla="*/ 334 h 380"/>
                <a:gd name="T2" fmla="*/ 16 w 276"/>
                <a:gd name="T3" fmla="*/ 252 h 380"/>
                <a:gd name="T4" fmla="*/ 18 w 276"/>
                <a:gd name="T5" fmla="*/ 192 h 380"/>
                <a:gd name="T6" fmla="*/ 37 w 276"/>
                <a:gd name="T7" fmla="*/ 170 h 380"/>
                <a:gd name="T8" fmla="*/ 41 w 276"/>
                <a:gd name="T9" fmla="*/ 170 h 380"/>
                <a:gd name="T10" fmla="*/ 5 w 276"/>
                <a:gd name="T11" fmla="*/ 42 h 380"/>
                <a:gd name="T12" fmla="*/ 42 w 276"/>
                <a:gd name="T13" fmla="*/ 21 h 380"/>
                <a:gd name="T14" fmla="*/ 104 w 276"/>
                <a:gd name="T15" fmla="*/ 88 h 380"/>
                <a:gd name="T16" fmla="*/ 132 w 276"/>
                <a:gd name="T17" fmla="*/ 18 h 380"/>
                <a:gd name="T18" fmla="*/ 140 w 276"/>
                <a:gd name="T19" fmla="*/ 7 h 380"/>
                <a:gd name="T20" fmla="*/ 156 w 276"/>
                <a:gd name="T21" fmla="*/ 0 h 380"/>
                <a:gd name="T22" fmla="*/ 178 w 276"/>
                <a:gd name="T23" fmla="*/ 22 h 380"/>
                <a:gd name="T24" fmla="*/ 162 w 276"/>
                <a:gd name="T25" fmla="*/ 93 h 380"/>
                <a:gd name="T26" fmla="*/ 177 w 276"/>
                <a:gd name="T27" fmla="*/ 121 h 380"/>
                <a:gd name="T28" fmla="*/ 195 w 276"/>
                <a:gd name="T29" fmla="*/ 165 h 380"/>
                <a:gd name="T30" fmla="*/ 230 w 276"/>
                <a:gd name="T31" fmla="*/ 341 h 380"/>
                <a:gd name="T32" fmla="*/ 204 w 276"/>
                <a:gd name="T33" fmla="*/ 345 h 380"/>
                <a:gd name="T34" fmla="*/ 206 w 276"/>
                <a:gd name="T35" fmla="*/ 357 h 380"/>
                <a:gd name="T36" fmla="*/ 186 w 276"/>
                <a:gd name="T37" fmla="*/ 379 h 380"/>
                <a:gd name="T38" fmla="*/ 25 w 276"/>
                <a:gd name="T39" fmla="*/ 356 h 380"/>
                <a:gd name="T40" fmla="*/ 3 w 276"/>
                <a:gd name="T41" fmla="*/ 334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6" h="380">
                  <a:moveTo>
                    <a:pt x="3" y="334"/>
                  </a:moveTo>
                  <a:cubicBezTo>
                    <a:pt x="6" y="307"/>
                    <a:pt x="10" y="279"/>
                    <a:pt x="16" y="252"/>
                  </a:cubicBezTo>
                  <a:cubicBezTo>
                    <a:pt x="16" y="232"/>
                    <a:pt x="17" y="212"/>
                    <a:pt x="18" y="192"/>
                  </a:cubicBezTo>
                  <a:cubicBezTo>
                    <a:pt x="18" y="181"/>
                    <a:pt x="26" y="172"/>
                    <a:pt x="37" y="170"/>
                  </a:cubicBezTo>
                  <a:cubicBezTo>
                    <a:pt x="38" y="170"/>
                    <a:pt x="40" y="170"/>
                    <a:pt x="41" y="170"/>
                  </a:cubicBezTo>
                  <a:cubicBezTo>
                    <a:pt x="26" y="128"/>
                    <a:pt x="14" y="86"/>
                    <a:pt x="5" y="42"/>
                  </a:cubicBezTo>
                  <a:cubicBezTo>
                    <a:pt x="0" y="22"/>
                    <a:pt x="26" y="3"/>
                    <a:pt x="42" y="21"/>
                  </a:cubicBezTo>
                  <a:cubicBezTo>
                    <a:pt x="62" y="43"/>
                    <a:pt x="83" y="66"/>
                    <a:pt x="104" y="88"/>
                  </a:cubicBezTo>
                  <a:cubicBezTo>
                    <a:pt x="113" y="65"/>
                    <a:pt x="122" y="41"/>
                    <a:pt x="132" y="18"/>
                  </a:cubicBezTo>
                  <a:cubicBezTo>
                    <a:pt x="134" y="13"/>
                    <a:pt x="137" y="9"/>
                    <a:pt x="140" y="7"/>
                  </a:cubicBezTo>
                  <a:cubicBezTo>
                    <a:pt x="144" y="3"/>
                    <a:pt x="149" y="0"/>
                    <a:pt x="156" y="0"/>
                  </a:cubicBezTo>
                  <a:cubicBezTo>
                    <a:pt x="167" y="0"/>
                    <a:pt x="179" y="10"/>
                    <a:pt x="178" y="22"/>
                  </a:cubicBezTo>
                  <a:cubicBezTo>
                    <a:pt x="175" y="47"/>
                    <a:pt x="170" y="70"/>
                    <a:pt x="162" y="93"/>
                  </a:cubicBezTo>
                  <a:cubicBezTo>
                    <a:pt x="169" y="102"/>
                    <a:pt x="173" y="113"/>
                    <a:pt x="177" y="121"/>
                  </a:cubicBezTo>
                  <a:cubicBezTo>
                    <a:pt x="183" y="135"/>
                    <a:pt x="188" y="151"/>
                    <a:pt x="195" y="165"/>
                  </a:cubicBezTo>
                  <a:cubicBezTo>
                    <a:pt x="221" y="217"/>
                    <a:pt x="276" y="285"/>
                    <a:pt x="230" y="341"/>
                  </a:cubicBezTo>
                  <a:cubicBezTo>
                    <a:pt x="224" y="348"/>
                    <a:pt x="212" y="349"/>
                    <a:pt x="204" y="345"/>
                  </a:cubicBezTo>
                  <a:cubicBezTo>
                    <a:pt x="205" y="349"/>
                    <a:pt x="205" y="353"/>
                    <a:pt x="206" y="357"/>
                  </a:cubicBezTo>
                  <a:cubicBezTo>
                    <a:pt x="207" y="368"/>
                    <a:pt x="196" y="378"/>
                    <a:pt x="186" y="379"/>
                  </a:cubicBezTo>
                  <a:cubicBezTo>
                    <a:pt x="175" y="380"/>
                    <a:pt x="57" y="353"/>
                    <a:pt x="25" y="356"/>
                  </a:cubicBezTo>
                  <a:cubicBezTo>
                    <a:pt x="14" y="357"/>
                    <a:pt x="1" y="345"/>
                    <a:pt x="3" y="33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8" name="Freeform 80">
              <a:extLst>
                <a:ext uri="{FF2B5EF4-FFF2-40B4-BE49-F238E27FC236}">
                  <a16:creationId xmlns:a16="http://schemas.microsoft.com/office/drawing/2014/main" id="{EB4502E1-EE23-DF63-85DC-8136FA7B401C}"/>
                </a:ext>
              </a:extLst>
            </p:cNvPr>
            <p:cNvSpPr>
              <a:spLocks/>
            </p:cNvSpPr>
            <p:nvPr/>
          </p:nvSpPr>
          <p:spPr bwMode="auto">
            <a:xfrm>
              <a:off x="4092" y="1502"/>
              <a:ext cx="277" cy="557"/>
            </a:xfrm>
            <a:custGeom>
              <a:avLst/>
              <a:gdLst>
                <a:gd name="T0" fmla="*/ 71 w 392"/>
                <a:gd name="T1" fmla="*/ 3 h 788"/>
                <a:gd name="T2" fmla="*/ 223 w 392"/>
                <a:gd name="T3" fmla="*/ 3 h 788"/>
                <a:gd name="T4" fmla="*/ 304 w 392"/>
                <a:gd name="T5" fmla="*/ 24 h 788"/>
                <a:gd name="T6" fmla="*/ 366 w 392"/>
                <a:gd name="T7" fmla="*/ 455 h 788"/>
                <a:gd name="T8" fmla="*/ 380 w 392"/>
                <a:gd name="T9" fmla="*/ 642 h 788"/>
                <a:gd name="T10" fmla="*/ 385 w 392"/>
                <a:gd name="T11" fmla="*/ 711 h 788"/>
                <a:gd name="T12" fmla="*/ 382 w 392"/>
                <a:gd name="T13" fmla="*/ 770 h 788"/>
                <a:gd name="T14" fmla="*/ 218 w 392"/>
                <a:gd name="T15" fmla="*/ 764 h 788"/>
                <a:gd name="T16" fmla="*/ 201 w 392"/>
                <a:gd name="T17" fmla="*/ 337 h 788"/>
                <a:gd name="T18" fmla="*/ 199 w 392"/>
                <a:gd name="T19" fmla="*/ 322 h 788"/>
                <a:gd name="T20" fmla="*/ 196 w 392"/>
                <a:gd name="T21" fmla="*/ 356 h 788"/>
                <a:gd name="T22" fmla="*/ 162 w 392"/>
                <a:gd name="T23" fmla="*/ 760 h 788"/>
                <a:gd name="T24" fmla="*/ 138 w 392"/>
                <a:gd name="T25" fmla="*/ 778 h 788"/>
                <a:gd name="T26" fmla="*/ 4 w 392"/>
                <a:gd name="T27" fmla="*/ 730 h 788"/>
                <a:gd name="T28" fmla="*/ 71 w 392"/>
                <a:gd name="T29" fmla="*/ 3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2" h="788">
                  <a:moveTo>
                    <a:pt x="71" y="3"/>
                  </a:moveTo>
                  <a:cubicBezTo>
                    <a:pt x="73" y="0"/>
                    <a:pt x="173" y="3"/>
                    <a:pt x="223" y="3"/>
                  </a:cubicBezTo>
                  <a:cubicBezTo>
                    <a:pt x="246" y="3"/>
                    <a:pt x="306" y="7"/>
                    <a:pt x="304" y="24"/>
                  </a:cubicBezTo>
                  <a:cubicBezTo>
                    <a:pt x="314" y="69"/>
                    <a:pt x="367" y="427"/>
                    <a:pt x="366" y="455"/>
                  </a:cubicBezTo>
                  <a:cubicBezTo>
                    <a:pt x="370" y="517"/>
                    <a:pt x="375" y="580"/>
                    <a:pt x="380" y="642"/>
                  </a:cubicBezTo>
                  <a:cubicBezTo>
                    <a:pt x="381" y="665"/>
                    <a:pt x="383" y="688"/>
                    <a:pt x="385" y="711"/>
                  </a:cubicBezTo>
                  <a:cubicBezTo>
                    <a:pt x="386" y="729"/>
                    <a:pt x="392" y="753"/>
                    <a:pt x="382" y="770"/>
                  </a:cubicBezTo>
                  <a:cubicBezTo>
                    <a:pt x="370" y="788"/>
                    <a:pt x="218" y="777"/>
                    <a:pt x="218" y="764"/>
                  </a:cubicBezTo>
                  <a:cubicBezTo>
                    <a:pt x="217" y="744"/>
                    <a:pt x="198" y="455"/>
                    <a:pt x="201" y="337"/>
                  </a:cubicBezTo>
                  <a:cubicBezTo>
                    <a:pt x="200" y="332"/>
                    <a:pt x="199" y="327"/>
                    <a:pt x="199" y="322"/>
                  </a:cubicBezTo>
                  <a:cubicBezTo>
                    <a:pt x="198" y="333"/>
                    <a:pt x="197" y="345"/>
                    <a:pt x="196" y="356"/>
                  </a:cubicBezTo>
                  <a:cubicBezTo>
                    <a:pt x="193" y="391"/>
                    <a:pt x="163" y="748"/>
                    <a:pt x="162" y="760"/>
                  </a:cubicBezTo>
                  <a:cubicBezTo>
                    <a:pt x="161" y="772"/>
                    <a:pt x="151" y="782"/>
                    <a:pt x="138" y="778"/>
                  </a:cubicBezTo>
                  <a:cubicBezTo>
                    <a:pt x="113" y="772"/>
                    <a:pt x="12" y="752"/>
                    <a:pt x="4" y="730"/>
                  </a:cubicBezTo>
                  <a:cubicBezTo>
                    <a:pt x="0" y="720"/>
                    <a:pt x="66" y="3"/>
                    <a:pt x="71" y="3"/>
                  </a:cubicBezTo>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9" name="Freeform 81">
              <a:extLst>
                <a:ext uri="{FF2B5EF4-FFF2-40B4-BE49-F238E27FC236}">
                  <a16:creationId xmlns:a16="http://schemas.microsoft.com/office/drawing/2014/main" id="{B9FF0157-CD6E-E2B8-C452-A28B2A88DF04}"/>
                </a:ext>
              </a:extLst>
            </p:cNvPr>
            <p:cNvSpPr>
              <a:spLocks/>
            </p:cNvSpPr>
            <p:nvPr/>
          </p:nvSpPr>
          <p:spPr bwMode="auto">
            <a:xfrm>
              <a:off x="4232" y="1252"/>
              <a:ext cx="164" cy="484"/>
            </a:xfrm>
            <a:custGeom>
              <a:avLst/>
              <a:gdLst>
                <a:gd name="T0" fmla="*/ 119 w 231"/>
                <a:gd name="T1" fmla="*/ 57 h 685"/>
                <a:gd name="T2" fmla="*/ 119 w 231"/>
                <a:gd name="T3" fmla="*/ 59 h 685"/>
                <a:gd name="T4" fmla="*/ 141 w 231"/>
                <a:gd name="T5" fmla="*/ 214 h 685"/>
                <a:gd name="T6" fmla="*/ 176 w 231"/>
                <a:gd name="T7" fmla="*/ 449 h 685"/>
                <a:gd name="T8" fmla="*/ 213 w 231"/>
                <a:gd name="T9" fmla="*/ 683 h 685"/>
                <a:gd name="T10" fmla="*/ 100 w 231"/>
                <a:gd name="T11" fmla="*/ 459 h 685"/>
                <a:gd name="T12" fmla="*/ 31 w 231"/>
                <a:gd name="T13" fmla="*/ 218 h 685"/>
                <a:gd name="T14" fmla="*/ 1 w 231"/>
                <a:gd name="T15" fmla="*/ 94 h 685"/>
                <a:gd name="T16" fmla="*/ 10 w 231"/>
                <a:gd name="T17" fmla="*/ 3 h 685"/>
                <a:gd name="T18" fmla="*/ 12 w 231"/>
                <a:gd name="T19" fmla="*/ 0 h 685"/>
                <a:gd name="T20" fmla="*/ 69 w 231"/>
                <a:gd name="T21" fmla="*/ 18 h 685"/>
                <a:gd name="T22" fmla="*/ 119 w 231"/>
                <a:gd name="T23" fmla="*/ 57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685">
                  <a:moveTo>
                    <a:pt x="119" y="57"/>
                  </a:moveTo>
                  <a:cubicBezTo>
                    <a:pt x="119" y="57"/>
                    <a:pt x="119" y="58"/>
                    <a:pt x="119" y="59"/>
                  </a:cubicBezTo>
                  <a:cubicBezTo>
                    <a:pt x="121" y="111"/>
                    <a:pt x="130" y="160"/>
                    <a:pt x="141" y="214"/>
                  </a:cubicBezTo>
                  <a:cubicBezTo>
                    <a:pt x="146" y="230"/>
                    <a:pt x="175" y="395"/>
                    <a:pt x="176" y="449"/>
                  </a:cubicBezTo>
                  <a:cubicBezTo>
                    <a:pt x="176" y="468"/>
                    <a:pt x="231" y="680"/>
                    <a:pt x="213" y="683"/>
                  </a:cubicBezTo>
                  <a:cubicBezTo>
                    <a:pt x="196" y="685"/>
                    <a:pt x="132" y="625"/>
                    <a:pt x="100" y="459"/>
                  </a:cubicBezTo>
                  <a:cubicBezTo>
                    <a:pt x="84" y="376"/>
                    <a:pt x="62" y="296"/>
                    <a:pt x="31" y="218"/>
                  </a:cubicBezTo>
                  <a:cubicBezTo>
                    <a:pt x="15" y="178"/>
                    <a:pt x="3" y="137"/>
                    <a:pt x="1" y="94"/>
                  </a:cubicBezTo>
                  <a:cubicBezTo>
                    <a:pt x="0" y="64"/>
                    <a:pt x="3" y="33"/>
                    <a:pt x="10" y="3"/>
                  </a:cubicBezTo>
                  <a:cubicBezTo>
                    <a:pt x="11" y="2"/>
                    <a:pt x="12" y="0"/>
                    <a:pt x="12" y="0"/>
                  </a:cubicBezTo>
                  <a:cubicBezTo>
                    <a:pt x="12" y="0"/>
                    <a:pt x="35" y="2"/>
                    <a:pt x="69" y="18"/>
                  </a:cubicBezTo>
                  <a:cubicBezTo>
                    <a:pt x="97" y="31"/>
                    <a:pt x="119" y="57"/>
                    <a:pt x="119" y="57"/>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0" name="Freeform 82">
              <a:extLst>
                <a:ext uri="{FF2B5EF4-FFF2-40B4-BE49-F238E27FC236}">
                  <a16:creationId xmlns:a16="http://schemas.microsoft.com/office/drawing/2014/main" id="{3FEA45F1-BF32-87AD-2E19-4293FA802A3E}"/>
                </a:ext>
              </a:extLst>
            </p:cNvPr>
            <p:cNvSpPr>
              <a:spLocks/>
            </p:cNvSpPr>
            <p:nvPr/>
          </p:nvSpPr>
          <p:spPr bwMode="auto">
            <a:xfrm>
              <a:off x="4067" y="1254"/>
              <a:ext cx="112" cy="607"/>
            </a:xfrm>
            <a:custGeom>
              <a:avLst/>
              <a:gdLst>
                <a:gd name="T0" fmla="*/ 57 w 158"/>
                <a:gd name="T1" fmla="*/ 332 h 858"/>
                <a:gd name="T2" fmla="*/ 79 w 158"/>
                <a:gd name="T3" fmla="*/ 89 h 858"/>
                <a:gd name="T4" fmla="*/ 76 w 158"/>
                <a:gd name="T5" fmla="*/ 28 h 858"/>
                <a:gd name="T6" fmla="*/ 75 w 158"/>
                <a:gd name="T7" fmla="*/ 26 h 858"/>
                <a:gd name="T8" fmla="*/ 113 w 158"/>
                <a:gd name="T9" fmla="*/ 9 h 858"/>
                <a:gd name="T10" fmla="*/ 149 w 158"/>
                <a:gd name="T11" fmla="*/ 0 h 858"/>
                <a:gd name="T12" fmla="*/ 149 w 158"/>
                <a:gd name="T13" fmla="*/ 2 h 858"/>
                <a:gd name="T14" fmla="*/ 152 w 158"/>
                <a:gd name="T15" fmla="*/ 191 h 858"/>
                <a:gd name="T16" fmla="*/ 136 w 158"/>
                <a:gd name="T17" fmla="*/ 321 h 858"/>
                <a:gd name="T18" fmla="*/ 126 w 158"/>
                <a:gd name="T19" fmla="*/ 386 h 858"/>
                <a:gd name="T20" fmla="*/ 119 w 158"/>
                <a:gd name="T21" fmla="*/ 444 h 858"/>
                <a:gd name="T22" fmla="*/ 91 w 158"/>
                <a:gd name="T23" fmla="*/ 628 h 858"/>
                <a:gd name="T24" fmla="*/ 21 w 158"/>
                <a:gd name="T25" fmla="*/ 858 h 858"/>
                <a:gd name="T26" fmla="*/ 32 w 158"/>
                <a:gd name="T27" fmla="*/ 589 h 858"/>
                <a:gd name="T28" fmla="*/ 57 w 158"/>
                <a:gd name="T29" fmla="*/ 332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858">
                  <a:moveTo>
                    <a:pt x="57" y="332"/>
                  </a:moveTo>
                  <a:cubicBezTo>
                    <a:pt x="69" y="253"/>
                    <a:pt x="80" y="173"/>
                    <a:pt x="79" y="89"/>
                  </a:cubicBezTo>
                  <a:cubicBezTo>
                    <a:pt x="79" y="68"/>
                    <a:pt x="78" y="48"/>
                    <a:pt x="76" y="28"/>
                  </a:cubicBezTo>
                  <a:cubicBezTo>
                    <a:pt x="76" y="28"/>
                    <a:pt x="75" y="26"/>
                    <a:pt x="75" y="26"/>
                  </a:cubicBezTo>
                  <a:cubicBezTo>
                    <a:pt x="75" y="26"/>
                    <a:pt x="89" y="17"/>
                    <a:pt x="113" y="9"/>
                  </a:cubicBezTo>
                  <a:cubicBezTo>
                    <a:pt x="133" y="3"/>
                    <a:pt x="149" y="0"/>
                    <a:pt x="149" y="0"/>
                  </a:cubicBezTo>
                  <a:cubicBezTo>
                    <a:pt x="149" y="0"/>
                    <a:pt x="149" y="1"/>
                    <a:pt x="149" y="2"/>
                  </a:cubicBezTo>
                  <a:cubicBezTo>
                    <a:pt x="158" y="64"/>
                    <a:pt x="157" y="128"/>
                    <a:pt x="152" y="191"/>
                  </a:cubicBezTo>
                  <a:cubicBezTo>
                    <a:pt x="148" y="235"/>
                    <a:pt x="142" y="278"/>
                    <a:pt x="136" y="321"/>
                  </a:cubicBezTo>
                  <a:cubicBezTo>
                    <a:pt x="133" y="343"/>
                    <a:pt x="130" y="365"/>
                    <a:pt x="126" y="386"/>
                  </a:cubicBezTo>
                  <a:cubicBezTo>
                    <a:pt x="123" y="408"/>
                    <a:pt x="121" y="423"/>
                    <a:pt x="119" y="444"/>
                  </a:cubicBezTo>
                  <a:cubicBezTo>
                    <a:pt x="113" y="492"/>
                    <a:pt x="101" y="581"/>
                    <a:pt x="91" y="628"/>
                  </a:cubicBezTo>
                  <a:cubicBezTo>
                    <a:pt x="67" y="736"/>
                    <a:pt x="42" y="858"/>
                    <a:pt x="21" y="858"/>
                  </a:cubicBezTo>
                  <a:cubicBezTo>
                    <a:pt x="0" y="857"/>
                    <a:pt x="32" y="610"/>
                    <a:pt x="32" y="589"/>
                  </a:cubicBezTo>
                  <a:cubicBezTo>
                    <a:pt x="32" y="503"/>
                    <a:pt x="45" y="417"/>
                    <a:pt x="57" y="332"/>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1" name="Freeform 83">
              <a:extLst>
                <a:ext uri="{FF2B5EF4-FFF2-40B4-BE49-F238E27FC236}">
                  <a16:creationId xmlns:a16="http://schemas.microsoft.com/office/drawing/2014/main" id="{A735CB40-1D17-3DE7-7929-11D150E53450}"/>
                </a:ext>
              </a:extLst>
            </p:cNvPr>
            <p:cNvSpPr>
              <a:spLocks/>
            </p:cNvSpPr>
            <p:nvPr/>
          </p:nvSpPr>
          <p:spPr bwMode="auto">
            <a:xfrm>
              <a:off x="3870" y="1466"/>
              <a:ext cx="58" cy="43"/>
            </a:xfrm>
            <a:custGeom>
              <a:avLst/>
              <a:gdLst>
                <a:gd name="T0" fmla="*/ 76 w 83"/>
                <a:gd name="T1" fmla="*/ 44 h 61"/>
                <a:gd name="T2" fmla="*/ 78 w 83"/>
                <a:gd name="T3" fmla="*/ 24 h 61"/>
                <a:gd name="T4" fmla="*/ 26 w 83"/>
                <a:gd name="T5" fmla="*/ 3 h 61"/>
                <a:gd name="T6" fmla="*/ 3 w 83"/>
                <a:gd name="T7" fmla="*/ 37 h 61"/>
                <a:gd name="T8" fmla="*/ 35 w 83"/>
                <a:gd name="T9" fmla="*/ 59 h 61"/>
                <a:gd name="T10" fmla="*/ 76 w 83"/>
                <a:gd name="T11" fmla="*/ 44 h 61"/>
              </a:gdLst>
              <a:ahLst/>
              <a:cxnLst>
                <a:cxn ang="0">
                  <a:pos x="T0" y="T1"/>
                </a:cxn>
                <a:cxn ang="0">
                  <a:pos x="T2" y="T3"/>
                </a:cxn>
                <a:cxn ang="0">
                  <a:pos x="T4" y="T5"/>
                </a:cxn>
                <a:cxn ang="0">
                  <a:pos x="T6" y="T7"/>
                </a:cxn>
                <a:cxn ang="0">
                  <a:pos x="T8" y="T9"/>
                </a:cxn>
                <a:cxn ang="0">
                  <a:pos x="T10" y="T11"/>
                </a:cxn>
              </a:cxnLst>
              <a:rect l="0" t="0" r="r" b="b"/>
              <a:pathLst>
                <a:path w="83" h="61">
                  <a:moveTo>
                    <a:pt x="76" y="44"/>
                  </a:moveTo>
                  <a:cubicBezTo>
                    <a:pt x="82" y="36"/>
                    <a:pt x="83" y="32"/>
                    <a:pt x="78" y="24"/>
                  </a:cubicBezTo>
                  <a:cubicBezTo>
                    <a:pt x="73" y="15"/>
                    <a:pt x="32" y="0"/>
                    <a:pt x="26" y="3"/>
                  </a:cubicBezTo>
                  <a:cubicBezTo>
                    <a:pt x="16" y="8"/>
                    <a:pt x="0" y="26"/>
                    <a:pt x="3" y="37"/>
                  </a:cubicBezTo>
                  <a:cubicBezTo>
                    <a:pt x="7" y="53"/>
                    <a:pt x="20" y="57"/>
                    <a:pt x="35" y="59"/>
                  </a:cubicBezTo>
                  <a:cubicBezTo>
                    <a:pt x="49" y="61"/>
                    <a:pt x="68" y="57"/>
                    <a:pt x="76" y="44"/>
                  </a:cubicBezTo>
                  <a:close/>
                </a:path>
              </a:pathLst>
            </a:custGeom>
            <a:solidFill>
              <a:srgbClr val="A86A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2" name="Freeform 84">
              <a:extLst>
                <a:ext uri="{FF2B5EF4-FFF2-40B4-BE49-F238E27FC236}">
                  <a16:creationId xmlns:a16="http://schemas.microsoft.com/office/drawing/2014/main" id="{688BB9DA-569F-2A02-5E50-78E14419EE4D}"/>
                </a:ext>
              </a:extLst>
            </p:cNvPr>
            <p:cNvSpPr>
              <a:spLocks/>
            </p:cNvSpPr>
            <p:nvPr/>
          </p:nvSpPr>
          <p:spPr bwMode="auto">
            <a:xfrm>
              <a:off x="3900" y="1247"/>
              <a:ext cx="241" cy="267"/>
            </a:xfrm>
            <a:custGeom>
              <a:avLst/>
              <a:gdLst>
                <a:gd name="T0" fmla="*/ 330 w 341"/>
                <a:gd name="T1" fmla="*/ 139 h 377"/>
                <a:gd name="T2" fmla="*/ 324 w 341"/>
                <a:gd name="T3" fmla="*/ 39 h 377"/>
                <a:gd name="T4" fmla="*/ 195 w 341"/>
                <a:gd name="T5" fmla="*/ 216 h 377"/>
                <a:gd name="T6" fmla="*/ 151 w 341"/>
                <a:gd name="T7" fmla="*/ 288 h 377"/>
                <a:gd name="T8" fmla="*/ 10 w 341"/>
                <a:gd name="T9" fmla="*/ 324 h 377"/>
                <a:gd name="T10" fmla="*/ 8 w 341"/>
                <a:gd name="T11" fmla="*/ 371 h 377"/>
                <a:gd name="T12" fmla="*/ 208 w 341"/>
                <a:gd name="T13" fmla="*/ 325 h 377"/>
                <a:gd name="T14" fmla="*/ 330 w 341"/>
                <a:gd name="T15" fmla="*/ 139 h 3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77">
                  <a:moveTo>
                    <a:pt x="330" y="139"/>
                  </a:moveTo>
                  <a:cubicBezTo>
                    <a:pt x="337" y="114"/>
                    <a:pt x="341" y="81"/>
                    <a:pt x="324" y="39"/>
                  </a:cubicBezTo>
                  <a:cubicBezTo>
                    <a:pt x="308" y="0"/>
                    <a:pt x="196" y="215"/>
                    <a:pt x="195" y="216"/>
                  </a:cubicBezTo>
                  <a:cubicBezTo>
                    <a:pt x="187" y="228"/>
                    <a:pt x="158" y="285"/>
                    <a:pt x="151" y="288"/>
                  </a:cubicBezTo>
                  <a:cubicBezTo>
                    <a:pt x="142" y="292"/>
                    <a:pt x="41" y="306"/>
                    <a:pt x="10" y="324"/>
                  </a:cubicBezTo>
                  <a:cubicBezTo>
                    <a:pt x="1" y="329"/>
                    <a:pt x="0" y="370"/>
                    <a:pt x="8" y="371"/>
                  </a:cubicBezTo>
                  <a:cubicBezTo>
                    <a:pt x="38" y="376"/>
                    <a:pt x="150" y="377"/>
                    <a:pt x="208" y="325"/>
                  </a:cubicBezTo>
                  <a:cubicBezTo>
                    <a:pt x="257" y="281"/>
                    <a:pt x="324" y="163"/>
                    <a:pt x="330" y="13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3" name="Freeform 85">
              <a:extLst>
                <a:ext uri="{FF2B5EF4-FFF2-40B4-BE49-F238E27FC236}">
                  <a16:creationId xmlns:a16="http://schemas.microsoft.com/office/drawing/2014/main" id="{85EC900D-0F87-4DB9-CCE8-454EB540FEF0}"/>
                </a:ext>
              </a:extLst>
            </p:cNvPr>
            <p:cNvSpPr>
              <a:spLocks/>
            </p:cNvSpPr>
            <p:nvPr/>
          </p:nvSpPr>
          <p:spPr bwMode="auto">
            <a:xfrm>
              <a:off x="4245" y="1325"/>
              <a:ext cx="321" cy="163"/>
            </a:xfrm>
            <a:custGeom>
              <a:avLst/>
              <a:gdLst>
                <a:gd name="T0" fmla="*/ 221 w 453"/>
                <a:gd name="T1" fmla="*/ 226 h 231"/>
                <a:gd name="T2" fmla="*/ 1 w 453"/>
                <a:gd name="T3" fmla="*/ 16 h 231"/>
                <a:gd name="T4" fmla="*/ 0 w 453"/>
                <a:gd name="T5" fmla="*/ 2 h 231"/>
                <a:gd name="T6" fmla="*/ 6 w 453"/>
                <a:gd name="T7" fmla="*/ 1 h 231"/>
                <a:gd name="T8" fmla="*/ 67 w 453"/>
                <a:gd name="T9" fmla="*/ 16 h 231"/>
                <a:gd name="T10" fmla="*/ 87 w 453"/>
                <a:gd name="T11" fmla="*/ 24 h 231"/>
                <a:gd name="T12" fmla="*/ 111 w 453"/>
                <a:gd name="T13" fmla="*/ 36 h 231"/>
                <a:gd name="T14" fmla="*/ 127 w 453"/>
                <a:gd name="T15" fmla="*/ 43 h 231"/>
                <a:gd name="T16" fmla="*/ 136 w 453"/>
                <a:gd name="T17" fmla="*/ 53 h 231"/>
                <a:gd name="T18" fmla="*/ 139 w 453"/>
                <a:gd name="T19" fmla="*/ 54 h 231"/>
                <a:gd name="T20" fmla="*/ 162 w 453"/>
                <a:gd name="T21" fmla="*/ 76 h 231"/>
                <a:gd name="T22" fmla="*/ 170 w 453"/>
                <a:gd name="T23" fmla="*/ 86 h 231"/>
                <a:gd name="T24" fmla="*/ 187 w 453"/>
                <a:gd name="T25" fmla="*/ 89 h 231"/>
                <a:gd name="T26" fmla="*/ 190 w 453"/>
                <a:gd name="T27" fmla="*/ 86 h 231"/>
                <a:gd name="T28" fmla="*/ 292 w 453"/>
                <a:gd name="T29" fmla="*/ 183 h 231"/>
                <a:gd name="T30" fmla="*/ 351 w 453"/>
                <a:gd name="T31" fmla="*/ 159 h 231"/>
                <a:gd name="T32" fmla="*/ 416 w 453"/>
                <a:gd name="T33" fmla="*/ 196 h 231"/>
                <a:gd name="T34" fmla="*/ 221 w 453"/>
                <a:gd name="T35" fmla="*/ 22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3" h="231">
                  <a:moveTo>
                    <a:pt x="221" y="226"/>
                  </a:moveTo>
                  <a:cubicBezTo>
                    <a:pt x="138" y="221"/>
                    <a:pt x="8" y="80"/>
                    <a:pt x="1" y="16"/>
                  </a:cubicBezTo>
                  <a:cubicBezTo>
                    <a:pt x="1" y="11"/>
                    <a:pt x="1" y="6"/>
                    <a:pt x="0" y="2"/>
                  </a:cubicBezTo>
                  <a:cubicBezTo>
                    <a:pt x="2" y="1"/>
                    <a:pt x="4" y="1"/>
                    <a:pt x="6" y="1"/>
                  </a:cubicBezTo>
                  <a:cubicBezTo>
                    <a:pt x="28" y="0"/>
                    <a:pt x="48" y="7"/>
                    <a:pt x="67" y="16"/>
                  </a:cubicBezTo>
                  <a:cubicBezTo>
                    <a:pt x="74" y="18"/>
                    <a:pt x="80" y="21"/>
                    <a:pt x="87" y="24"/>
                  </a:cubicBezTo>
                  <a:cubicBezTo>
                    <a:pt x="98" y="20"/>
                    <a:pt x="108" y="27"/>
                    <a:pt x="111" y="36"/>
                  </a:cubicBezTo>
                  <a:cubicBezTo>
                    <a:pt x="116" y="38"/>
                    <a:pt x="121" y="41"/>
                    <a:pt x="127" y="43"/>
                  </a:cubicBezTo>
                  <a:cubicBezTo>
                    <a:pt x="131" y="46"/>
                    <a:pt x="134" y="49"/>
                    <a:pt x="136" y="53"/>
                  </a:cubicBezTo>
                  <a:cubicBezTo>
                    <a:pt x="137" y="54"/>
                    <a:pt x="138" y="54"/>
                    <a:pt x="139" y="54"/>
                  </a:cubicBezTo>
                  <a:cubicBezTo>
                    <a:pt x="151" y="53"/>
                    <a:pt x="164" y="64"/>
                    <a:pt x="162" y="76"/>
                  </a:cubicBezTo>
                  <a:cubicBezTo>
                    <a:pt x="166" y="78"/>
                    <a:pt x="169" y="82"/>
                    <a:pt x="170" y="86"/>
                  </a:cubicBezTo>
                  <a:cubicBezTo>
                    <a:pt x="176" y="84"/>
                    <a:pt x="182" y="85"/>
                    <a:pt x="187" y="89"/>
                  </a:cubicBezTo>
                  <a:cubicBezTo>
                    <a:pt x="188" y="88"/>
                    <a:pt x="189" y="87"/>
                    <a:pt x="190" y="86"/>
                  </a:cubicBezTo>
                  <a:cubicBezTo>
                    <a:pt x="214" y="123"/>
                    <a:pt x="261" y="163"/>
                    <a:pt x="292" y="183"/>
                  </a:cubicBezTo>
                  <a:cubicBezTo>
                    <a:pt x="293" y="184"/>
                    <a:pt x="331" y="153"/>
                    <a:pt x="351" y="159"/>
                  </a:cubicBezTo>
                  <a:cubicBezTo>
                    <a:pt x="346" y="177"/>
                    <a:pt x="453" y="167"/>
                    <a:pt x="416" y="196"/>
                  </a:cubicBezTo>
                  <a:cubicBezTo>
                    <a:pt x="379" y="225"/>
                    <a:pt x="228" y="231"/>
                    <a:pt x="221" y="226"/>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4" name="Freeform 86">
              <a:extLst>
                <a:ext uri="{FF2B5EF4-FFF2-40B4-BE49-F238E27FC236}">
                  <a16:creationId xmlns:a16="http://schemas.microsoft.com/office/drawing/2014/main" id="{05017A84-AD81-3C6B-1900-136B452662C5}"/>
                </a:ext>
              </a:extLst>
            </p:cNvPr>
            <p:cNvSpPr>
              <a:spLocks/>
            </p:cNvSpPr>
            <p:nvPr/>
          </p:nvSpPr>
          <p:spPr bwMode="auto">
            <a:xfrm>
              <a:off x="4514" y="1418"/>
              <a:ext cx="57" cy="45"/>
            </a:xfrm>
            <a:custGeom>
              <a:avLst/>
              <a:gdLst>
                <a:gd name="T0" fmla="*/ 8 w 80"/>
                <a:gd name="T1" fmla="*/ 51 h 63"/>
                <a:gd name="T2" fmla="*/ 3 w 80"/>
                <a:gd name="T3" fmla="*/ 31 h 63"/>
                <a:gd name="T4" fmla="*/ 51 w 80"/>
                <a:gd name="T5" fmla="*/ 2 h 63"/>
                <a:gd name="T6" fmla="*/ 79 w 80"/>
                <a:gd name="T7" fmla="*/ 32 h 63"/>
                <a:gd name="T8" fmla="*/ 51 w 80"/>
                <a:gd name="T9" fmla="*/ 59 h 63"/>
                <a:gd name="T10" fmla="*/ 8 w 80"/>
                <a:gd name="T11" fmla="*/ 51 h 63"/>
              </a:gdLst>
              <a:ahLst/>
              <a:cxnLst>
                <a:cxn ang="0">
                  <a:pos x="T0" y="T1"/>
                </a:cxn>
                <a:cxn ang="0">
                  <a:pos x="T2" y="T3"/>
                </a:cxn>
                <a:cxn ang="0">
                  <a:pos x="T4" y="T5"/>
                </a:cxn>
                <a:cxn ang="0">
                  <a:pos x="T6" y="T7"/>
                </a:cxn>
                <a:cxn ang="0">
                  <a:pos x="T8" y="T9"/>
                </a:cxn>
                <a:cxn ang="0">
                  <a:pos x="T10" y="T11"/>
                </a:cxn>
              </a:cxnLst>
              <a:rect l="0" t="0" r="r" b="b"/>
              <a:pathLst>
                <a:path w="80" h="63">
                  <a:moveTo>
                    <a:pt x="8" y="51"/>
                  </a:moveTo>
                  <a:cubicBezTo>
                    <a:pt x="1" y="44"/>
                    <a:pt x="0" y="40"/>
                    <a:pt x="3" y="31"/>
                  </a:cubicBezTo>
                  <a:cubicBezTo>
                    <a:pt x="6" y="22"/>
                    <a:pt x="44" y="0"/>
                    <a:pt x="51" y="2"/>
                  </a:cubicBezTo>
                  <a:cubicBezTo>
                    <a:pt x="61" y="5"/>
                    <a:pt x="80" y="21"/>
                    <a:pt x="79" y="32"/>
                  </a:cubicBezTo>
                  <a:cubicBezTo>
                    <a:pt x="78" y="48"/>
                    <a:pt x="65" y="54"/>
                    <a:pt x="51" y="59"/>
                  </a:cubicBezTo>
                  <a:cubicBezTo>
                    <a:pt x="37" y="63"/>
                    <a:pt x="18" y="63"/>
                    <a:pt x="8" y="51"/>
                  </a:cubicBezTo>
                  <a:close/>
                </a:path>
              </a:pathLst>
            </a:custGeom>
            <a:solidFill>
              <a:srgbClr val="A86A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5" name="Freeform 87">
              <a:extLst>
                <a:ext uri="{FF2B5EF4-FFF2-40B4-BE49-F238E27FC236}">
                  <a16:creationId xmlns:a16="http://schemas.microsoft.com/office/drawing/2014/main" id="{EBBEB922-2B84-F894-42B3-B78251288ECB}"/>
                </a:ext>
              </a:extLst>
            </p:cNvPr>
            <p:cNvSpPr>
              <a:spLocks/>
            </p:cNvSpPr>
            <p:nvPr/>
          </p:nvSpPr>
          <p:spPr bwMode="auto">
            <a:xfrm>
              <a:off x="4272" y="1241"/>
              <a:ext cx="274" cy="244"/>
            </a:xfrm>
            <a:custGeom>
              <a:avLst/>
              <a:gdLst>
                <a:gd name="T0" fmla="*/ 21 w 387"/>
                <a:gd name="T1" fmla="*/ 141 h 344"/>
                <a:gd name="T2" fmla="*/ 10 w 387"/>
                <a:gd name="T3" fmla="*/ 41 h 344"/>
                <a:gd name="T4" fmla="*/ 168 w 387"/>
                <a:gd name="T5" fmla="*/ 194 h 344"/>
                <a:gd name="T6" fmla="*/ 224 w 387"/>
                <a:gd name="T7" fmla="*/ 257 h 344"/>
                <a:gd name="T8" fmla="*/ 369 w 387"/>
                <a:gd name="T9" fmla="*/ 267 h 344"/>
                <a:gd name="T10" fmla="*/ 379 w 387"/>
                <a:gd name="T11" fmla="*/ 314 h 344"/>
                <a:gd name="T12" fmla="*/ 173 w 387"/>
                <a:gd name="T13" fmla="*/ 303 h 344"/>
                <a:gd name="T14" fmla="*/ 21 w 387"/>
                <a:gd name="T15" fmla="*/ 141 h 3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7" h="344">
                  <a:moveTo>
                    <a:pt x="21" y="141"/>
                  </a:moveTo>
                  <a:cubicBezTo>
                    <a:pt x="10" y="117"/>
                    <a:pt x="0" y="86"/>
                    <a:pt x="10" y="41"/>
                  </a:cubicBezTo>
                  <a:cubicBezTo>
                    <a:pt x="19" y="0"/>
                    <a:pt x="166" y="192"/>
                    <a:pt x="168" y="194"/>
                  </a:cubicBezTo>
                  <a:cubicBezTo>
                    <a:pt x="178" y="204"/>
                    <a:pt x="216" y="255"/>
                    <a:pt x="224" y="257"/>
                  </a:cubicBezTo>
                  <a:cubicBezTo>
                    <a:pt x="233" y="259"/>
                    <a:pt x="335" y="255"/>
                    <a:pt x="369" y="267"/>
                  </a:cubicBezTo>
                  <a:cubicBezTo>
                    <a:pt x="379" y="271"/>
                    <a:pt x="387" y="311"/>
                    <a:pt x="379" y="314"/>
                  </a:cubicBezTo>
                  <a:cubicBezTo>
                    <a:pt x="350" y="324"/>
                    <a:pt x="240" y="344"/>
                    <a:pt x="173" y="303"/>
                  </a:cubicBezTo>
                  <a:cubicBezTo>
                    <a:pt x="118" y="268"/>
                    <a:pt x="32" y="163"/>
                    <a:pt x="21" y="14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6" name="Oval 88">
              <a:extLst>
                <a:ext uri="{FF2B5EF4-FFF2-40B4-BE49-F238E27FC236}">
                  <a16:creationId xmlns:a16="http://schemas.microsoft.com/office/drawing/2014/main" id="{ADB62454-A5C5-A574-CFAB-38BD931634BC}"/>
                </a:ext>
              </a:extLst>
            </p:cNvPr>
            <p:cNvSpPr>
              <a:spLocks noChangeArrowheads="1"/>
            </p:cNvSpPr>
            <p:nvPr/>
          </p:nvSpPr>
          <p:spPr bwMode="auto">
            <a:xfrm>
              <a:off x="3780" y="1241"/>
              <a:ext cx="212" cy="212"/>
            </a:xfrm>
            <a:prstGeom prst="ellipse">
              <a:avLst/>
            </a:pr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7" name="Freeform 89">
              <a:extLst>
                <a:ext uri="{FF2B5EF4-FFF2-40B4-BE49-F238E27FC236}">
                  <a16:creationId xmlns:a16="http://schemas.microsoft.com/office/drawing/2014/main" id="{BC019F13-FE15-13E0-CEA0-FED3CEEDFA8B}"/>
                </a:ext>
              </a:extLst>
            </p:cNvPr>
            <p:cNvSpPr>
              <a:spLocks/>
            </p:cNvSpPr>
            <p:nvPr/>
          </p:nvSpPr>
          <p:spPr bwMode="auto">
            <a:xfrm>
              <a:off x="3850" y="1299"/>
              <a:ext cx="72" cy="96"/>
            </a:xfrm>
            <a:custGeom>
              <a:avLst/>
              <a:gdLst>
                <a:gd name="T0" fmla="*/ 0 w 102"/>
                <a:gd name="T1" fmla="*/ 115 h 135"/>
                <a:gd name="T2" fmla="*/ 2 w 102"/>
                <a:gd name="T3" fmla="*/ 115 h 135"/>
                <a:gd name="T4" fmla="*/ 33 w 102"/>
                <a:gd name="T5" fmla="*/ 93 h 135"/>
                <a:gd name="T6" fmla="*/ 29 w 102"/>
                <a:gd name="T7" fmla="*/ 82 h 135"/>
                <a:gd name="T8" fmla="*/ 8 w 102"/>
                <a:gd name="T9" fmla="*/ 82 h 135"/>
                <a:gd name="T10" fmla="*/ 8 w 102"/>
                <a:gd name="T11" fmla="*/ 62 h 135"/>
                <a:gd name="T12" fmla="*/ 19 w 102"/>
                <a:gd name="T13" fmla="*/ 62 h 135"/>
                <a:gd name="T14" fmla="*/ 11 w 102"/>
                <a:gd name="T15" fmla="*/ 40 h 135"/>
                <a:gd name="T16" fmla="*/ 55 w 102"/>
                <a:gd name="T17" fmla="*/ 0 h 135"/>
                <a:gd name="T18" fmla="*/ 96 w 102"/>
                <a:gd name="T19" fmla="*/ 41 h 135"/>
                <a:gd name="T20" fmla="*/ 71 w 102"/>
                <a:gd name="T21" fmla="*/ 41 h 135"/>
                <a:gd name="T22" fmla="*/ 55 w 102"/>
                <a:gd name="T23" fmla="*/ 27 h 135"/>
                <a:gd name="T24" fmla="*/ 39 w 102"/>
                <a:gd name="T25" fmla="*/ 42 h 135"/>
                <a:gd name="T26" fmla="*/ 48 w 102"/>
                <a:gd name="T27" fmla="*/ 62 h 135"/>
                <a:gd name="T28" fmla="*/ 79 w 102"/>
                <a:gd name="T29" fmla="*/ 62 h 135"/>
                <a:gd name="T30" fmla="*/ 79 w 102"/>
                <a:gd name="T31" fmla="*/ 82 h 135"/>
                <a:gd name="T32" fmla="*/ 58 w 102"/>
                <a:gd name="T33" fmla="*/ 82 h 135"/>
                <a:gd name="T34" fmla="*/ 61 w 102"/>
                <a:gd name="T35" fmla="*/ 93 h 135"/>
                <a:gd name="T36" fmla="*/ 53 w 102"/>
                <a:gd name="T37" fmla="*/ 111 h 135"/>
                <a:gd name="T38" fmla="*/ 102 w 102"/>
                <a:gd name="T39" fmla="*/ 111 h 135"/>
                <a:gd name="T40" fmla="*/ 102 w 102"/>
                <a:gd name="T41" fmla="*/ 135 h 135"/>
                <a:gd name="T42" fmla="*/ 0 w 102"/>
                <a:gd name="T43" fmla="*/ 135 h 135"/>
                <a:gd name="T44" fmla="*/ 0 w 102"/>
                <a:gd name="T45" fmla="*/ 11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2" h="135">
                  <a:moveTo>
                    <a:pt x="0" y="115"/>
                  </a:moveTo>
                  <a:cubicBezTo>
                    <a:pt x="2" y="115"/>
                    <a:pt x="2" y="115"/>
                    <a:pt x="2" y="115"/>
                  </a:cubicBezTo>
                  <a:cubicBezTo>
                    <a:pt x="27" y="115"/>
                    <a:pt x="33" y="103"/>
                    <a:pt x="33" y="93"/>
                  </a:cubicBezTo>
                  <a:cubicBezTo>
                    <a:pt x="33" y="90"/>
                    <a:pt x="31" y="86"/>
                    <a:pt x="29" y="82"/>
                  </a:cubicBezTo>
                  <a:cubicBezTo>
                    <a:pt x="8" y="82"/>
                    <a:pt x="8" y="82"/>
                    <a:pt x="8" y="82"/>
                  </a:cubicBezTo>
                  <a:cubicBezTo>
                    <a:pt x="8" y="62"/>
                    <a:pt x="8" y="62"/>
                    <a:pt x="8" y="62"/>
                  </a:cubicBezTo>
                  <a:cubicBezTo>
                    <a:pt x="19" y="62"/>
                    <a:pt x="19" y="62"/>
                    <a:pt x="19" y="62"/>
                  </a:cubicBezTo>
                  <a:cubicBezTo>
                    <a:pt x="15" y="55"/>
                    <a:pt x="11" y="48"/>
                    <a:pt x="11" y="40"/>
                  </a:cubicBezTo>
                  <a:cubicBezTo>
                    <a:pt x="11" y="18"/>
                    <a:pt x="31" y="0"/>
                    <a:pt x="55" y="0"/>
                  </a:cubicBezTo>
                  <a:cubicBezTo>
                    <a:pt x="78" y="0"/>
                    <a:pt x="96" y="19"/>
                    <a:pt x="96" y="41"/>
                  </a:cubicBezTo>
                  <a:cubicBezTo>
                    <a:pt x="71" y="41"/>
                    <a:pt x="71" y="41"/>
                    <a:pt x="71" y="41"/>
                  </a:cubicBezTo>
                  <a:cubicBezTo>
                    <a:pt x="71" y="34"/>
                    <a:pt x="64" y="27"/>
                    <a:pt x="55" y="27"/>
                  </a:cubicBezTo>
                  <a:cubicBezTo>
                    <a:pt x="46" y="27"/>
                    <a:pt x="39" y="34"/>
                    <a:pt x="39" y="42"/>
                  </a:cubicBezTo>
                  <a:cubicBezTo>
                    <a:pt x="39" y="48"/>
                    <a:pt x="43" y="56"/>
                    <a:pt x="48" y="62"/>
                  </a:cubicBezTo>
                  <a:cubicBezTo>
                    <a:pt x="79" y="62"/>
                    <a:pt x="79" y="62"/>
                    <a:pt x="79" y="62"/>
                  </a:cubicBezTo>
                  <a:cubicBezTo>
                    <a:pt x="79" y="82"/>
                    <a:pt x="79" y="82"/>
                    <a:pt x="79" y="82"/>
                  </a:cubicBezTo>
                  <a:cubicBezTo>
                    <a:pt x="58" y="82"/>
                    <a:pt x="58" y="82"/>
                    <a:pt x="58" y="82"/>
                  </a:cubicBezTo>
                  <a:cubicBezTo>
                    <a:pt x="60" y="85"/>
                    <a:pt x="61" y="89"/>
                    <a:pt x="61" y="93"/>
                  </a:cubicBezTo>
                  <a:cubicBezTo>
                    <a:pt x="61" y="102"/>
                    <a:pt x="57" y="109"/>
                    <a:pt x="53" y="111"/>
                  </a:cubicBezTo>
                  <a:cubicBezTo>
                    <a:pt x="102" y="111"/>
                    <a:pt x="102" y="111"/>
                    <a:pt x="102" y="111"/>
                  </a:cubicBezTo>
                  <a:cubicBezTo>
                    <a:pt x="102" y="135"/>
                    <a:pt x="102" y="135"/>
                    <a:pt x="102" y="135"/>
                  </a:cubicBezTo>
                  <a:cubicBezTo>
                    <a:pt x="0" y="135"/>
                    <a:pt x="0" y="135"/>
                    <a:pt x="0" y="135"/>
                  </a:cubicBezTo>
                  <a:lnTo>
                    <a:pt x="0" y="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98" name="Group 92">
            <a:extLst>
              <a:ext uri="{FF2B5EF4-FFF2-40B4-BE49-F238E27FC236}">
                <a16:creationId xmlns:a16="http://schemas.microsoft.com/office/drawing/2014/main" id="{97510F5A-F9D2-A779-B4CC-1DED525E0EC1}"/>
              </a:ext>
            </a:extLst>
          </p:cNvPr>
          <p:cNvGrpSpPr>
            <a:grpSpLocks noChangeAspect="1"/>
          </p:cNvGrpSpPr>
          <p:nvPr/>
        </p:nvGrpSpPr>
        <p:grpSpPr bwMode="auto">
          <a:xfrm>
            <a:off x="10028238" y="1835150"/>
            <a:ext cx="1998662" cy="1657350"/>
            <a:chOff x="6317" y="1156"/>
            <a:chExt cx="1259" cy="1044"/>
          </a:xfrm>
        </p:grpSpPr>
        <p:sp>
          <p:nvSpPr>
            <p:cNvPr id="99" name="AutoShape 91">
              <a:extLst>
                <a:ext uri="{FF2B5EF4-FFF2-40B4-BE49-F238E27FC236}">
                  <a16:creationId xmlns:a16="http://schemas.microsoft.com/office/drawing/2014/main" id="{28A5E4C7-37E6-CC8E-F7D8-AD1FEF9A99AC}"/>
                </a:ext>
              </a:extLst>
            </p:cNvPr>
            <p:cNvSpPr>
              <a:spLocks noChangeAspect="1" noChangeArrowheads="1" noTextEdit="1"/>
            </p:cNvSpPr>
            <p:nvPr/>
          </p:nvSpPr>
          <p:spPr bwMode="auto">
            <a:xfrm>
              <a:off x="6317" y="1156"/>
              <a:ext cx="1259" cy="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0" name="Freeform 93">
              <a:extLst>
                <a:ext uri="{FF2B5EF4-FFF2-40B4-BE49-F238E27FC236}">
                  <a16:creationId xmlns:a16="http://schemas.microsoft.com/office/drawing/2014/main" id="{86D021A8-07AC-1139-3FE6-3D021DD34D4F}"/>
                </a:ext>
              </a:extLst>
            </p:cNvPr>
            <p:cNvSpPr>
              <a:spLocks/>
            </p:cNvSpPr>
            <p:nvPr/>
          </p:nvSpPr>
          <p:spPr bwMode="auto">
            <a:xfrm>
              <a:off x="6698" y="1803"/>
              <a:ext cx="205" cy="360"/>
            </a:xfrm>
            <a:custGeom>
              <a:avLst/>
              <a:gdLst>
                <a:gd name="T0" fmla="*/ 221 w 226"/>
                <a:gd name="T1" fmla="*/ 387 h 397"/>
                <a:gd name="T2" fmla="*/ 142 w 226"/>
                <a:gd name="T3" fmla="*/ 341 h 397"/>
                <a:gd name="T4" fmla="*/ 128 w 226"/>
                <a:gd name="T5" fmla="*/ 316 h 397"/>
                <a:gd name="T6" fmla="*/ 128 w 226"/>
                <a:gd name="T7" fmla="*/ 0 h 397"/>
                <a:gd name="T8" fmla="*/ 91 w 226"/>
                <a:gd name="T9" fmla="*/ 0 h 397"/>
                <a:gd name="T10" fmla="*/ 91 w 226"/>
                <a:gd name="T11" fmla="*/ 318 h 397"/>
                <a:gd name="T12" fmla="*/ 77 w 226"/>
                <a:gd name="T13" fmla="*/ 342 h 397"/>
                <a:gd name="T14" fmla="*/ 5 w 226"/>
                <a:gd name="T15" fmla="*/ 387 h 397"/>
                <a:gd name="T16" fmla="*/ 8 w 226"/>
                <a:gd name="T17" fmla="*/ 397 h 397"/>
                <a:gd name="T18" fmla="*/ 218 w 226"/>
                <a:gd name="T19" fmla="*/ 397 h 397"/>
                <a:gd name="T20" fmla="*/ 221 w 226"/>
                <a:gd name="T21" fmla="*/ 387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397">
                  <a:moveTo>
                    <a:pt x="221" y="387"/>
                  </a:moveTo>
                  <a:cubicBezTo>
                    <a:pt x="142" y="341"/>
                    <a:pt x="142" y="341"/>
                    <a:pt x="142" y="341"/>
                  </a:cubicBezTo>
                  <a:cubicBezTo>
                    <a:pt x="133" y="336"/>
                    <a:pt x="128" y="327"/>
                    <a:pt x="128" y="316"/>
                  </a:cubicBezTo>
                  <a:cubicBezTo>
                    <a:pt x="128" y="0"/>
                    <a:pt x="128" y="0"/>
                    <a:pt x="128" y="0"/>
                  </a:cubicBezTo>
                  <a:cubicBezTo>
                    <a:pt x="91" y="0"/>
                    <a:pt x="91" y="0"/>
                    <a:pt x="91" y="0"/>
                  </a:cubicBezTo>
                  <a:cubicBezTo>
                    <a:pt x="91" y="318"/>
                    <a:pt x="91" y="318"/>
                    <a:pt x="91" y="318"/>
                  </a:cubicBezTo>
                  <a:cubicBezTo>
                    <a:pt x="91" y="328"/>
                    <a:pt x="86" y="337"/>
                    <a:pt x="77" y="342"/>
                  </a:cubicBezTo>
                  <a:cubicBezTo>
                    <a:pt x="5" y="387"/>
                    <a:pt x="5" y="387"/>
                    <a:pt x="5" y="387"/>
                  </a:cubicBezTo>
                  <a:cubicBezTo>
                    <a:pt x="0" y="390"/>
                    <a:pt x="2" y="397"/>
                    <a:pt x="8" y="397"/>
                  </a:cubicBezTo>
                  <a:cubicBezTo>
                    <a:pt x="218" y="397"/>
                    <a:pt x="218" y="397"/>
                    <a:pt x="218" y="397"/>
                  </a:cubicBezTo>
                  <a:cubicBezTo>
                    <a:pt x="224" y="397"/>
                    <a:pt x="226" y="390"/>
                    <a:pt x="221" y="387"/>
                  </a:cubicBez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1" name="Freeform 94">
              <a:extLst>
                <a:ext uri="{FF2B5EF4-FFF2-40B4-BE49-F238E27FC236}">
                  <a16:creationId xmlns:a16="http://schemas.microsoft.com/office/drawing/2014/main" id="{C8431DA5-F274-5190-FFFD-1D35FD323456}"/>
                </a:ext>
              </a:extLst>
            </p:cNvPr>
            <p:cNvSpPr>
              <a:spLocks/>
            </p:cNvSpPr>
            <p:nvPr/>
          </p:nvSpPr>
          <p:spPr bwMode="auto">
            <a:xfrm>
              <a:off x="6432" y="1403"/>
              <a:ext cx="658" cy="475"/>
            </a:xfrm>
            <a:custGeom>
              <a:avLst/>
              <a:gdLst>
                <a:gd name="T0" fmla="*/ 20 w 726"/>
                <a:gd name="T1" fmla="*/ 41 h 525"/>
                <a:gd name="T2" fmla="*/ 390 w 726"/>
                <a:gd name="T3" fmla="*/ 23 h 525"/>
                <a:gd name="T4" fmla="*/ 539 w 726"/>
                <a:gd name="T5" fmla="*/ 399 h 525"/>
                <a:gd name="T6" fmla="*/ 700 w 726"/>
                <a:gd name="T7" fmla="*/ 416 h 525"/>
                <a:gd name="T8" fmla="*/ 661 w 726"/>
                <a:gd name="T9" fmla="*/ 511 h 525"/>
                <a:gd name="T10" fmla="*/ 173 w 726"/>
                <a:gd name="T11" fmla="*/ 511 h 525"/>
                <a:gd name="T12" fmla="*/ 20 w 726"/>
                <a:gd name="T13" fmla="*/ 41 h 525"/>
              </a:gdLst>
              <a:ahLst/>
              <a:cxnLst>
                <a:cxn ang="0">
                  <a:pos x="T0" y="T1"/>
                </a:cxn>
                <a:cxn ang="0">
                  <a:pos x="T2" y="T3"/>
                </a:cxn>
                <a:cxn ang="0">
                  <a:pos x="T4" y="T5"/>
                </a:cxn>
                <a:cxn ang="0">
                  <a:pos x="T6" y="T7"/>
                </a:cxn>
                <a:cxn ang="0">
                  <a:pos x="T8" y="T9"/>
                </a:cxn>
                <a:cxn ang="0">
                  <a:pos x="T10" y="T11"/>
                </a:cxn>
                <a:cxn ang="0">
                  <a:pos x="T12" y="T13"/>
                </a:cxn>
              </a:cxnLst>
              <a:rect l="0" t="0" r="r" b="b"/>
              <a:pathLst>
                <a:path w="726" h="525">
                  <a:moveTo>
                    <a:pt x="20" y="41"/>
                  </a:moveTo>
                  <a:cubicBezTo>
                    <a:pt x="33" y="0"/>
                    <a:pt x="346" y="12"/>
                    <a:pt x="390" y="23"/>
                  </a:cubicBezTo>
                  <a:cubicBezTo>
                    <a:pt x="434" y="34"/>
                    <a:pt x="502" y="388"/>
                    <a:pt x="539" y="399"/>
                  </a:cubicBezTo>
                  <a:cubicBezTo>
                    <a:pt x="576" y="409"/>
                    <a:pt x="682" y="392"/>
                    <a:pt x="700" y="416"/>
                  </a:cubicBezTo>
                  <a:cubicBezTo>
                    <a:pt x="718" y="441"/>
                    <a:pt x="726" y="510"/>
                    <a:pt x="661" y="511"/>
                  </a:cubicBezTo>
                  <a:cubicBezTo>
                    <a:pt x="596" y="513"/>
                    <a:pt x="192" y="525"/>
                    <a:pt x="173" y="511"/>
                  </a:cubicBezTo>
                  <a:cubicBezTo>
                    <a:pt x="154" y="497"/>
                    <a:pt x="0" y="107"/>
                    <a:pt x="20" y="41"/>
                  </a:cubicBezTo>
                  <a:close/>
                </a:path>
              </a:pathLst>
            </a:custGeom>
            <a:solidFill>
              <a:srgbClr val="005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2" name="Freeform 95">
              <a:extLst>
                <a:ext uri="{FF2B5EF4-FFF2-40B4-BE49-F238E27FC236}">
                  <a16:creationId xmlns:a16="http://schemas.microsoft.com/office/drawing/2014/main" id="{1C25F921-AF16-1FE4-FF90-050AEE166874}"/>
                </a:ext>
              </a:extLst>
            </p:cNvPr>
            <p:cNvSpPr>
              <a:spLocks/>
            </p:cNvSpPr>
            <p:nvPr/>
          </p:nvSpPr>
          <p:spPr bwMode="auto">
            <a:xfrm>
              <a:off x="6874" y="2117"/>
              <a:ext cx="113" cy="55"/>
            </a:xfrm>
            <a:custGeom>
              <a:avLst/>
              <a:gdLst>
                <a:gd name="T0" fmla="*/ 6 w 125"/>
                <a:gd name="T1" fmla="*/ 5 h 61"/>
                <a:gd name="T2" fmla="*/ 33 w 125"/>
                <a:gd name="T3" fmla="*/ 3 h 61"/>
                <a:gd name="T4" fmla="*/ 35 w 125"/>
                <a:gd name="T5" fmla="*/ 4 h 61"/>
                <a:gd name="T6" fmla="*/ 66 w 125"/>
                <a:gd name="T7" fmla="*/ 26 h 61"/>
                <a:gd name="T8" fmla="*/ 102 w 125"/>
                <a:gd name="T9" fmla="*/ 40 h 61"/>
                <a:gd name="T10" fmla="*/ 109 w 125"/>
                <a:gd name="T11" fmla="*/ 59 h 61"/>
                <a:gd name="T12" fmla="*/ 77 w 125"/>
                <a:gd name="T13" fmla="*/ 57 h 61"/>
                <a:gd name="T14" fmla="*/ 30 w 125"/>
                <a:gd name="T15" fmla="*/ 49 h 61"/>
                <a:gd name="T16" fmla="*/ 5 w 125"/>
                <a:gd name="T17" fmla="*/ 39 h 61"/>
                <a:gd name="T18" fmla="*/ 1 w 125"/>
                <a:gd name="T19" fmla="*/ 7 h 61"/>
                <a:gd name="T20" fmla="*/ 6 w 125"/>
                <a:gd name="T21" fmla="*/ 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5" h="61">
                  <a:moveTo>
                    <a:pt x="6" y="5"/>
                  </a:moveTo>
                  <a:cubicBezTo>
                    <a:pt x="14" y="0"/>
                    <a:pt x="24" y="0"/>
                    <a:pt x="33" y="3"/>
                  </a:cubicBezTo>
                  <a:cubicBezTo>
                    <a:pt x="34" y="3"/>
                    <a:pt x="34" y="4"/>
                    <a:pt x="35" y="4"/>
                  </a:cubicBezTo>
                  <a:cubicBezTo>
                    <a:pt x="42" y="18"/>
                    <a:pt x="53" y="21"/>
                    <a:pt x="66" y="26"/>
                  </a:cubicBezTo>
                  <a:cubicBezTo>
                    <a:pt x="78" y="31"/>
                    <a:pt x="90" y="36"/>
                    <a:pt x="102" y="40"/>
                  </a:cubicBezTo>
                  <a:cubicBezTo>
                    <a:pt x="110" y="44"/>
                    <a:pt x="125" y="57"/>
                    <a:pt x="109" y="59"/>
                  </a:cubicBezTo>
                  <a:cubicBezTo>
                    <a:pt x="98" y="61"/>
                    <a:pt x="87" y="58"/>
                    <a:pt x="77" y="57"/>
                  </a:cubicBezTo>
                  <a:cubicBezTo>
                    <a:pt x="59" y="54"/>
                    <a:pt x="47" y="51"/>
                    <a:pt x="30" y="49"/>
                  </a:cubicBezTo>
                  <a:cubicBezTo>
                    <a:pt x="22" y="48"/>
                    <a:pt x="11" y="46"/>
                    <a:pt x="5" y="39"/>
                  </a:cubicBezTo>
                  <a:cubicBezTo>
                    <a:pt x="0" y="32"/>
                    <a:pt x="2" y="16"/>
                    <a:pt x="1" y="7"/>
                  </a:cubicBezTo>
                  <a:cubicBezTo>
                    <a:pt x="1" y="4"/>
                    <a:pt x="5" y="4"/>
                    <a:pt x="6" y="5"/>
                  </a:cubicBezTo>
                  <a:close/>
                </a:path>
              </a:pathLst>
            </a:custGeom>
            <a:solidFill>
              <a:srgbClr val="75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3" name="Freeform 96">
              <a:extLst>
                <a:ext uri="{FF2B5EF4-FFF2-40B4-BE49-F238E27FC236}">
                  <a16:creationId xmlns:a16="http://schemas.microsoft.com/office/drawing/2014/main" id="{2FC5C737-BE51-1E32-90D7-A1FDCB619F21}"/>
                </a:ext>
              </a:extLst>
            </p:cNvPr>
            <p:cNvSpPr>
              <a:spLocks/>
            </p:cNvSpPr>
            <p:nvPr/>
          </p:nvSpPr>
          <p:spPr bwMode="auto">
            <a:xfrm>
              <a:off x="6994" y="2117"/>
              <a:ext cx="114" cy="55"/>
            </a:xfrm>
            <a:custGeom>
              <a:avLst/>
              <a:gdLst>
                <a:gd name="T0" fmla="*/ 7 w 126"/>
                <a:gd name="T1" fmla="*/ 5 h 61"/>
                <a:gd name="T2" fmla="*/ 33 w 126"/>
                <a:gd name="T3" fmla="*/ 3 h 61"/>
                <a:gd name="T4" fmla="*/ 35 w 126"/>
                <a:gd name="T5" fmla="*/ 4 h 61"/>
                <a:gd name="T6" fmla="*/ 67 w 126"/>
                <a:gd name="T7" fmla="*/ 26 h 61"/>
                <a:gd name="T8" fmla="*/ 102 w 126"/>
                <a:gd name="T9" fmla="*/ 40 h 61"/>
                <a:gd name="T10" fmla="*/ 109 w 126"/>
                <a:gd name="T11" fmla="*/ 59 h 61"/>
                <a:gd name="T12" fmla="*/ 77 w 126"/>
                <a:gd name="T13" fmla="*/ 57 h 61"/>
                <a:gd name="T14" fmla="*/ 30 w 126"/>
                <a:gd name="T15" fmla="*/ 49 h 61"/>
                <a:gd name="T16" fmla="*/ 6 w 126"/>
                <a:gd name="T17" fmla="*/ 39 h 61"/>
                <a:gd name="T18" fmla="*/ 2 w 126"/>
                <a:gd name="T19" fmla="*/ 7 h 61"/>
                <a:gd name="T20" fmla="*/ 7 w 126"/>
                <a:gd name="T21" fmla="*/ 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61">
                  <a:moveTo>
                    <a:pt x="7" y="5"/>
                  </a:moveTo>
                  <a:cubicBezTo>
                    <a:pt x="15" y="0"/>
                    <a:pt x="24" y="0"/>
                    <a:pt x="33" y="3"/>
                  </a:cubicBezTo>
                  <a:cubicBezTo>
                    <a:pt x="34" y="3"/>
                    <a:pt x="35" y="4"/>
                    <a:pt x="35" y="4"/>
                  </a:cubicBezTo>
                  <a:cubicBezTo>
                    <a:pt x="43" y="18"/>
                    <a:pt x="53" y="21"/>
                    <a:pt x="67" y="26"/>
                  </a:cubicBezTo>
                  <a:cubicBezTo>
                    <a:pt x="79" y="31"/>
                    <a:pt x="91" y="36"/>
                    <a:pt x="102" y="40"/>
                  </a:cubicBezTo>
                  <a:cubicBezTo>
                    <a:pt x="110" y="44"/>
                    <a:pt x="126" y="57"/>
                    <a:pt x="109" y="59"/>
                  </a:cubicBezTo>
                  <a:cubicBezTo>
                    <a:pt x="99" y="61"/>
                    <a:pt x="88" y="58"/>
                    <a:pt x="77" y="57"/>
                  </a:cubicBezTo>
                  <a:cubicBezTo>
                    <a:pt x="60" y="54"/>
                    <a:pt x="48" y="51"/>
                    <a:pt x="30" y="49"/>
                  </a:cubicBezTo>
                  <a:cubicBezTo>
                    <a:pt x="22" y="48"/>
                    <a:pt x="11" y="46"/>
                    <a:pt x="6" y="39"/>
                  </a:cubicBezTo>
                  <a:cubicBezTo>
                    <a:pt x="0" y="32"/>
                    <a:pt x="2" y="16"/>
                    <a:pt x="2" y="7"/>
                  </a:cubicBezTo>
                  <a:cubicBezTo>
                    <a:pt x="2" y="4"/>
                    <a:pt x="5" y="4"/>
                    <a:pt x="7" y="5"/>
                  </a:cubicBezTo>
                  <a:close/>
                </a:path>
              </a:pathLst>
            </a:custGeom>
            <a:solidFill>
              <a:srgbClr val="751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 name="Freeform 97">
              <a:extLst>
                <a:ext uri="{FF2B5EF4-FFF2-40B4-BE49-F238E27FC236}">
                  <a16:creationId xmlns:a16="http://schemas.microsoft.com/office/drawing/2014/main" id="{4BCF540C-AAA4-5877-9FED-EC68CEF00F66}"/>
                </a:ext>
              </a:extLst>
            </p:cNvPr>
            <p:cNvSpPr>
              <a:spLocks/>
            </p:cNvSpPr>
            <p:nvPr/>
          </p:nvSpPr>
          <p:spPr bwMode="auto">
            <a:xfrm>
              <a:off x="6726" y="1693"/>
              <a:ext cx="350" cy="438"/>
            </a:xfrm>
            <a:custGeom>
              <a:avLst/>
              <a:gdLst>
                <a:gd name="T0" fmla="*/ 136 w 386"/>
                <a:gd name="T1" fmla="*/ 0 h 484"/>
                <a:gd name="T2" fmla="*/ 355 w 386"/>
                <a:gd name="T3" fmla="*/ 91 h 484"/>
                <a:gd name="T4" fmla="*/ 368 w 386"/>
                <a:gd name="T5" fmla="*/ 289 h 484"/>
                <a:gd name="T6" fmla="*/ 351 w 386"/>
                <a:gd name="T7" fmla="*/ 480 h 484"/>
                <a:gd name="T8" fmla="*/ 294 w 386"/>
                <a:gd name="T9" fmla="*/ 471 h 484"/>
                <a:gd name="T10" fmla="*/ 270 w 386"/>
                <a:gd name="T11" fmla="*/ 187 h 484"/>
                <a:gd name="T12" fmla="*/ 244 w 386"/>
                <a:gd name="T13" fmla="*/ 152 h 484"/>
                <a:gd name="T14" fmla="*/ 78 w 386"/>
                <a:gd name="T15" fmla="*/ 77 h 484"/>
                <a:gd name="T16" fmla="*/ 0 w 386"/>
                <a:gd name="T17" fmla="*/ 12 h 484"/>
                <a:gd name="T18" fmla="*/ 136 w 386"/>
                <a:gd name="T19"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6" h="484">
                  <a:moveTo>
                    <a:pt x="136" y="0"/>
                  </a:moveTo>
                  <a:cubicBezTo>
                    <a:pt x="136" y="0"/>
                    <a:pt x="334" y="55"/>
                    <a:pt x="355" y="91"/>
                  </a:cubicBezTo>
                  <a:cubicBezTo>
                    <a:pt x="386" y="143"/>
                    <a:pt x="368" y="210"/>
                    <a:pt x="368" y="289"/>
                  </a:cubicBezTo>
                  <a:cubicBezTo>
                    <a:pt x="368" y="349"/>
                    <a:pt x="360" y="477"/>
                    <a:pt x="351" y="480"/>
                  </a:cubicBezTo>
                  <a:cubicBezTo>
                    <a:pt x="343" y="484"/>
                    <a:pt x="298" y="475"/>
                    <a:pt x="294" y="471"/>
                  </a:cubicBezTo>
                  <a:cubicBezTo>
                    <a:pt x="291" y="468"/>
                    <a:pt x="275" y="261"/>
                    <a:pt x="270" y="187"/>
                  </a:cubicBezTo>
                  <a:cubicBezTo>
                    <a:pt x="268" y="171"/>
                    <a:pt x="258" y="158"/>
                    <a:pt x="244" y="152"/>
                  </a:cubicBezTo>
                  <a:cubicBezTo>
                    <a:pt x="196" y="133"/>
                    <a:pt x="92" y="90"/>
                    <a:pt x="78" y="77"/>
                  </a:cubicBezTo>
                  <a:cubicBezTo>
                    <a:pt x="59" y="59"/>
                    <a:pt x="0" y="12"/>
                    <a:pt x="0" y="12"/>
                  </a:cubicBezTo>
                  <a:lnTo>
                    <a:pt x="136" y="0"/>
                  </a:lnTo>
                  <a:close/>
                </a:path>
              </a:pathLst>
            </a:custGeom>
            <a:solidFill>
              <a:srgbClr val="00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5" name="Freeform 98">
              <a:extLst>
                <a:ext uri="{FF2B5EF4-FFF2-40B4-BE49-F238E27FC236}">
                  <a16:creationId xmlns:a16="http://schemas.microsoft.com/office/drawing/2014/main" id="{96D9945C-57D4-4717-9B21-989B47456141}"/>
                </a:ext>
              </a:extLst>
            </p:cNvPr>
            <p:cNvSpPr>
              <a:spLocks/>
            </p:cNvSpPr>
            <p:nvPr/>
          </p:nvSpPr>
          <p:spPr bwMode="auto">
            <a:xfrm>
              <a:off x="6655" y="1693"/>
              <a:ext cx="287" cy="435"/>
            </a:xfrm>
            <a:custGeom>
              <a:avLst/>
              <a:gdLst>
                <a:gd name="T0" fmla="*/ 83 w 317"/>
                <a:gd name="T1" fmla="*/ 4 h 481"/>
                <a:gd name="T2" fmla="*/ 290 w 317"/>
                <a:gd name="T3" fmla="*/ 111 h 481"/>
                <a:gd name="T4" fmla="*/ 304 w 317"/>
                <a:gd name="T5" fmla="*/ 313 h 481"/>
                <a:gd name="T6" fmla="*/ 289 w 317"/>
                <a:gd name="T7" fmla="*/ 477 h 481"/>
                <a:gd name="T8" fmla="*/ 232 w 317"/>
                <a:gd name="T9" fmla="*/ 477 h 481"/>
                <a:gd name="T10" fmla="*/ 208 w 317"/>
                <a:gd name="T11" fmla="*/ 208 h 481"/>
                <a:gd name="T12" fmla="*/ 171 w 317"/>
                <a:gd name="T13" fmla="*/ 158 h 481"/>
                <a:gd name="T14" fmla="*/ 42 w 317"/>
                <a:gd name="T15" fmla="*/ 92 h 481"/>
                <a:gd name="T16" fmla="*/ 0 w 317"/>
                <a:gd name="T17" fmla="*/ 0 h 481"/>
                <a:gd name="T18" fmla="*/ 83 w 317"/>
                <a:gd name="T19" fmla="*/ 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7" h="481">
                  <a:moveTo>
                    <a:pt x="83" y="4"/>
                  </a:moveTo>
                  <a:cubicBezTo>
                    <a:pt x="83" y="4"/>
                    <a:pt x="250" y="58"/>
                    <a:pt x="290" y="111"/>
                  </a:cubicBezTo>
                  <a:cubicBezTo>
                    <a:pt x="317" y="146"/>
                    <a:pt x="304" y="220"/>
                    <a:pt x="304" y="313"/>
                  </a:cubicBezTo>
                  <a:cubicBezTo>
                    <a:pt x="304" y="373"/>
                    <a:pt x="298" y="474"/>
                    <a:pt x="289" y="477"/>
                  </a:cubicBezTo>
                  <a:cubicBezTo>
                    <a:pt x="281" y="481"/>
                    <a:pt x="236" y="481"/>
                    <a:pt x="232" y="477"/>
                  </a:cubicBezTo>
                  <a:cubicBezTo>
                    <a:pt x="230" y="474"/>
                    <a:pt x="214" y="288"/>
                    <a:pt x="208" y="208"/>
                  </a:cubicBezTo>
                  <a:cubicBezTo>
                    <a:pt x="206" y="186"/>
                    <a:pt x="192" y="166"/>
                    <a:pt x="171" y="158"/>
                  </a:cubicBezTo>
                  <a:cubicBezTo>
                    <a:pt x="128" y="139"/>
                    <a:pt x="57" y="108"/>
                    <a:pt x="42" y="92"/>
                  </a:cubicBezTo>
                  <a:cubicBezTo>
                    <a:pt x="18" y="66"/>
                    <a:pt x="0" y="0"/>
                    <a:pt x="0" y="0"/>
                  </a:cubicBezTo>
                  <a:lnTo>
                    <a:pt x="83" y="4"/>
                  </a:lnTo>
                  <a:close/>
                </a:path>
              </a:pathLst>
            </a:custGeom>
            <a:solidFill>
              <a:srgbClr val="00A0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 name="Freeform 99">
              <a:extLst>
                <a:ext uri="{FF2B5EF4-FFF2-40B4-BE49-F238E27FC236}">
                  <a16:creationId xmlns:a16="http://schemas.microsoft.com/office/drawing/2014/main" id="{5734D1FD-E5DC-2D31-3DCF-10A32D2D28DC}"/>
                </a:ext>
              </a:extLst>
            </p:cNvPr>
            <p:cNvSpPr>
              <a:spLocks/>
            </p:cNvSpPr>
            <p:nvPr/>
          </p:nvSpPr>
          <p:spPr bwMode="auto">
            <a:xfrm>
              <a:off x="7495" y="1666"/>
              <a:ext cx="54" cy="539"/>
            </a:xfrm>
            <a:custGeom>
              <a:avLst/>
              <a:gdLst>
                <a:gd name="T0" fmla="*/ 34 w 59"/>
                <a:gd name="T1" fmla="*/ 0 h 594"/>
                <a:gd name="T2" fmla="*/ 57 w 59"/>
                <a:gd name="T3" fmla="*/ 586 h 594"/>
                <a:gd name="T4" fmla="*/ 41 w 59"/>
                <a:gd name="T5" fmla="*/ 584 h 594"/>
                <a:gd name="T6" fmla="*/ 0 w 59"/>
                <a:gd name="T7" fmla="*/ 0 h 594"/>
                <a:gd name="T8" fmla="*/ 34 w 59"/>
                <a:gd name="T9" fmla="*/ 0 h 594"/>
              </a:gdLst>
              <a:ahLst/>
              <a:cxnLst>
                <a:cxn ang="0">
                  <a:pos x="T0" y="T1"/>
                </a:cxn>
                <a:cxn ang="0">
                  <a:pos x="T2" y="T3"/>
                </a:cxn>
                <a:cxn ang="0">
                  <a:pos x="T4" y="T5"/>
                </a:cxn>
                <a:cxn ang="0">
                  <a:pos x="T6" y="T7"/>
                </a:cxn>
                <a:cxn ang="0">
                  <a:pos x="T8" y="T9"/>
                </a:cxn>
              </a:cxnLst>
              <a:rect l="0" t="0" r="r" b="b"/>
              <a:pathLst>
                <a:path w="59" h="594">
                  <a:moveTo>
                    <a:pt x="34" y="0"/>
                  </a:moveTo>
                  <a:cubicBezTo>
                    <a:pt x="34" y="0"/>
                    <a:pt x="59" y="574"/>
                    <a:pt x="57" y="586"/>
                  </a:cubicBezTo>
                  <a:cubicBezTo>
                    <a:pt x="56" y="594"/>
                    <a:pt x="43" y="590"/>
                    <a:pt x="41" y="584"/>
                  </a:cubicBezTo>
                  <a:cubicBezTo>
                    <a:pt x="40" y="575"/>
                    <a:pt x="0" y="0"/>
                    <a:pt x="0" y="0"/>
                  </a:cubicBezTo>
                  <a:lnTo>
                    <a:pt x="34" y="0"/>
                  </a:ln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7" name="Freeform 100">
              <a:extLst>
                <a:ext uri="{FF2B5EF4-FFF2-40B4-BE49-F238E27FC236}">
                  <a16:creationId xmlns:a16="http://schemas.microsoft.com/office/drawing/2014/main" id="{20EC02C6-0EF7-6AB5-D8C4-000DF08ED58A}"/>
                </a:ext>
              </a:extLst>
            </p:cNvPr>
            <p:cNvSpPr>
              <a:spLocks/>
            </p:cNvSpPr>
            <p:nvPr/>
          </p:nvSpPr>
          <p:spPr bwMode="auto">
            <a:xfrm>
              <a:off x="6343" y="1666"/>
              <a:ext cx="54" cy="539"/>
            </a:xfrm>
            <a:custGeom>
              <a:avLst/>
              <a:gdLst>
                <a:gd name="T0" fmla="*/ 26 w 59"/>
                <a:gd name="T1" fmla="*/ 0 h 594"/>
                <a:gd name="T2" fmla="*/ 2 w 59"/>
                <a:gd name="T3" fmla="*/ 586 h 594"/>
                <a:gd name="T4" fmla="*/ 18 w 59"/>
                <a:gd name="T5" fmla="*/ 584 h 594"/>
                <a:gd name="T6" fmla="*/ 59 w 59"/>
                <a:gd name="T7" fmla="*/ 0 h 594"/>
                <a:gd name="T8" fmla="*/ 26 w 59"/>
                <a:gd name="T9" fmla="*/ 0 h 594"/>
              </a:gdLst>
              <a:ahLst/>
              <a:cxnLst>
                <a:cxn ang="0">
                  <a:pos x="T0" y="T1"/>
                </a:cxn>
                <a:cxn ang="0">
                  <a:pos x="T2" y="T3"/>
                </a:cxn>
                <a:cxn ang="0">
                  <a:pos x="T4" y="T5"/>
                </a:cxn>
                <a:cxn ang="0">
                  <a:pos x="T6" y="T7"/>
                </a:cxn>
                <a:cxn ang="0">
                  <a:pos x="T8" y="T9"/>
                </a:cxn>
              </a:cxnLst>
              <a:rect l="0" t="0" r="r" b="b"/>
              <a:pathLst>
                <a:path w="59" h="594">
                  <a:moveTo>
                    <a:pt x="26" y="0"/>
                  </a:moveTo>
                  <a:cubicBezTo>
                    <a:pt x="26" y="0"/>
                    <a:pt x="0" y="574"/>
                    <a:pt x="2" y="586"/>
                  </a:cubicBezTo>
                  <a:cubicBezTo>
                    <a:pt x="3" y="594"/>
                    <a:pt x="17" y="590"/>
                    <a:pt x="18" y="584"/>
                  </a:cubicBezTo>
                  <a:cubicBezTo>
                    <a:pt x="19" y="575"/>
                    <a:pt x="59" y="0"/>
                    <a:pt x="59" y="0"/>
                  </a:cubicBezTo>
                  <a:lnTo>
                    <a:pt x="26" y="0"/>
                  </a:lnTo>
                  <a:close/>
                </a:path>
              </a:pathLst>
            </a:custGeom>
            <a:solidFill>
              <a:srgbClr val="6E78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 name="Freeform 101">
              <a:extLst>
                <a:ext uri="{FF2B5EF4-FFF2-40B4-BE49-F238E27FC236}">
                  <a16:creationId xmlns:a16="http://schemas.microsoft.com/office/drawing/2014/main" id="{99469DA1-9AAC-D68C-AF6C-39F75EF109CD}"/>
                </a:ext>
              </a:extLst>
            </p:cNvPr>
            <p:cNvSpPr>
              <a:spLocks/>
            </p:cNvSpPr>
            <p:nvPr/>
          </p:nvSpPr>
          <p:spPr bwMode="auto">
            <a:xfrm>
              <a:off x="7056" y="1634"/>
              <a:ext cx="158" cy="12"/>
            </a:xfrm>
            <a:custGeom>
              <a:avLst/>
              <a:gdLst>
                <a:gd name="T0" fmla="*/ 175 w 175"/>
                <a:gd name="T1" fmla="*/ 2 h 14"/>
                <a:gd name="T2" fmla="*/ 20 w 175"/>
                <a:gd name="T3" fmla="*/ 4 h 14"/>
                <a:gd name="T4" fmla="*/ 0 w 175"/>
                <a:gd name="T5" fmla="*/ 14 h 14"/>
                <a:gd name="T6" fmla="*/ 175 w 175"/>
                <a:gd name="T7" fmla="*/ 14 h 14"/>
                <a:gd name="T8" fmla="*/ 175 w 175"/>
                <a:gd name="T9" fmla="*/ 2 h 14"/>
              </a:gdLst>
              <a:ahLst/>
              <a:cxnLst>
                <a:cxn ang="0">
                  <a:pos x="T0" y="T1"/>
                </a:cxn>
                <a:cxn ang="0">
                  <a:pos x="T2" y="T3"/>
                </a:cxn>
                <a:cxn ang="0">
                  <a:pos x="T4" y="T5"/>
                </a:cxn>
                <a:cxn ang="0">
                  <a:pos x="T6" y="T7"/>
                </a:cxn>
                <a:cxn ang="0">
                  <a:pos x="T8" y="T9"/>
                </a:cxn>
              </a:cxnLst>
              <a:rect l="0" t="0" r="r" b="b"/>
              <a:pathLst>
                <a:path w="175" h="14">
                  <a:moveTo>
                    <a:pt x="175" y="2"/>
                  </a:moveTo>
                  <a:cubicBezTo>
                    <a:pt x="172" y="2"/>
                    <a:pt x="29" y="0"/>
                    <a:pt x="20" y="4"/>
                  </a:cubicBezTo>
                  <a:cubicBezTo>
                    <a:pt x="10" y="8"/>
                    <a:pt x="0" y="14"/>
                    <a:pt x="0" y="14"/>
                  </a:cubicBezTo>
                  <a:cubicBezTo>
                    <a:pt x="175" y="14"/>
                    <a:pt x="175" y="14"/>
                    <a:pt x="175" y="14"/>
                  </a:cubicBezTo>
                  <a:lnTo>
                    <a:pt x="175" y="2"/>
                  </a:ln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9" name="Freeform 102">
              <a:extLst>
                <a:ext uri="{FF2B5EF4-FFF2-40B4-BE49-F238E27FC236}">
                  <a16:creationId xmlns:a16="http://schemas.microsoft.com/office/drawing/2014/main" id="{6F24F29D-C23A-3F46-8711-94E63D3F270A}"/>
                </a:ext>
              </a:extLst>
            </p:cNvPr>
            <p:cNvSpPr>
              <a:spLocks/>
            </p:cNvSpPr>
            <p:nvPr/>
          </p:nvSpPr>
          <p:spPr bwMode="auto">
            <a:xfrm>
              <a:off x="7202" y="1479"/>
              <a:ext cx="306" cy="167"/>
            </a:xfrm>
            <a:custGeom>
              <a:avLst/>
              <a:gdLst>
                <a:gd name="T0" fmla="*/ 0 w 338"/>
                <a:gd name="T1" fmla="*/ 185 h 185"/>
                <a:gd name="T2" fmla="*/ 270 w 338"/>
                <a:gd name="T3" fmla="*/ 185 h 185"/>
                <a:gd name="T4" fmla="*/ 333 w 338"/>
                <a:gd name="T5" fmla="*/ 10 h 185"/>
                <a:gd name="T6" fmla="*/ 60 w 338"/>
                <a:gd name="T7" fmla="*/ 10 h 185"/>
                <a:gd name="T8" fmla="*/ 0 w 338"/>
                <a:gd name="T9" fmla="*/ 185 h 185"/>
              </a:gdLst>
              <a:ahLst/>
              <a:cxnLst>
                <a:cxn ang="0">
                  <a:pos x="T0" y="T1"/>
                </a:cxn>
                <a:cxn ang="0">
                  <a:pos x="T2" y="T3"/>
                </a:cxn>
                <a:cxn ang="0">
                  <a:pos x="T4" y="T5"/>
                </a:cxn>
                <a:cxn ang="0">
                  <a:pos x="T6" y="T7"/>
                </a:cxn>
                <a:cxn ang="0">
                  <a:pos x="T8" y="T9"/>
                </a:cxn>
              </a:cxnLst>
              <a:rect l="0" t="0" r="r" b="b"/>
              <a:pathLst>
                <a:path w="338" h="185">
                  <a:moveTo>
                    <a:pt x="0" y="185"/>
                  </a:moveTo>
                  <a:cubicBezTo>
                    <a:pt x="270" y="185"/>
                    <a:pt x="270" y="185"/>
                    <a:pt x="270" y="185"/>
                  </a:cubicBezTo>
                  <a:cubicBezTo>
                    <a:pt x="270" y="185"/>
                    <a:pt x="338" y="16"/>
                    <a:pt x="333" y="10"/>
                  </a:cubicBezTo>
                  <a:cubicBezTo>
                    <a:pt x="326" y="0"/>
                    <a:pt x="66" y="4"/>
                    <a:pt x="60" y="10"/>
                  </a:cubicBezTo>
                  <a:cubicBezTo>
                    <a:pt x="54" y="16"/>
                    <a:pt x="0" y="185"/>
                    <a:pt x="0" y="185"/>
                  </a:cubicBezTo>
                  <a:close/>
                </a:path>
              </a:pathLst>
            </a:custGeom>
            <a:solidFill>
              <a:srgbClr val="2846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0" name="Freeform 103">
              <a:extLst>
                <a:ext uri="{FF2B5EF4-FFF2-40B4-BE49-F238E27FC236}">
                  <a16:creationId xmlns:a16="http://schemas.microsoft.com/office/drawing/2014/main" id="{049E7385-CF22-3EC7-48DA-51ECAF6ABFAF}"/>
                </a:ext>
              </a:extLst>
            </p:cNvPr>
            <p:cNvSpPr>
              <a:spLocks/>
            </p:cNvSpPr>
            <p:nvPr/>
          </p:nvSpPr>
          <p:spPr bwMode="auto">
            <a:xfrm>
              <a:off x="6634" y="1635"/>
              <a:ext cx="223" cy="83"/>
            </a:xfrm>
            <a:custGeom>
              <a:avLst/>
              <a:gdLst>
                <a:gd name="T0" fmla="*/ 232 w 246"/>
                <a:gd name="T1" fmla="*/ 23 h 92"/>
                <a:gd name="T2" fmla="*/ 232 w 246"/>
                <a:gd name="T3" fmla="*/ 71 h 92"/>
                <a:gd name="T4" fmla="*/ 72 w 246"/>
                <a:gd name="T5" fmla="*/ 88 h 92"/>
                <a:gd name="T6" fmla="*/ 21 w 246"/>
                <a:gd name="T7" fmla="*/ 70 h 92"/>
                <a:gd name="T8" fmla="*/ 0 w 246"/>
                <a:gd name="T9" fmla="*/ 0 h 92"/>
                <a:gd name="T10" fmla="*/ 214 w 246"/>
                <a:gd name="T11" fmla="*/ 0 h 92"/>
                <a:gd name="T12" fmla="*/ 232 w 246"/>
                <a:gd name="T13" fmla="*/ 13 h 92"/>
                <a:gd name="T14" fmla="*/ 232 w 246"/>
                <a:gd name="T15" fmla="*/ 2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92">
                  <a:moveTo>
                    <a:pt x="232" y="23"/>
                  </a:moveTo>
                  <a:cubicBezTo>
                    <a:pt x="232" y="23"/>
                    <a:pt x="246" y="61"/>
                    <a:pt x="232" y="71"/>
                  </a:cubicBezTo>
                  <a:cubicBezTo>
                    <a:pt x="218" y="81"/>
                    <a:pt x="111" y="92"/>
                    <a:pt x="72" y="88"/>
                  </a:cubicBezTo>
                  <a:cubicBezTo>
                    <a:pt x="51" y="85"/>
                    <a:pt x="27" y="85"/>
                    <a:pt x="21" y="70"/>
                  </a:cubicBezTo>
                  <a:cubicBezTo>
                    <a:pt x="16" y="56"/>
                    <a:pt x="0" y="0"/>
                    <a:pt x="0" y="0"/>
                  </a:cubicBezTo>
                  <a:cubicBezTo>
                    <a:pt x="214" y="0"/>
                    <a:pt x="214" y="0"/>
                    <a:pt x="214" y="0"/>
                  </a:cubicBezTo>
                  <a:cubicBezTo>
                    <a:pt x="232" y="13"/>
                    <a:pt x="232" y="13"/>
                    <a:pt x="232" y="13"/>
                  </a:cubicBezTo>
                  <a:lnTo>
                    <a:pt x="232" y="23"/>
                  </a:lnTo>
                  <a:close/>
                </a:path>
              </a:pathLst>
            </a:custGeom>
            <a:solidFill>
              <a:srgbClr val="C3C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1" name="Freeform 104">
              <a:extLst>
                <a:ext uri="{FF2B5EF4-FFF2-40B4-BE49-F238E27FC236}">
                  <a16:creationId xmlns:a16="http://schemas.microsoft.com/office/drawing/2014/main" id="{1B5A0948-E3A0-D22D-479F-781C8F87489A}"/>
                </a:ext>
              </a:extLst>
            </p:cNvPr>
            <p:cNvSpPr>
              <a:spLocks/>
            </p:cNvSpPr>
            <p:nvPr/>
          </p:nvSpPr>
          <p:spPr bwMode="auto">
            <a:xfrm>
              <a:off x="6705" y="1185"/>
              <a:ext cx="117" cy="172"/>
            </a:xfrm>
            <a:custGeom>
              <a:avLst/>
              <a:gdLst>
                <a:gd name="T0" fmla="*/ 129 w 129"/>
                <a:gd name="T1" fmla="*/ 43 h 190"/>
                <a:gd name="T2" fmla="*/ 121 w 129"/>
                <a:gd name="T3" fmla="*/ 85 h 190"/>
                <a:gd name="T4" fmla="*/ 95 w 129"/>
                <a:gd name="T5" fmla="*/ 163 h 190"/>
                <a:gd name="T6" fmla="*/ 58 w 129"/>
                <a:gd name="T7" fmla="*/ 185 h 190"/>
                <a:gd name="T8" fmla="*/ 12 w 129"/>
                <a:gd name="T9" fmla="*/ 138 h 190"/>
                <a:gd name="T10" fmla="*/ 3 w 129"/>
                <a:gd name="T11" fmla="*/ 92 h 190"/>
                <a:gd name="T12" fmla="*/ 30 w 129"/>
                <a:gd name="T13" fmla="*/ 6 h 190"/>
                <a:gd name="T14" fmla="*/ 111 w 129"/>
                <a:gd name="T15" fmla="*/ 22 h 190"/>
                <a:gd name="T16" fmla="*/ 129 w 129"/>
                <a:gd name="T17" fmla="*/ 4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190">
                  <a:moveTo>
                    <a:pt x="129" y="43"/>
                  </a:moveTo>
                  <a:cubicBezTo>
                    <a:pt x="129" y="43"/>
                    <a:pt x="125" y="67"/>
                    <a:pt x="121" y="85"/>
                  </a:cubicBezTo>
                  <a:cubicBezTo>
                    <a:pt x="117" y="100"/>
                    <a:pt x="105" y="151"/>
                    <a:pt x="95" y="163"/>
                  </a:cubicBezTo>
                  <a:cubicBezTo>
                    <a:pt x="88" y="172"/>
                    <a:pt x="72" y="190"/>
                    <a:pt x="58" y="185"/>
                  </a:cubicBezTo>
                  <a:cubicBezTo>
                    <a:pt x="48" y="181"/>
                    <a:pt x="18" y="149"/>
                    <a:pt x="12" y="138"/>
                  </a:cubicBezTo>
                  <a:cubicBezTo>
                    <a:pt x="7" y="127"/>
                    <a:pt x="0" y="108"/>
                    <a:pt x="3" y="92"/>
                  </a:cubicBezTo>
                  <a:cubicBezTo>
                    <a:pt x="5" y="76"/>
                    <a:pt x="25" y="12"/>
                    <a:pt x="30" y="6"/>
                  </a:cubicBezTo>
                  <a:cubicBezTo>
                    <a:pt x="36" y="0"/>
                    <a:pt x="108" y="16"/>
                    <a:pt x="111" y="22"/>
                  </a:cubicBezTo>
                  <a:cubicBezTo>
                    <a:pt x="114" y="28"/>
                    <a:pt x="129" y="43"/>
                    <a:pt x="129" y="43"/>
                  </a:cubicBezTo>
                  <a:close/>
                </a:path>
              </a:pathLst>
            </a:custGeom>
            <a:solidFill>
              <a:srgbClr val="7037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2" name="Freeform 105">
              <a:extLst>
                <a:ext uri="{FF2B5EF4-FFF2-40B4-BE49-F238E27FC236}">
                  <a16:creationId xmlns:a16="http://schemas.microsoft.com/office/drawing/2014/main" id="{0BACF591-0F77-863F-B4AE-6CB13FAFDC49}"/>
                </a:ext>
              </a:extLst>
            </p:cNvPr>
            <p:cNvSpPr>
              <a:spLocks/>
            </p:cNvSpPr>
            <p:nvPr/>
          </p:nvSpPr>
          <p:spPr bwMode="auto">
            <a:xfrm>
              <a:off x="6656" y="1268"/>
              <a:ext cx="102" cy="137"/>
            </a:xfrm>
            <a:custGeom>
              <a:avLst/>
              <a:gdLst>
                <a:gd name="T0" fmla="*/ 113 w 113"/>
                <a:gd name="T1" fmla="*/ 80 h 151"/>
                <a:gd name="T2" fmla="*/ 107 w 113"/>
                <a:gd name="T3" fmla="*/ 90 h 151"/>
                <a:gd name="T4" fmla="*/ 107 w 113"/>
                <a:gd name="T5" fmla="*/ 90 h 151"/>
                <a:gd name="T6" fmla="*/ 100 w 113"/>
                <a:gd name="T7" fmla="*/ 108 h 151"/>
                <a:gd name="T8" fmla="*/ 97 w 113"/>
                <a:gd name="T9" fmla="*/ 115 h 151"/>
                <a:gd name="T10" fmla="*/ 111 w 113"/>
                <a:gd name="T11" fmla="*/ 139 h 151"/>
                <a:gd name="T12" fmla="*/ 57 w 113"/>
                <a:gd name="T13" fmla="*/ 151 h 151"/>
                <a:gd name="T14" fmla="*/ 0 w 113"/>
                <a:gd name="T15" fmla="*/ 112 h 151"/>
                <a:gd name="T16" fmla="*/ 27 w 113"/>
                <a:gd name="T17" fmla="*/ 92 h 151"/>
                <a:gd name="T18" fmla="*/ 57 w 113"/>
                <a:gd name="T19" fmla="*/ 0 h 151"/>
                <a:gd name="T20" fmla="*/ 113 w 113"/>
                <a:gd name="T21" fmla="*/ 8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51">
                  <a:moveTo>
                    <a:pt x="113" y="80"/>
                  </a:moveTo>
                  <a:cubicBezTo>
                    <a:pt x="113" y="80"/>
                    <a:pt x="110" y="84"/>
                    <a:pt x="107" y="90"/>
                  </a:cubicBezTo>
                  <a:cubicBezTo>
                    <a:pt x="107" y="90"/>
                    <a:pt x="107" y="90"/>
                    <a:pt x="107" y="90"/>
                  </a:cubicBezTo>
                  <a:cubicBezTo>
                    <a:pt x="105" y="96"/>
                    <a:pt x="102" y="102"/>
                    <a:pt x="100" y="108"/>
                  </a:cubicBezTo>
                  <a:cubicBezTo>
                    <a:pt x="98" y="110"/>
                    <a:pt x="98" y="113"/>
                    <a:pt x="97" y="115"/>
                  </a:cubicBezTo>
                  <a:cubicBezTo>
                    <a:pt x="96" y="123"/>
                    <a:pt x="111" y="139"/>
                    <a:pt x="111" y="139"/>
                  </a:cubicBezTo>
                  <a:cubicBezTo>
                    <a:pt x="111" y="139"/>
                    <a:pt x="58" y="151"/>
                    <a:pt x="57" y="151"/>
                  </a:cubicBezTo>
                  <a:cubicBezTo>
                    <a:pt x="56" y="150"/>
                    <a:pt x="0" y="112"/>
                    <a:pt x="0" y="112"/>
                  </a:cubicBezTo>
                  <a:cubicBezTo>
                    <a:pt x="0" y="112"/>
                    <a:pt x="21" y="99"/>
                    <a:pt x="27" y="92"/>
                  </a:cubicBezTo>
                  <a:cubicBezTo>
                    <a:pt x="33" y="85"/>
                    <a:pt x="57" y="0"/>
                    <a:pt x="57" y="0"/>
                  </a:cubicBezTo>
                  <a:lnTo>
                    <a:pt x="113" y="80"/>
                  </a:lnTo>
                  <a:close/>
                </a:path>
              </a:pathLst>
            </a:custGeom>
            <a:solidFill>
              <a:srgbClr val="7037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3" name="Freeform 106">
              <a:extLst>
                <a:ext uri="{FF2B5EF4-FFF2-40B4-BE49-F238E27FC236}">
                  <a16:creationId xmlns:a16="http://schemas.microsoft.com/office/drawing/2014/main" id="{38E56ABB-0925-D414-A2AB-C74289759B4D}"/>
                </a:ext>
              </a:extLst>
            </p:cNvPr>
            <p:cNvSpPr>
              <a:spLocks/>
            </p:cNvSpPr>
            <p:nvPr/>
          </p:nvSpPr>
          <p:spPr bwMode="auto">
            <a:xfrm>
              <a:off x="6700" y="1152"/>
              <a:ext cx="148" cy="141"/>
            </a:xfrm>
            <a:custGeom>
              <a:avLst/>
              <a:gdLst>
                <a:gd name="T0" fmla="*/ 0 w 163"/>
                <a:gd name="T1" fmla="*/ 156 h 156"/>
                <a:gd name="T2" fmla="*/ 21 w 163"/>
                <a:gd name="T3" fmla="*/ 141 h 156"/>
                <a:gd name="T4" fmla="*/ 27 w 163"/>
                <a:gd name="T5" fmla="*/ 106 h 156"/>
                <a:gd name="T6" fmla="*/ 43 w 163"/>
                <a:gd name="T7" fmla="*/ 117 h 156"/>
                <a:gd name="T8" fmla="*/ 58 w 163"/>
                <a:gd name="T9" fmla="*/ 80 h 156"/>
                <a:gd name="T10" fmla="*/ 99 w 163"/>
                <a:gd name="T11" fmla="*/ 91 h 156"/>
                <a:gd name="T12" fmla="*/ 156 w 163"/>
                <a:gd name="T13" fmla="*/ 73 h 156"/>
                <a:gd name="T14" fmla="*/ 153 w 163"/>
                <a:gd name="T15" fmla="*/ 38 h 156"/>
                <a:gd name="T16" fmla="*/ 125 w 163"/>
                <a:gd name="T17" fmla="*/ 27 h 156"/>
                <a:gd name="T18" fmla="*/ 84 w 163"/>
                <a:gd name="T19" fmla="*/ 5 h 156"/>
                <a:gd name="T20" fmla="*/ 31 w 163"/>
                <a:gd name="T21" fmla="*/ 34 h 156"/>
                <a:gd name="T22" fmla="*/ 0 w 163"/>
                <a:gd name="T23"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56">
                  <a:moveTo>
                    <a:pt x="0" y="156"/>
                  </a:moveTo>
                  <a:cubicBezTo>
                    <a:pt x="0" y="156"/>
                    <a:pt x="19" y="151"/>
                    <a:pt x="21" y="141"/>
                  </a:cubicBezTo>
                  <a:cubicBezTo>
                    <a:pt x="23" y="131"/>
                    <a:pt x="18" y="110"/>
                    <a:pt x="27" y="106"/>
                  </a:cubicBezTo>
                  <a:cubicBezTo>
                    <a:pt x="36" y="102"/>
                    <a:pt x="38" y="122"/>
                    <a:pt x="43" y="117"/>
                  </a:cubicBezTo>
                  <a:cubicBezTo>
                    <a:pt x="48" y="111"/>
                    <a:pt x="53" y="83"/>
                    <a:pt x="58" y="80"/>
                  </a:cubicBezTo>
                  <a:cubicBezTo>
                    <a:pt x="64" y="77"/>
                    <a:pt x="79" y="86"/>
                    <a:pt x="99" y="91"/>
                  </a:cubicBezTo>
                  <a:cubicBezTo>
                    <a:pt x="121" y="98"/>
                    <a:pt x="146" y="91"/>
                    <a:pt x="156" y="73"/>
                  </a:cubicBezTo>
                  <a:cubicBezTo>
                    <a:pt x="158" y="69"/>
                    <a:pt x="163" y="48"/>
                    <a:pt x="153" y="38"/>
                  </a:cubicBezTo>
                  <a:cubicBezTo>
                    <a:pt x="142" y="27"/>
                    <a:pt x="139" y="33"/>
                    <a:pt x="125" y="27"/>
                  </a:cubicBezTo>
                  <a:cubicBezTo>
                    <a:pt x="112" y="20"/>
                    <a:pt x="104" y="0"/>
                    <a:pt x="84" y="5"/>
                  </a:cubicBezTo>
                  <a:cubicBezTo>
                    <a:pt x="65" y="10"/>
                    <a:pt x="58" y="24"/>
                    <a:pt x="31" y="34"/>
                  </a:cubicBezTo>
                  <a:cubicBezTo>
                    <a:pt x="3" y="44"/>
                    <a:pt x="0" y="156"/>
                    <a:pt x="0" y="156"/>
                  </a:cubicBezTo>
                  <a:close/>
                </a:path>
              </a:pathLst>
            </a:custGeom>
            <a:solidFill>
              <a:srgbClr val="009D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4" name="Freeform 107">
              <a:extLst>
                <a:ext uri="{FF2B5EF4-FFF2-40B4-BE49-F238E27FC236}">
                  <a16:creationId xmlns:a16="http://schemas.microsoft.com/office/drawing/2014/main" id="{6BB98F63-F3E8-DB02-00B9-DAB07FBB0817}"/>
                </a:ext>
              </a:extLst>
            </p:cNvPr>
            <p:cNvSpPr>
              <a:spLocks/>
            </p:cNvSpPr>
            <p:nvPr/>
          </p:nvSpPr>
          <p:spPr bwMode="auto">
            <a:xfrm>
              <a:off x="6550" y="1363"/>
              <a:ext cx="295" cy="292"/>
            </a:xfrm>
            <a:custGeom>
              <a:avLst/>
              <a:gdLst>
                <a:gd name="T0" fmla="*/ 129 w 325"/>
                <a:gd name="T1" fmla="*/ 0 h 323"/>
                <a:gd name="T2" fmla="*/ 173 w 325"/>
                <a:gd name="T3" fmla="*/ 26 h 323"/>
                <a:gd name="T4" fmla="*/ 219 w 325"/>
                <a:gd name="T5" fmla="*/ 23 h 323"/>
                <a:gd name="T6" fmla="*/ 288 w 325"/>
                <a:gd name="T7" fmla="*/ 47 h 323"/>
                <a:gd name="T8" fmla="*/ 316 w 325"/>
                <a:gd name="T9" fmla="*/ 159 h 323"/>
                <a:gd name="T10" fmla="*/ 325 w 325"/>
                <a:gd name="T11" fmla="*/ 323 h 323"/>
                <a:gd name="T12" fmla="*/ 126 w 325"/>
                <a:gd name="T13" fmla="*/ 317 h 323"/>
                <a:gd name="T14" fmla="*/ 46 w 325"/>
                <a:gd name="T15" fmla="*/ 146 h 323"/>
                <a:gd name="T16" fmla="*/ 35 w 325"/>
                <a:gd name="T17" fmla="*/ 34 h 323"/>
                <a:gd name="T18" fmla="*/ 129 w 325"/>
                <a:gd name="T19" fmla="*/ 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5" h="323">
                  <a:moveTo>
                    <a:pt x="129" y="0"/>
                  </a:moveTo>
                  <a:cubicBezTo>
                    <a:pt x="129" y="0"/>
                    <a:pt x="160" y="24"/>
                    <a:pt x="173" y="26"/>
                  </a:cubicBezTo>
                  <a:cubicBezTo>
                    <a:pt x="187" y="29"/>
                    <a:pt x="208" y="23"/>
                    <a:pt x="219" y="23"/>
                  </a:cubicBezTo>
                  <a:cubicBezTo>
                    <a:pt x="230" y="23"/>
                    <a:pt x="272" y="37"/>
                    <a:pt x="288" y="47"/>
                  </a:cubicBezTo>
                  <a:cubicBezTo>
                    <a:pt x="304" y="56"/>
                    <a:pt x="311" y="129"/>
                    <a:pt x="316" y="159"/>
                  </a:cubicBezTo>
                  <a:cubicBezTo>
                    <a:pt x="321" y="189"/>
                    <a:pt x="325" y="323"/>
                    <a:pt x="325" y="323"/>
                  </a:cubicBezTo>
                  <a:cubicBezTo>
                    <a:pt x="126" y="317"/>
                    <a:pt x="126" y="317"/>
                    <a:pt x="126" y="317"/>
                  </a:cubicBezTo>
                  <a:cubicBezTo>
                    <a:pt x="126" y="317"/>
                    <a:pt x="57" y="180"/>
                    <a:pt x="46" y="146"/>
                  </a:cubicBezTo>
                  <a:cubicBezTo>
                    <a:pt x="36" y="112"/>
                    <a:pt x="0" y="70"/>
                    <a:pt x="35" y="34"/>
                  </a:cubicBezTo>
                  <a:cubicBezTo>
                    <a:pt x="48" y="22"/>
                    <a:pt x="129" y="0"/>
                    <a:pt x="129" y="0"/>
                  </a:cubicBezTo>
                  <a:close/>
                </a:path>
              </a:pathLst>
            </a:custGeom>
            <a:solidFill>
              <a:srgbClr val="C3C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15" name="Freeform 108">
              <a:extLst>
                <a:ext uri="{FF2B5EF4-FFF2-40B4-BE49-F238E27FC236}">
                  <a16:creationId xmlns:a16="http://schemas.microsoft.com/office/drawing/2014/main" id="{3DE62446-5DAF-93EE-74AA-96BCD7E06D53}"/>
                </a:ext>
              </a:extLst>
            </p:cNvPr>
            <p:cNvSpPr>
              <a:spLocks/>
            </p:cNvSpPr>
            <p:nvPr/>
          </p:nvSpPr>
          <p:spPr bwMode="auto">
            <a:xfrm>
              <a:off x="6555" y="1391"/>
              <a:ext cx="257" cy="275"/>
            </a:xfrm>
            <a:custGeom>
              <a:avLst/>
              <a:gdLst>
                <a:gd name="T0" fmla="*/ 33 w 283"/>
                <a:gd name="T1" fmla="*/ 0 h 304"/>
                <a:gd name="T2" fmla="*/ 7 w 283"/>
                <a:gd name="T3" fmla="*/ 55 h 304"/>
                <a:gd name="T4" fmla="*/ 94 w 283"/>
                <a:gd name="T5" fmla="*/ 281 h 304"/>
                <a:gd name="T6" fmla="*/ 33 w 283"/>
                <a:gd name="T7" fmla="*/ 0 h 304"/>
              </a:gdLst>
              <a:ahLst/>
              <a:cxnLst>
                <a:cxn ang="0">
                  <a:pos x="T0" y="T1"/>
                </a:cxn>
                <a:cxn ang="0">
                  <a:pos x="T2" y="T3"/>
                </a:cxn>
                <a:cxn ang="0">
                  <a:pos x="T4" y="T5"/>
                </a:cxn>
                <a:cxn ang="0">
                  <a:pos x="T6" y="T7"/>
                </a:cxn>
              </a:cxnLst>
              <a:rect l="0" t="0" r="r" b="b"/>
              <a:pathLst>
                <a:path w="283" h="304">
                  <a:moveTo>
                    <a:pt x="33" y="0"/>
                  </a:moveTo>
                  <a:cubicBezTo>
                    <a:pt x="33" y="0"/>
                    <a:pt x="14" y="9"/>
                    <a:pt x="7" y="55"/>
                  </a:cubicBezTo>
                  <a:cubicBezTo>
                    <a:pt x="0" y="101"/>
                    <a:pt x="47" y="275"/>
                    <a:pt x="94" y="281"/>
                  </a:cubicBezTo>
                  <a:cubicBezTo>
                    <a:pt x="283" y="304"/>
                    <a:pt x="33" y="0"/>
                    <a:pt x="33" y="0"/>
                  </a:cubicBezTo>
                  <a:close/>
                </a:path>
              </a:pathLst>
            </a:custGeom>
            <a:solidFill>
              <a:srgbClr val="C3C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6" name="Freeform 109">
              <a:extLst>
                <a:ext uri="{FF2B5EF4-FFF2-40B4-BE49-F238E27FC236}">
                  <a16:creationId xmlns:a16="http://schemas.microsoft.com/office/drawing/2014/main" id="{113F9D69-DB3B-96B1-3FCB-359BDCBA2F69}"/>
                </a:ext>
              </a:extLst>
            </p:cNvPr>
            <p:cNvSpPr>
              <a:spLocks/>
            </p:cNvSpPr>
            <p:nvPr/>
          </p:nvSpPr>
          <p:spPr bwMode="auto">
            <a:xfrm>
              <a:off x="6661" y="1349"/>
              <a:ext cx="67" cy="42"/>
            </a:xfrm>
            <a:custGeom>
              <a:avLst/>
              <a:gdLst>
                <a:gd name="T0" fmla="*/ 0 w 74"/>
                <a:gd name="T1" fmla="*/ 19 h 46"/>
                <a:gd name="T2" fmla="*/ 11 w 74"/>
                <a:gd name="T3" fmla="*/ 5 h 46"/>
                <a:gd name="T4" fmla="*/ 31 w 74"/>
                <a:gd name="T5" fmla="*/ 13 h 46"/>
                <a:gd name="T6" fmla="*/ 74 w 74"/>
                <a:gd name="T7" fmla="*/ 46 h 46"/>
                <a:gd name="T8" fmla="*/ 25 w 74"/>
                <a:gd name="T9" fmla="*/ 40 h 46"/>
                <a:gd name="T10" fmla="*/ 0 w 74"/>
                <a:gd name="T11" fmla="*/ 19 h 46"/>
              </a:gdLst>
              <a:ahLst/>
              <a:cxnLst>
                <a:cxn ang="0">
                  <a:pos x="T0" y="T1"/>
                </a:cxn>
                <a:cxn ang="0">
                  <a:pos x="T2" y="T3"/>
                </a:cxn>
                <a:cxn ang="0">
                  <a:pos x="T4" y="T5"/>
                </a:cxn>
                <a:cxn ang="0">
                  <a:pos x="T6" y="T7"/>
                </a:cxn>
                <a:cxn ang="0">
                  <a:pos x="T8" y="T9"/>
                </a:cxn>
                <a:cxn ang="0">
                  <a:pos x="T10" y="T11"/>
                </a:cxn>
              </a:cxnLst>
              <a:rect l="0" t="0" r="r" b="b"/>
              <a:pathLst>
                <a:path w="74" h="46">
                  <a:moveTo>
                    <a:pt x="0" y="19"/>
                  </a:moveTo>
                  <a:cubicBezTo>
                    <a:pt x="0" y="19"/>
                    <a:pt x="8" y="9"/>
                    <a:pt x="11" y="5"/>
                  </a:cubicBezTo>
                  <a:cubicBezTo>
                    <a:pt x="15" y="0"/>
                    <a:pt x="24" y="8"/>
                    <a:pt x="31" y="13"/>
                  </a:cubicBezTo>
                  <a:cubicBezTo>
                    <a:pt x="37" y="19"/>
                    <a:pt x="74" y="46"/>
                    <a:pt x="74" y="46"/>
                  </a:cubicBezTo>
                  <a:cubicBezTo>
                    <a:pt x="74" y="46"/>
                    <a:pt x="28" y="43"/>
                    <a:pt x="25" y="40"/>
                  </a:cubicBezTo>
                  <a:cubicBezTo>
                    <a:pt x="23" y="38"/>
                    <a:pt x="0" y="19"/>
                    <a:pt x="0" y="19"/>
                  </a:cubicBezTo>
                  <a:close/>
                </a:path>
              </a:pathLst>
            </a:custGeom>
            <a:solidFill>
              <a:srgbClr val="C3C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7" name="Freeform 110">
              <a:extLst>
                <a:ext uri="{FF2B5EF4-FFF2-40B4-BE49-F238E27FC236}">
                  <a16:creationId xmlns:a16="http://schemas.microsoft.com/office/drawing/2014/main" id="{7BFFA3B6-EAF0-3371-5285-EB87C79876C1}"/>
                </a:ext>
              </a:extLst>
            </p:cNvPr>
            <p:cNvSpPr>
              <a:spLocks/>
            </p:cNvSpPr>
            <p:nvPr/>
          </p:nvSpPr>
          <p:spPr bwMode="auto">
            <a:xfrm>
              <a:off x="6713" y="1371"/>
              <a:ext cx="41" cy="23"/>
            </a:xfrm>
            <a:custGeom>
              <a:avLst/>
              <a:gdLst>
                <a:gd name="T0" fmla="*/ 0 w 45"/>
                <a:gd name="T1" fmla="*/ 25 h 25"/>
                <a:gd name="T2" fmla="*/ 34 w 45"/>
                <a:gd name="T3" fmla="*/ 2 h 25"/>
                <a:gd name="T4" fmla="*/ 44 w 45"/>
                <a:gd name="T5" fmla="*/ 18 h 25"/>
                <a:gd name="T6" fmla="*/ 0 w 45"/>
                <a:gd name="T7" fmla="*/ 25 h 25"/>
              </a:gdLst>
              <a:ahLst/>
              <a:cxnLst>
                <a:cxn ang="0">
                  <a:pos x="T0" y="T1"/>
                </a:cxn>
                <a:cxn ang="0">
                  <a:pos x="T2" y="T3"/>
                </a:cxn>
                <a:cxn ang="0">
                  <a:pos x="T4" y="T5"/>
                </a:cxn>
                <a:cxn ang="0">
                  <a:pos x="T6" y="T7"/>
                </a:cxn>
              </a:cxnLst>
              <a:rect l="0" t="0" r="r" b="b"/>
              <a:pathLst>
                <a:path w="45" h="25">
                  <a:moveTo>
                    <a:pt x="0" y="25"/>
                  </a:moveTo>
                  <a:cubicBezTo>
                    <a:pt x="0" y="25"/>
                    <a:pt x="29" y="0"/>
                    <a:pt x="34" y="2"/>
                  </a:cubicBezTo>
                  <a:cubicBezTo>
                    <a:pt x="40" y="3"/>
                    <a:pt x="44" y="17"/>
                    <a:pt x="44" y="18"/>
                  </a:cubicBezTo>
                  <a:cubicBezTo>
                    <a:pt x="45" y="19"/>
                    <a:pt x="0" y="25"/>
                    <a:pt x="0" y="25"/>
                  </a:cubicBezTo>
                  <a:close/>
                </a:path>
              </a:pathLst>
            </a:custGeom>
            <a:solidFill>
              <a:srgbClr val="C3C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8" name="Freeform 111">
              <a:extLst>
                <a:ext uri="{FF2B5EF4-FFF2-40B4-BE49-F238E27FC236}">
                  <a16:creationId xmlns:a16="http://schemas.microsoft.com/office/drawing/2014/main" id="{04041E75-121D-D13F-96B3-1659C9F6D2F6}"/>
                </a:ext>
              </a:extLst>
            </p:cNvPr>
            <p:cNvSpPr>
              <a:spLocks/>
            </p:cNvSpPr>
            <p:nvPr/>
          </p:nvSpPr>
          <p:spPr bwMode="auto">
            <a:xfrm>
              <a:off x="6716" y="1394"/>
              <a:ext cx="20" cy="23"/>
            </a:xfrm>
            <a:custGeom>
              <a:avLst/>
              <a:gdLst>
                <a:gd name="T0" fmla="*/ 2 w 22"/>
                <a:gd name="T1" fmla="*/ 4 h 26"/>
                <a:gd name="T2" fmla="*/ 5 w 22"/>
                <a:gd name="T3" fmla="*/ 1 h 26"/>
                <a:gd name="T4" fmla="*/ 15 w 22"/>
                <a:gd name="T5" fmla="*/ 1 h 26"/>
                <a:gd name="T6" fmla="*/ 21 w 22"/>
                <a:gd name="T7" fmla="*/ 17 h 26"/>
                <a:gd name="T8" fmla="*/ 13 w 22"/>
                <a:gd name="T9" fmla="*/ 26 h 26"/>
                <a:gd name="T10" fmla="*/ 1 w 22"/>
                <a:gd name="T11" fmla="*/ 21 h 26"/>
                <a:gd name="T12" fmla="*/ 2 w 22"/>
                <a:gd name="T13" fmla="*/ 4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2" y="4"/>
                  </a:moveTo>
                  <a:cubicBezTo>
                    <a:pt x="2" y="2"/>
                    <a:pt x="4" y="1"/>
                    <a:pt x="5" y="1"/>
                  </a:cubicBezTo>
                  <a:cubicBezTo>
                    <a:pt x="8" y="0"/>
                    <a:pt x="14" y="0"/>
                    <a:pt x="15" y="1"/>
                  </a:cubicBezTo>
                  <a:cubicBezTo>
                    <a:pt x="17" y="4"/>
                    <a:pt x="22" y="15"/>
                    <a:pt x="21" y="17"/>
                  </a:cubicBezTo>
                  <a:cubicBezTo>
                    <a:pt x="21" y="19"/>
                    <a:pt x="17" y="26"/>
                    <a:pt x="13" y="26"/>
                  </a:cubicBezTo>
                  <a:cubicBezTo>
                    <a:pt x="9" y="26"/>
                    <a:pt x="3" y="23"/>
                    <a:pt x="1" y="21"/>
                  </a:cubicBezTo>
                  <a:cubicBezTo>
                    <a:pt x="0" y="19"/>
                    <a:pt x="1" y="9"/>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9" name="Freeform 112">
              <a:extLst>
                <a:ext uri="{FF2B5EF4-FFF2-40B4-BE49-F238E27FC236}">
                  <a16:creationId xmlns:a16="http://schemas.microsoft.com/office/drawing/2014/main" id="{5403EEEF-5B7C-5CBD-49C0-D72F8BA5A876}"/>
                </a:ext>
              </a:extLst>
            </p:cNvPr>
            <p:cNvSpPr>
              <a:spLocks/>
            </p:cNvSpPr>
            <p:nvPr/>
          </p:nvSpPr>
          <p:spPr bwMode="auto">
            <a:xfrm>
              <a:off x="6722" y="1410"/>
              <a:ext cx="45" cy="223"/>
            </a:xfrm>
            <a:custGeom>
              <a:avLst/>
              <a:gdLst>
                <a:gd name="T0" fmla="*/ 0 w 50"/>
                <a:gd name="T1" fmla="*/ 3 h 246"/>
                <a:gd name="T2" fmla="*/ 6 w 50"/>
                <a:gd name="T3" fmla="*/ 184 h 246"/>
                <a:gd name="T4" fmla="*/ 31 w 50"/>
                <a:gd name="T5" fmla="*/ 233 h 246"/>
                <a:gd name="T6" fmla="*/ 46 w 50"/>
                <a:gd name="T7" fmla="*/ 205 h 246"/>
                <a:gd name="T8" fmla="*/ 48 w 50"/>
                <a:gd name="T9" fmla="*/ 181 h 246"/>
                <a:gd name="T10" fmla="*/ 8 w 50"/>
                <a:gd name="T11" fmla="*/ 0 h 246"/>
                <a:gd name="T12" fmla="*/ 0 w 50"/>
                <a:gd name="T13" fmla="*/ 3 h 246"/>
              </a:gdLst>
              <a:ahLst/>
              <a:cxnLst>
                <a:cxn ang="0">
                  <a:pos x="T0" y="T1"/>
                </a:cxn>
                <a:cxn ang="0">
                  <a:pos x="T2" y="T3"/>
                </a:cxn>
                <a:cxn ang="0">
                  <a:pos x="T4" y="T5"/>
                </a:cxn>
                <a:cxn ang="0">
                  <a:pos x="T6" y="T7"/>
                </a:cxn>
                <a:cxn ang="0">
                  <a:pos x="T8" y="T9"/>
                </a:cxn>
                <a:cxn ang="0">
                  <a:pos x="T10" y="T11"/>
                </a:cxn>
                <a:cxn ang="0">
                  <a:pos x="T12" y="T13"/>
                </a:cxn>
              </a:cxnLst>
              <a:rect l="0" t="0" r="r" b="b"/>
              <a:pathLst>
                <a:path w="50" h="246">
                  <a:moveTo>
                    <a:pt x="0" y="3"/>
                  </a:moveTo>
                  <a:cubicBezTo>
                    <a:pt x="0" y="3"/>
                    <a:pt x="5" y="178"/>
                    <a:pt x="6" y="184"/>
                  </a:cubicBezTo>
                  <a:cubicBezTo>
                    <a:pt x="7" y="192"/>
                    <a:pt x="22" y="218"/>
                    <a:pt x="31" y="233"/>
                  </a:cubicBezTo>
                  <a:cubicBezTo>
                    <a:pt x="39" y="246"/>
                    <a:pt x="42" y="218"/>
                    <a:pt x="46" y="205"/>
                  </a:cubicBezTo>
                  <a:cubicBezTo>
                    <a:pt x="50" y="192"/>
                    <a:pt x="50" y="188"/>
                    <a:pt x="48" y="181"/>
                  </a:cubicBezTo>
                  <a:cubicBezTo>
                    <a:pt x="47" y="175"/>
                    <a:pt x="8" y="0"/>
                    <a:pt x="8" y="0"/>
                  </a:cubicBezTo>
                  <a:lnTo>
                    <a:pt x="0"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 name="Freeform 113">
              <a:extLst>
                <a:ext uri="{FF2B5EF4-FFF2-40B4-BE49-F238E27FC236}">
                  <a16:creationId xmlns:a16="http://schemas.microsoft.com/office/drawing/2014/main" id="{21439FEF-6399-1437-9DF8-C158A09F5170}"/>
                </a:ext>
              </a:extLst>
            </p:cNvPr>
            <p:cNvSpPr>
              <a:spLocks/>
            </p:cNvSpPr>
            <p:nvPr/>
          </p:nvSpPr>
          <p:spPr bwMode="auto">
            <a:xfrm>
              <a:off x="6777" y="1391"/>
              <a:ext cx="270" cy="235"/>
            </a:xfrm>
            <a:custGeom>
              <a:avLst/>
              <a:gdLst>
                <a:gd name="T0" fmla="*/ 0 w 298"/>
                <a:gd name="T1" fmla="*/ 0 h 259"/>
                <a:gd name="T2" fmla="*/ 69 w 298"/>
                <a:gd name="T3" fmla="*/ 60 h 259"/>
                <a:gd name="T4" fmla="*/ 163 w 298"/>
                <a:gd name="T5" fmla="*/ 175 h 259"/>
                <a:gd name="T6" fmla="*/ 276 w 298"/>
                <a:gd name="T7" fmla="*/ 126 h 259"/>
                <a:gd name="T8" fmla="*/ 297 w 298"/>
                <a:gd name="T9" fmla="*/ 155 h 259"/>
                <a:gd name="T10" fmla="*/ 185 w 298"/>
                <a:gd name="T11" fmla="*/ 245 h 259"/>
                <a:gd name="T12" fmla="*/ 97 w 298"/>
                <a:gd name="T13" fmla="*/ 242 h 259"/>
                <a:gd name="T14" fmla="*/ 50 w 298"/>
                <a:gd name="T15" fmla="*/ 209 h 259"/>
                <a:gd name="T16" fmla="*/ 0 w 298"/>
                <a:gd name="T17"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259">
                  <a:moveTo>
                    <a:pt x="0" y="0"/>
                  </a:moveTo>
                  <a:cubicBezTo>
                    <a:pt x="0" y="0"/>
                    <a:pt x="55" y="6"/>
                    <a:pt x="69" y="60"/>
                  </a:cubicBezTo>
                  <a:cubicBezTo>
                    <a:pt x="77" y="89"/>
                    <a:pt x="147" y="164"/>
                    <a:pt x="163" y="175"/>
                  </a:cubicBezTo>
                  <a:cubicBezTo>
                    <a:pt x="178" y="186"/>
                    <a:pt x="267" y="126"/>
                    <a:pt x="276" y="126"/>
                  </a:cubicBezTo>
                  <a:cubicBezTo>
                    <a:pt x="285" y="126"/>
                    <a:pt x="298" y="151"/>
                    <a:pt x="297" y="155"/>
                  </a:cubicBezTo>
                  <a:cubicBezTo>
                    <a:pt x="296" y="158"/>
                    <a:pt x="230" y="232"/>
                    <a:pt x="185" y="245"/>
                  </a:cubicBezTo>
                  <a:cubicBezTo>
                    <a:pt x="141" y="259"/>
                    <a:pt x="115" y="252"/>
                    <a:pt x="97" y="242"/>
                  </a:cubicBezTo>
                  <a:cubicBezTo>
                    <a:pt x="79" y="231"/>
                    <a:pt x="50" y="209"/>
                    <a:pt x="50" y="209"/>
                  </a:cubicBezTo>
                  <a:lnTo>
                    <a:pt x="0" y="0"/>
                  </a:lnTo>
                  <a:close/>
                </a:path>
              </a:pathLst>
            </a:custGeom>
            <a:solidFill>
              <a:srgbClr val="C3C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1" name="Freeform 114">
              <a:extLst>
                <a:ext uri="{FF2B5EF4-FFF2-40B4-BE49-F238E27FC236}">
                  <a16:creationId xmlns:a16="http://schemas.microsoft.com/office/drawing/2014/main" id="{170F2E47-34C1-1AB3-01D1-FBF97B2E7BD6}"/>
                </a:ext>
              </a:extLst>
            </p:cNvPr>
            <p:cNvSpPr>
              <a:spLocks/>
            </p:cNvSpPr>
            <p:nvPr/>
          </p:nvSpPr>
          <p:spPr bwMode="auto">
            <a:xfrm>
              <a:off x="6834" y="1443"/>
              <a:ext cx="108" cy="108"/>
            </a:xfrm>
            <a:custGeom>
              <a:avLst/>
              <a:gdLst>
                <a:gd name="T0" fmla="*/ 87 w 119"/>
                <a:gd name="T1" fmla="*/ 112 h 119"/>
                <a:gd name="T2" fmla="*/ 44 w 119"/>
                <a:gd name="T3" fmla="*/ 117 h 119"/>
                <a:gd name="T4" fmla="*/ 7 w 119"/>
                <a:gd name="T5" fmla="*/ 88 h 119"/>
                <a:gd name="T6" fmla="*/ 2 w 119"/>
                <a:gd name="T7" fmla="*/ 45 h 119"/>
                <a:gd name="T8" fmla="*/ 31 w 119"/>
                <a:gd name="T9" fmla="*/ 8 h 119"/>
                <a:gd name="T10" fmla="*/ 75 w 119"/>
                <a:gd name="T11" fmla="*/ 3 h 119"/>
                <a:gd name="T12" fmla="*/ 112 w 119"/>
                <a:gd name="T13" fmla="*/ 32 h 119"/>
                <a:gd name="T14" fmla="*/ 117 w 119"/>
                <a:gd name="T15" fmla="*/ 75 h 119"/>
                <a:gd name="T16" fmla="*/ 87 w 119"/>
                <a:gd name="T17" fmla="*/ 11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19">
                  <a:moveTo>
                    <a:pt x="87" y="112"/>
                  </a:moveTo>
                  <a:cubicBezTo>
                    <a:pt x="44" y="117"/>
                    <a:pt x="44" y="117"/>
                    <a:pt x="44" y="117"/>
                  </a:cubicBezTo>
                  <a:cubicBezTo>
                    <a:pt x="26" y="119"/>
                    <a:pt x="9" y="106"/>
                    <a:pt x="7" y="88"/>
                  </a:cubicBezTo>
                  <a:cubicBezTo>
                    <a:pt x="2" y="45"/>
                    <a:pt x="2" y="45"/>
                    <a:pt x="2" y="45"/>
                  </a:cubicBezTo>
                  <a:cubicBezTo>
                    <a:pt x="0" y="26"/>
                    <a:pt x="13" y="10"/>
                    <a:pt x="31" y="8"/>
                  </a:cubicBezTo>
                  <a:cubicBezTo>
                    <a:pt x="75" y="3"/>
                    <a:pt x="75" y="3"/>
                    <a:pt x="75" y="3"/>
                  </a:cubicBezTo>
                  <a:cubicBezTo>
                    <a:pt x="93" y="0"/>
                    <a:pt x="110" y="14"/>
                    <a:pt x="112" y="32"/>
                  </a:cubicBezTo>
                  <a:cubicBezTo>
                    <a:pt x="117" y="75"/>
                    <a:pt x="117" y="75"/>
                    <a:pt x="117" y="75"/>
                  </a:cubicBezTo>
                  <a:cubicBezTo>
                    <a:pt x="119" y="93"/>
                    <a:pt x="106" y="110"/>
                    <a:pt x="87" y="112"/>
                  </a:cubicBezTo>
                  <a:close/>
                </a:path>
              </a:pathLst>
            </a:custGeom>
            <a:solidFill>
              <a:srgbClr val="E71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2" name="Freeform 115">
              <a:extLst>
                <a:ext uri="{FF2B5EF4-FFF2-40B4-BE49-F238E27FC236}">
                  <a16:creationId xmlns:a16="http://schemas.microsoft.com/office/drawing/2014/main" id="{3F8BF819-A945-12C9-B4BC-FE9675A7B193}"/>
                </a:ext>
              </a:extLst>
            </p:cNvPr>
            <p:cNvSpPr>
              <a:spLocks/>
            </p:cNvSpPr>
            <p:nvPr/>
          </p:nvSpPr>
          <p:spPr bwMode="auto">
            <a:xfrm>
              <a:off x="6872" y="1473"/>
              <a:ext cx="36" cy="50"/>
            </a:xfrm>
            <a:custGeom>
              <a:avLst/>
              <a:gdLst>
                <a:gd name="T0" fmla="*/ 0 w 40"/>
                <a:gd name="T1" fmla="*/ 47 h 55"/>
                <a:gd name="T2" fmla="*/ 1 w 40"/>
                <a:gd name="T3" fmla="*/ 47 h 55"/>
                <a:gd name="T4" fmla="*/ 12 w 40"/>
                <a:gd name="T5" fmla="*/ 37 h 55"/>
                <a:gd name="T6" fmla="*/ 10 w 40"/>
                <a:gd name="T7" fmla="*/ 33 h 55"/>
                <a:gd name="T8" fmla="*/ 2 w 40"/>
                <a:gd name="T9" fmla="*/ 34 h 55"/>
                <a:gd name="T10" fmla="*/ 1 w 40"/>
                <a:gd name="T11" fmla="*/ 27 h 55"/>
                <a:gd name="T12" fmla="*/ 5 w 40"/>
                <a:gd name="T13" fmla="*/ 26 h 55"/>
                <a:gd name="T14" fmla="*/ 1 w 40"/>
                <a:gd name="T15" fmla="*/ 18 h 55"/>
                <a:gd name="T16" fmla="*/ 16 w 40"/>
                <a:gd name="T17" fmla="*/ 1 h 55"/>
                <a:gd name="T18" fmla="*/ 33 w 40"/>
                <a:gd name="T19" fmla="*/ 15 h 55"/>
                <a:gd name="T20" fmla="*/ 24 w 40"/>
                <a:gd name="T21" fmla="*/ 16 h 55"/>
                <a:gd name="T22" fmla="*/ 17 w 40"/>
                <a:gd name="T23" fmla="*/ 11 h 55"/>
                <a:gd name="T24" fmla="*/ 12 w 40"/>
                <a:gd name="T25" fmla="*/ 18 h 55"/>
                <a:gd name="T26" fmla="*/ 16 w 40"/>
                <a:gd name="T27" fmla="*/ 25 h 55"/>
                <a:gd name="T28" fmla="*/ 28 w 40"/>
                <a:gd name="T29" fmla="*/ 24 h 55"/>
                <a:gd name="T30" fmla="*/ 28 w 40"/>
                <a:gd name="T31" fmla="*/ 31 h 55"/>
                <a:gd name="T32" fmla="*/ 21 w 40"/>
                <a:gd name="T33" fmla="*/ 32 h 55"/>
                <a:gd name="T34" fmla="*/ 22 w 40"/>
                <a:gd name="T35" fmla="*/ 36 h 55"/>
                <a:gd name="T36" fmla="*/ 20 w 40"/>
                <a:gd name="T37" fmla="*/ 43 h 55"/>
                <a:gd name="T38" fmla="*/ 39 w 40"/>
                <a:gd name="T39" fmla="*/ 41 h 55"/>
                <a:gd name="T40" fmla="*/ 40 w 40"/>
                <a:gd name="T41" fmla="*/ 50 h 55"/>
                <a:gd name="T42" fmla="*/ 1 w 40"/>
                <a:gd name="T43" fmla="*/ 55 h 55"/>
                <a:gd name="T44" fmla="*/ 0 w 40"/>
                <a:gd name="T45" fmla="*/ 4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55">
                  <a:moveTo>
                    <a:pt x="0" y="47"/>
                  </a:moveTo>
                  <a:cubicBezTo>
                    <a:pt x="1" y="47"/>
                    <a:pt x="1" y="47"/>
                    <a:pt x="1" y="47"/>
                  </a:cubicBezTo>
                  <a:cubicBezTo>
                    <a:pt x="10" y="46"/>
                    <a:pt x="12" y="41"/>
                    <a:pt x="12" y="37"/>
                  </a:cubicBezTo>
                  <a:cubicBezTo>
                    <a:pt x="11" y="36"/>
                    <a:pt x="11" y="34"/>
                    <a:pt x="10" y="33"/>
                  </a:cubicBezTo>
                  <a:cubicBezTo>
                    <a:pt x="2" y="34"/>
                    <a:pt x="2" y="34"/>
                    <a:pt x="2" y="34"/>
                  </a:cubicBezTo>
                  <a:cubicBezTo>
                    <a:pt x="1" y="27"/>
                    <a:pt x="1" y="27"/>
                    <a:pt x="1" y="27"/>
                  </a:cubicBezTo>
                  <a:cubicBezTo>
                    <a:pt x="5" y="26"/>
                    <a:pt x="5" y="26"/>
                    <a:pt x="5" y="26"/>
                  </a:cubicBezTo>
                  <a:cubicBezTo>
                    <a:pt x="3" y="24"/>
                    <a:pt x="2" y="21"/>
                    <a:pt x="1" y="18"/>
                  </a:cubicBezTo>
                  <a:cubicBezTo>
                    <a:pt x="0" y="10"/>
                    <a:pt x="7" y="2"/>
                    <a:pt x="16" y="1"/>
                  </a:cubicBezTo>
                  <a:cubicBezTo>
                    <a:pt x="24" y="0"/>
                    <a:pt x="32" y="6"/>
                    <a:pt x="33" y="15"/>
                  </a:cubicBezTo>
                  <a:cubicBezTo>
                    <a:pt x="24" y="16"/>
                    <a:pt x="24" y="16"/>
                    <a:pt x="24" y="16"/>
                  </a:cubicBezTo>
                  <a:cubicBezTo>
                    <a:pt x="24" y="13"/>
                    <a:pt x="21" y="11"/>
                    <a:pt x="17" y="11"/>
                  </a:cubicBezTo>
                  <a:cubicBezTo>
                    <a:pt x="14" y="12"/>
                    <a:pt x="11" y="15"/>
                    <a:pt x="12" y="18"/>
                  </a:cubicBezTo>
                  <a:cubicBezTo>
                    <a:pt x="12" y="20"/>
                    <a:pt x="14" y="23"/>
                    <a:pt x="16" y="25"/>
                  </a:cubicBezTo>
                  <a:cubicBezTo>
                    <a:pt x="28" y="24"/>
                    <a:pt x="28" y="24"/>
                    <a:pt x="28" y="24"/>
                  </a:cubicBezTo>
                  <a:cubicBezTo>
                    <a:pt x="28" y="31"/>
                    <a:pt x="28" y="31"/>
                    <a:pt x="28" y="31"/>
                  </a:cubicBezTo>
                  <a:cubicBezTo>
                    <a:pt x="21" y="32"/>
                    <a:pt x="21" y="32"/>
                    <a:pt x="21" y="32"/>
                  </a:cubicBezTo>
                  <a:cubicBezTo>
                    <a:pt x="21" y="33"/>
                    <a:pt x="22" y="34"/>
                    <a:pt x="22" y="36"/>
                  </a:cubicBezTo>
                  <a:cubicBezTo>
                    <a:pt x="23" y="40"/>
                    <a:pt x="21" y="42"/>
                    <a:pt x="20" y="43"/>
                  </a:cubicBezTo>
                  <a:cubicBezTo>
                    <a:pt x="39" y="41"/>
                    <a:pt x="39" y="41"/>
                    <a:pt x="39" y="41"/>
                  </a:cubicBezTo>
                  <a:cubicBezTo>
                    <a:pt x="40" y="50"/>
                    <a:pt x="40" y="50"/>
                    <a:pt x="40" y="50"/>
                  </a:cubicBezTo>
                  <a:cubicBezTo>
                    <a:pt x="1" y="55"/>
                    <a:pt x="1" y="55"/>
                    <a:pt x="1" y="55"/>
                  </a:cubicBezTo>
                  <a:lnTo>
                    <a:pt x="0"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3" name="Freeform 116">
              <a:extLst>
                <a:ext uri="{FF2B5EF4-FFF2-40B4-BE49-F238E27FC236}">
                  <a16:creationId xmlns:a16="http://schemas.microsoft.com/office/drawing/2014/main" id="{2C352CBA-8F10-67CF-1C9F-E63E1CDA4498}"/>
                </a:ext>
              </a:extLst>
            </p:cNvPr>
            <p:cNvSpPr>
              <a:spLocks/>
            </p:cNvSpPr>
            <p:nvPr/>
          </p:nvSpPr>
          <p:spPr bwMode="auto">
            <a:xfrm>
              <a:off x="6958" y="1442"/>
              <a:ext cx="108" cy="108"/>
            </a:xfrm>
            <a:custGeom>
              <a:avLst/>
              <a:gdLst>
                <a:gd name="T0" fmla="*/ 87 w 119"/>
                <a:gd name="T1" fmla="*/ 112 h 119"/>
                <a:gd name="T2" fmla="*/ 44 w 119"/>
                <a:gd name="T3" fmla="*/ 117 h 119"/>
                <a:gd name="T4" fmla="*/ 7 w 119"/>
                <a:gd name="T5" fmla="*/ 88 h 119"/>
                <a:gd name="T6" fmla="*/ 2 w 119"/>
                <a:gd name="T7" fmla="*/ 44 h 119"/>
                <a:gd name="T8" fmla="*/ 31 w 119"/>
                <a:gd name="T9" fmla="*/ 7 h 119"/>
                <a:gd name="T10" fmla="*/ 74 w 119"/>
                <a:gd name="T11" fmla="*/ 2 h 119"/>
                <a:gd name="T12" fmla="*/ 111 w 119"/>
                <a:gd name="T13" fmla="*/ 32 h 119"/>
                <a:gd name="T14" fmla="*/ 117 w 119"/>
                <a:gd name="T15" fmla="*/ 75 h 119"/>
                <a:gd name="T16" fmla="*/ 87 w 119"/>
                <a:gd name="T17" fmla="*/ 11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19">
                  <a:moveTo>
                    <a:pt x="87" y="112"/>
                  </a:moveTo>
                  <a:cubicBezTo>
                    <a:pt x="44" y="117"/>
                    <a:pt x="44" y="117"/>
                    <a:pt x="44" y="117"/>
                  </a:cubicBezTo>
                  <a:cubicBezTo>
                    <a:pt x="26" y="119"/>
                    <a:pt x="9" y="106"/>
                    <a:pt x="7" y="88"/>
                  </a:cubicBezTo>
                  <a:cubicBezTo>
                    <a:pt x="2" y="44"/>
                    <a:pt x="2" y="44"/>
                    <a:pt x="2" y="44"/>
                  </a:cubicBezTo>
                  <a:cubicBezTo>
                    <a:pt x="0" y="26"/>
                    <a:pt x="13" y="9"/>
                    <a:pt x="31" y="7"/>
                  </a:cubicBezTo>
                  <a:cubicBezTo>
                    <a:pt x="74" y="2"/>
                    <a:pt x="74" y="2"/>
                    <a:pt x="74" y="2"/>
                  </a:cubicBezTo>
                  <a:cubicBezTo>
                    <a:pt x="93" y="0"/>
                    <a:pt x="109" y="13"/>
                    <a:pt x="111" y="32"/>
                  </a:cubicBezTo>
                  <a:cubicBezTo>
                    <a:pt x="117" y="75"/>
                    <a:pt x="117" y="75"/>
                    <a:pt x="117" y="75"/>
                  </a:cubicBezTo>
                  <a:cubicBezTo>
                    <a:pt x="119" y="93"/>
                    <a:pt x="105" y="110"/>
                    <a:pt x="87" y="112"/>
                  </a:cubicBezTo>
                  <a:close/>
                </a:path>
              </a:pathLst>
            </a:custGeom>
            <a:solidFill>
              <a:srgbClr val="4EA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4" name="Freeform 117">
              <a:extLst>
                <a:ext uri="{FF2B5EF4-FFF2-40B4-BE49-F238E27FC236}">
                  <a16:creationId xmlns:a16="http://schemas.microsoft.com/office/drawing/2014/main" id="{8659E0C9-77A4-F343-D978-81318F930203}"/>
                </a:ext>
              </a:extLst>
            </p:cNvPr>
            <p:cNvSpPr>
              <a:spLocks/>
            </p:cNvSpPr>
            <p:nvPr/>
          </p:nvSpPr>
          <p:spPr bwMode="auto">
            <a:xfrm>
              <a:off x="6996" y="1472"/>
              <a:ext cx="35" cy="49"/>
            </a:xfrm>
            <a:custGeom>
              <a:avLst/>
              <a:gdLst>
                <a:gd name="T0" fmla="*/ 0 w 39"/>
                <a:gd name="T1" fmla="*/ 47 h 54"/>
                <a:gd name="T2" fmla="*/ 1 w 39"/>
                <a:gd name="T3" fmla="*/ 47 h 54"/>
                <a:gd name="T4" fmla="*/ 11 w 39"/>
                <a:gd name="T5" fmla="*/ 37 h 54"/>
                <a:gd name="T6" fmla="*/ 9 w 39"/>
                <a:gd name="T7" fmla="*/ 33 h 54"/>
                <a:gd name="T8" fmla="*/ 1 w 39"/>
                <a:gd name="T9" fmla="*/ 34 h 54"/>
                <a:gd name="T10" fmla="*/ 1 w 39"/>
                <a:gd name="T11" fmla="*/ 26 h 54"/>
                <a:gd name="T12" fmla="*/ 5 w 39"/>
                <a:gd name="T13" fmla="*/ 26 h 54"/>
                <a:gd name="T14" fmla="*/ 1 w 39"/>
                <a:gd name="T15" fmla="*/ 18 h 54"/>
                <a:gd name="T16" fmla="*/ 16 w 39"/>
                <a:gd name="T17" fmla="*/ 1 h 54"/>
                <a:gd name="T18" fmla="*/ 33 w 39"/>
                <a:gd name="T19" fmla="*/ 15 h 54"/>
                <a:gd name="T20" fmla="*/ 24 w 39"/>
                <a:gd name="T21" fmla="*/ 16 h 54"/>
                <a:gd name="T22" fmla="*/ 17 w 39"/>
                <a:gd name="T23" fmla="*/ 11 h 54"/>
                <a:gd name="T24" fmla="*/ 11 w 39"/>
                <a:gd name="T25" fmla="*/ 18 h 54"/>
                <a:gd name="T26" fmla="*/ 16 w 39"/>
                <a:gd name="T27" fmla="*/ 25 h 54"/>
                <a:gd name="T28" fmla="*/ 27 w 39"/>
                <a:gd name="T29" fmla="*/ 23 h 54"/>
                <a:gd name="T30" fmla="*/ 28 w 39"/>
                <a:gd name="T31" fmla="*/ 31 h 54"/>
                <a:gd name="T32" fmla="*/ 20 w 39"/>
                <a:gd name="T33" fmla="*/ 32 h 54"/>
                <a:gd name="T34" fmla="*/ 22 w 39"/>
                <a:gd name="T35" fmla="*/ 36 h 54"/>
                <a:gd name="T36" fmla="*/ 20 w 39"/>
                <a:gd name="T37" fmla="*/ 43 h 54"/>
                <a:gd name="T38" fmla="*/ 38 w 39"/>
                <a:gd name="T39" fmla="*/ 41 h 54"/>
                <a:gd name="T40" fmla="*/ 39 w 39"/>
                <a:gd name="T41" fmla="*/ 50 h 54"/>
                <a:gd name="T42" fmla="*/ 1 w 39"/>
                <a:gd name="T43" fmla="*/ 54 h 54"/>
                <a:gd name="T44" fmla="*/ 0 w 39"/>
                <a:gd name="T4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54">
                  <a:moveTo>
                    <a:pt x="0" y="47"/>
                  </a:moveTo>
                  <a:cubicBezTo>
                    <a:pt x="1" y="47"/>
                    <a:pt x="1" y="47"/>
                    <a:pt x="1" y="47"/>
                  </a:cubicBezTo>
                  <a:cubicBezTo>
                    <a:pt x="10" y="45"/>
                    <a:pt x="12" y="41"/>
                    <a:pt x="11" y="37"/>
                  </a:cubicBezTo>
                  <a:cubicBezTo>
                    <a:pt x="11" y="36"/>
                    <a:pt x="10" y="34"/>
                    <a:pt x="9" y="33"/>
                  </a:cubicBezTo>
                  <a:cubicBezTo>
                    <a:pt x="1" y="34"/>
                    <a:pt x="1" y="34"/>
                    <a:pt x="1" y="34"/>
                  </a:cubicBezTo>
                  <a:cubicBezTo>
                    <a:pt x="1" y="26"/>
                    <a:pt x="1" y="26"/>
                    <a:pt x="1" y="26"/>
                  </a:cubicBezTo>
                  <a:cubicBezTo>
                    <a:pt x="5" y="26"/>
                    <a:pt x="5" y="26"/>
                    <a:pt x="5" y="26"/>
                  </a:cubicBezTo>
                  <a:cubicBezTo>
                    <a:pt x="3" y="23"/>
                    <a:pt x="1" y="21"/>
                    <a:pt x="1" y="18"/>
                  </a:cubicBezTo>
                  <a:cubicBezTo>
                    <a:pt x="0" y="10"/>
                    <a:pt x="6" y="2"/>
                    <a:pt x="16" y="1"/>
                  </a:cubicBezTo>
                  <a:cubicBezTo>
                    <a:pt x="24" y="0"/>
                    <a:pt x="32" y="6"/>
                    <a:pt x="33" y="15"/>
                  </a:cubicBezTo>
                  <a:cubicBezTo>
                    <a:pt x="24" y="16"/>
                    <a:pt x="24" y="16"/>
                    <a:pt x="24" y="16"/>
                  </a:cubicBezTo>
                  <a:cubicBezTo>
                    <a:pt x="23" y="13"/>
                    <a:pt x="20" y="11"/>
                    <a:pt x="17" y="11"/>
                  </a:cubicBezTo>
                  <a:cubicBezTo>
                    <a:pt x="14" y="11"/>
                    <a:pt x="11" y="14"/>
                    <a:pt x="11" y="18"/>
                  </a:cubicBezTo>
                  <a:cubicBezTo>
                    <a:pt x="12" y="20"/>
                    <a:pt x="14" y="22"/>
                    <a:pt x="16" y="25"/>
                  </a:cubicBezTo>
                  <a:cubicBezTo>
                    <a:pt x="27" y="23"/>
                    <a:pt x="27" y="23"/>
                    <a:pt x="27" y="23"/>
                  </a:cubicBezTo>
                  <a:cubicBezTo>
                    <a:pt x="28" y="31"/>
                    <a:pt x="28" y="31"/>
                    <a:pt x="28" y="31"/>
                  </a:cubicBezTo>
                  <a:cubicBezTo>
                    <a:pt x="20" y="32"/>
                    <a:pt x="20" y="32"/>
                    <a:pt x="20" y="32"/>
                  </a:cubicBezTo>
                  <a:cubicBezTo>
                    <a:pt x="21" y="33"/>
                    <a:pt x="22" y="34"/>
                    <a:pt x="22" y="36"/>
                  </a:cubicBezTo>
                  <a:cubicBezTo>
                    <a:pt x="22" y="39"/>
                    <a:pt x="21" y="42"/>
                    <a:pt x="20" y="43"/>
                  </a:cubicBezTo>
                  <a:cubicBezTo>
                    <a:pt x="38" y="41"/>
                    <a:pt x="38" y="41"/>
                    <a:pt x="38" y="41"/>
                  </a:cubicBezTo>
                  <a:cubicBezTo>
                    <a:pt x="39" y="50"/>
                    <a:pt x="39" y="50"/>
                    <a:pt x="39" y="50"/>
                  </a:cubicBezTo>
                  <a:cubicBezTo>
                    <a:pt x="1" y="54"/>
                    <a:pt x="1" y="54"/>
                    <a:pt x="1" y="54"/>
                  </a:cubicBezTo>
                  <a:lnTo>
                    <a:pt x="0"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5" name="Freeform 118">
              <a:extLst>
                <a:ext uri="{FF2B5EF4-FFF2-40B4-BE49-F238E27FC236}">
                  <a16:creationId xmlns:a16="http://schemas.microsoft.com/office/drawing/2014/main" id="{360D1E22-C10D-1E26-67C5-81AB7264F606}"/>
                </a:ext>
              </a:extLst>
            </p:cNvPr>
            <p:cNvSpPr>
              <a:spLocks/>
            </p:cNvSpPr>
            <p:nvPr/>
          </p:nvSpPr>
          <p:spPr bwMode="auto">
            <a:xfrm>
              <a:off x="6792" y="1489"/>
              <a:ext cx="82" cy="75"/>
            </a:xfrm>
            <a:custGeom>
              <a:avLst/>
              <a:gdLst>
                <a:gd name="T0" fmla="*/ 0 w 90"/>
                <a:gd name="T1" fmla="*/ 56 h 83"/>
                <a:gd name="T2" fmla="*/ 33 w 90"/>
                <a:gd name="T3" fmla="*/ 42 h 83"/>
                <a:gd name="T4" fmla="*/ 47 w 90"/>
                <a:gd name="T5" fmla="*/ 11 h 83"/>
                <a:gd name="T6" fmla="*/ 77 w 90"/>
                <a:gd name="T7" fmla="*/ 8 h 83"/>
                <a:gd name="T8" fmla="*/ 56 w 90"/>
                <a:gd name="T9" fmla="*/ 56 h 83"/>
                <a:gd name="T10" fmla="*/ 21 w 90"/>
                <a:gd name="T11" fmla="*/ 83 h 83"/>
                <a:gd name="T12" fmla="*/ 0 w 90"/>
                <a:gd name="T13" fmla="*/ 56 h 83"/>
              </a:gdLst>
              <a:ahLst/>
              <a:cxnLst>
                <a:cxn ang="0">
                  <a:pos x="T0" y="T1"/>
                </a:cxn>
                <a:cxn ang="0">
                  <a:pos x="T2" y="T3"/>
                </a:cxn>
                <a:cxn ang="0">
                  <a:pos x="T4" y="T5"/>
                </a:cxn>
                <a:cxn ang="0">
                  <a:pos x="T6" y="T7"/>
                </a:cxn>
                <a:cxn ang="0">
                  <a:pos x="T8" y="T9"/>
                </a:cxn>
                <a:cxn ang="0">
                  <a:pos x="T10" y="T11"/>
                </a:cxn>
                <a:cxn ang="0">
                  <a:pos x="T12" y="T13"/>
                </a:cxn>
              </a:cxnLst>
              <a:rect l="0" t="0" r="r" b="b"/>
              <a:pathLst>
                <a:path w="90" h="83">
                  <a:moveTo>
                    <a:pt x="0" y="56"/>
                  </a:moveTo>
                  <a:cubicBezTo>
                    <a:pt x="0" y="56"/>
                    <a:pt x="31" y="45"/>
                    <a:pt x="33" y="42"/>
                  </a:cubicBezTo>
                  <a:cubicBezTo>
                    <a:pt x="34" y="39"/>
                    <a:pt x="41" y="15"/>
                    <a:pt x="47" y="11"/>
                  </a:cubicBezTo>
                  <a:cubicBezTo>
                    <a:pt x="54" y="7"/>
                    <a:pt x="71" y="0"/>
                    <a:pt x="77" y="8"/>
                  </a:cubicBezTo>
                  <a:cubicBezTo>
                    <a:pt x="90" y="27"/>
                    <a:pt x="59" y="53"/>
                    <a:pt x="56" y="56"/>
                  </a:cubicBezTo>
                  <a:cubicBezTo>
                    <a:pt x="52" y="60"/>
                    <a:pt x="21" y="83"/>
                    <a:pt x="21" y="83"/>
                  </a:cubicBezTo>
                  <a:lnTo>
                    <a:pt x="0" y="56"/>
                  </a:lnTo>
                  <a:close/>
                </a:path>
              </a:pathLst>
            </a:custGeom>
            <a:solidFill>
              <a:srgbClr val="7037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6" name="Freeform 119">
              <a:extLst>
                <a:ext uri="{FF2B5EF4-FFF2-40B4-BE49-F238E27FC236}">
                  <a16:creationId xmlns:a16="http://schemas.microsoft.com/office/drawing/2014/main" id="{D283F2F9-6546-C468-2EE7-C2095BFA7575}"/>
                </a:ext>
              </a:extLst>
            </p:cNvPr>
            <p:cNvSpPr>
              <a:spLocks/>
            </p:cNvSpPr>
            <p:nvPr/>
          </p:nvSpPr>
          <p:spPr bwMode="auto">
            <a:xfrm>
              <a:off x="6656" y="1535"/>
              <a:ext cx="160" cy="107"/>
            </a:xfrm>
            <a:custGeom>
              <a:avLst/>
              <a:gdLst>
                <a:gd name="T0" fmla="*/ 144 w 177"/>
                <a:gd name="T1" fmla="*/ 0 h 118"/>
                <a:gd name="T2" fmla="*/ 7 w 177"/>
                <a:gd name="T3" fmla="*/ 26 h 118"/>
                <a:gd name="T4" fmla="*/ 5 w 177"/>
                <a:gd name="T5" fmla="*/ 118 h 118"/>
                <a:gd name="T6" fmla="*/ 177 w 177"/>
                <a:gd name="T7" fmla="*/ 45 h 118"/>
                <a:gd name="T8" fmla="*/ 144 w 177"/>
                <a:gd name="T9" fmla="*/ 0 h 118"/>
              </a:gdLst>
              <a:ahLst/>
              <a:cxnLst>
                <a:cxn ang="0">
                  <a:pos x="T0" y="T1"/>
                </a:cxn>
                <a:cxn ang="0">
                  <a:pos x="T2" y="T3"/>
                </a:cxn>
                <a:cxn ang="0">
                  <a:pos x="T4" y="T5"/>
                </a:cxn>
                <a:cxn ang="0">
                  <a:pos x="T6" y="T7"/>
                </a:cxn>
                <a:cxn ang="0">
                  <a:pos x="T8" y="T9"/>
                </a:cxn>
              </a:cxnLst>
              <a:rect l="0" t="0" r="r" b="b"/>
              <a:pathLst>
                <a:path w="177" h="118">
                  <a:moveTo>
                    <a:pt x="144" y="0"/>
                  </a:moveTo>
                  <a:cubicBezTo>
                    <a:pt x="144" y="0"/>
                    <a:pt x="15" y="26"/>
                    <a:pt x="7" y="26"/>
                  </a:cubicBezTo>
                  <a:cubicBezTo>
                    <a:pt x="0" y="26"/>
                    <a:pt x="5" y="118"/>
                    <a:pt x="5" y="118"/>
                  </a:cubicBezTo>
                  <a:cubicBezTo>
                    <a:pt x="177" y="45"/>
                    <a:pt x="177" y="45"/>
                    <a:pt x="177" y="45"/>
                  </a:cubicBezTo>
                  <a:lnTo>
                    <a:pt x="144" y="0"/>
                  </a:lnTo>
                  <a:close/>
                </a:path>
              </a:pathLst>
            </a:custGeom>
            <a:solidFill>
              <a:srgbClr val="C3C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7" name="Freeform 120">
              <a:extLst>
                <a:ext uri="{FF2B5EF4-FFF2-40B4-BE49-F238E27FC236}">
                  <a16:creationId xmlns:a16="http://schemas.microsoft.com/office/drawing/2014/main" id="{69A2CA8C-B56B-B7CF-0326-6620E3A3C003}"/>
                </a:ext>
              </a:extLst>
            </p:cNvPr>
            <p:cNvSpPr>
              <a:spLocks/>
            </p:cNvSpPr>
            <p:nvPr/>
          </p:nvSpPr>
          <p:spPr bwMode="auto">
            <a:xfrm>
              <a:off x="7043" y="1465"/>
              <a:ext cx="28" cy="43"/>
            </a:xfrm>
            <a:custGeom>
              <a:avLst/>
              <a:gdLst>
                <a:gd name="T0" fmla="*/ 21 w 31"/>
                <a:gd name="T1" fmla="*/ 1 h 47"/>
                <a:gd name="T2" fmla="*/ 31 w 31"/>
                <a:gd name="T3" fmla="*/ 18 h 47"/>
                <a:gd name="T4" fmla="*/ 23 w 31"/>
                <a:gd name="T5" fmla="*/ 42 h 47"/>
                <a:gd name="T6" fmla="*/ 2 w 31"/>
                <a:gd name="T7" fmla="*/ 25 h 47"/>
                <a:gd name="T8" fmla="*/ 21 w 31"/>
                <a:gd name="T9" fmla="*/ 1 h 47"/>
              </a:gdLst>
              <a:ahLst/>
              <a:cxnLst>
                <a:cxn ang="0">
                  <a:pos x="T0" y="T1"/>
                </a:cxn>
                <a:cxn ang="0">
                  <a:pos x="T2" y="T3"/>
                </a:cxn>
                <a:cxn ang="0">
                  <a:pos x="T4" y="T5"/>
                </a:cxn>
                <a:cxn ang="0">
                  <a:pos x="T6" y="T7"/>
                </a:cxn>
                <a:cxn ang="0">
                  <a:pos x="T8" y="T9"/>
                </a:cxn>
              </a:cxnLst>
              <a:rect l="0" t="0" r="r" b="b"/>
              <a:pathLst>
                <a:path w="31" h="47">
                  <a:moveTo>
                    <a:pt x="21" y="1"/>
                  </a:moveTo>
                  <a:cubicBezTo>
                    <a:pt x="28" y="0"/>
                    <a:pt x="31" y="8"/>
                    <a:pt x="31" y="18"/>
                  </a:cubicBezTo>
                  <a:cubicBezTo>
                    <a:pt x="30" y="29"/>
                    <a:pt x="29" y="38"/>
                    <a:pt x="23" y="42"/>
                  </a:cubicBezTo>
                  <a:cubicBezTo>
                    <a:pt x="13" y="47"/>
                    <a:pt x="4" y="34"/>
                    <a:pt x="2" y="25"/>
                  </a:cubicBezTo>
                  <a:cubicBezTo>
                    <a:pt x="0" y="17"/>
                    <a:pt x="12" y="3"/>
                    <a:pt x="21" y="1"/>
                  </a:cubicBezTo>
                  <a:close/>
                </a:path>
              </a:pathLst>
            </a:custGeom>
            <a:solidFill>
              <a:srgbClr val="7037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8" name="Freeform 121">
              <a:extLst>
                <a:ext uri="{FF2B5EF4-FFF2-40B4-BE49-F238E27FC236}">
                  <a16:creationId xmlns:a16="http://schemas.microsoft.com/office/drawing/2014/main" id="{1CE6E394-5BEA-E93C-FB56-DA00CE1C8605}"/>
                </a:ext>
              </a:extLst>
            </p:cNvPr>
            <p:cNvSpPr>
              <a:spLocks/>
            </p:cNvSpPr>
            <p:nvPr/>
          </p:nvSpPr>
          <p:spPr bwMode="auto">
            <a:xfrm>
              <a:off x="6316" y="1646"/>
              <a:ext cx="1260" cy="38"/>
            </a:xfrm>
            <a:custGeom>
              <a:avLst/>
              <a:gdLst>
                <a:gd name="T0" fmla="*/ 1378 w 1390"/>
                <a:gd name="T1" fmla="*/ 41 h 41"/>
                <a:gd name="T2" fmla="*/ 13 w 1390"/>
                <a:gd name="T3" fmla="*/ 41 h 41"/>
                <a:gd name="T4" fmla="*/ 0 w 1390"/>
                <a:gd name="T5" fmla="*/ 29 h 41"/>
                <a:gd name="T6" fmla="*/ 0 w 1390"/>
                <a:gd name="T7" fmla="*/ 12 h 41"/>
                <a:gd name="T8" fmla="*/ 13 w 1390"/>
                <a:gd name="T9" fmla="*/ 0 h 41"/>
                <a:gd name="T10" fmla="*/ 1378 w 1390"/>
                <a:gd name="T11" fmla="*/ 0 h 41"/>
                <a:gd name="T12" fmla="*/ 1390 w 1390"/>
                <a:gd name="T13" fmla="*/ 12 h 41"/>
                <a:gd name="T14" fmla="*/ 1390 w 1390"/>
                <a:gd name="T15" fmla="*/ 29 h 41"/>
                <a:gd name="T16" fmla="*/ 1378 w 139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0" h="41">
                  <a:moveTo>
                    <a:pt x="1378" y="41"/>
                  </a:moveTo>
                  <a:cubicBezTo>
                    <a:pt x="13" y="41"/>
                    <a:pt x="13" y="41"/>
                    <a:pt x="13" y="41"/>
                  </a:cubicBezTo>
                  <a:cubicBezTo>
                    <a:pt x="6" y="41"/>
                    <a:pt x="0" y="36"/>
                    <a:pt x="0" y="29"/>
                  </a:cubicBezTo>
                  <a:cubicBezTo>
                    <a:pt x="0" y="12"/>
                    <a:pt x="0" y="12"/>
                    <a:pt x="0" y="12"/>
                  </a:cubicBezTo>
                  <a:cubicBezTo>
                    <a:pt x="0" y="5"/>
                    <a:pt x="6" y="0"/>
                    <a:pt x="13" y="0"/>
                  </a:cubicBezTo>
                  <a:cubicBezTo>
                    <a:pt x="1378" y="0"/>
                    <a:pt x="1378" y="0"/>
                    <a:pt x="1378" y="0"/>
                  </a:cubicBezTo>
                  <a:cubicBezTo>
                    <a:pt x="1384" y="0"/>
                    <a:pt x="1390" y="5"/>
                    <a:pt x="1390" y="12"/>
                  </a:cubicBezTo>
                  <a:cubicBezTo>
                    <a:pt x="1390" y="29"/>
                    <a:pt x="1390" y="29"/>
                    <a:pt x="1390" y="29"/>
                  </a:cubicBezTo>
                  <a:cubicBezTo>
                    <a:pt x="1390" y="36"/>
                    <a:pt x="1384" y="41"/>
                    <a:pt x="1378" y="41"/>
                  </a:cubicBezTo>
                  <a:close/>
                </a:path>
              </a:pathLst>
            </a:custGeom>
            <a:solidFill>
              <a:srgbClr val="FF7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9" name="Freeform 122">
              <a:extLst>
                <a:ext uri="{FF2B5EF4-FFF2-40B4-BE49-F238E27FC236}">
                  <a16:creationId xmlns:a16="http://schemas.microsoft.com/office/drawing/2014/main" id="{DFDCB052-B407-2F9A-3569-493DDB260971}"/>
                </a:ext>
              </a:extLst>
            </p:cNvPr>
            <p:cNvSpPr>
              <a:spLocks/>
            </p:cNvSpPr>
            <p:nvPr/>
          </p:nvSpPr>
          <p:spPr bwMode="auto">
            <a:xfrm>
              <a:off x="6411" y="1539"/>
              <a:ext cx="107" cy="108"/>
            </a:xfrm>
            <a:custGeom>
              <a:avLst/>
              <a:gdLst>
                <a:gd name="T0" fmla="*/ 82 w 118"/>
                <a:gd name="T1" fmla="*/ 119 h 119"/>
                <a:gd name="T2" fmla="*/ 35 w 118"/>
                <a:gd name="T3" fmla="*/ 119 h 119"/>
                <a:gd name="T4" fmla="*/ 0 w 118"/>
                <a:gd name="T5" fmla="*/ 83 h 119"/>
                <a:gd name="T6" fmla="*/ 0 w 118"/>
                <a:gd name="T7" fmla="*/ 36 h 119"/>
                <a:gd name="T8" fmla="*/ 35 w 118"/>
                <a:gd name="T9" fmla="*/ 0 h 119"/>
                <a:gd name="T10" fmla="*/ 82 w 118"/>
                <a:gd name="T11" fmla="*/ 0 h 119"/>
                <a:gd name="T12" fmla="*/ 118 w 118"/>
                <a:gd name="T13" fmla="*/ 36 h 119"/>
                <a:gd name="T14" fmla="*/ 118 w 118"/>
                <a:gd name="T15" fmla="*/ 83 h 119"/>
                <a:gd name="T16" fmla="*/ 82 w 118"/>
                <a:gd name="T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119">
                  <a:moveTo>
                    <a:pt x="82" y="119"/>
                  </a:moveTo>
                  <a:cubicBezTo>
                    <a:pt x="35" y="119"/>
                    <a:pt x="35" y="119"/>
                    <a:pt x="35" y="119"/>
                  </a:cubicBezTo>
                  <a:cubicBezTo>
                    <a:pt x="16" y="119"/>
                    <a:pt x="0" y="103"/>
                    <a:pt x="0" y="83"/>
                  </a:cubicBezTo>
                  <a:cubicBezTo>
                    <a:pt x="0" y="36"/>
                    <a:pt x="0" y="36"/>
                    <a:pt x="0" y="36"/>
                  </a:cubicBezTo>
                  <a:cubicBezTo>
                    <a:pt x="0" y="16"/>
                    <a:pt x="16" y="0"/>
                    <a:pt x="35" y="0"/>
                  </a:cubicBezTo>
                  <a:cubicBezTo>
                    <a:pt x="82" y="0"/>
                    <a:pt x="82" y="0"/>
                    <a:pt x="82" y="0"/>
                  </a:cubicBezTo>
                  <a:cubicBezTo>
                    <a:pt x="102" y="0"/>
                    <a:pt x="118" y="16"/>
                    <a:pt x="118" y="36"/>
                  </a:cubicBezTo>
                  <a:cubicBezTo>
                    <a:pt x="118" y="83"/>
                    <a:pt x="118" y="83"/>
                    <a:pt x="118" y="83"/>
                  </a:cubicBezTo>
                  <a:cubicBezTo>
                    <a:pt x="118" y="103"/>
                    <a:pt x="102" y="119"/>
                    <a:pt x="82" y="119"/>
                  </a:cubicBezTo>
                  <a:close/>
                </a:path>
              </a:pathLst>
            </a:custGeom>
            <a:solidFill>
              <a:srgbClr val="4EA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0" name="Freeform 123">
              <a:extLst>
                <a:ext uri="{FF2B5EF4-FFF2-40B4-BE49-F238E27FC236}">
                  <a16:creationId xmlns:a16="http://schemas.microsoft.com/office/drawing/2014/main" id="{7BE8DB0A-8782-77C0-82CD-C8B894594DD7}"/>
                </a:ext>
              </a:extLst>
            </p:cNvPr>
            <p:cNvSpPr>
              <a:spLocks/>
            </p:cNvSpPr>
            <p:nvPr/>
          </p:nvSpPr>
          <p:spPr bwMode="auto">
            <a:xfrm>
              <a:off x="6446" y="1568"/>
              <a:ext cx="38" cy="50"/>
            </a:xfrm>
            <a:custGeom>
              <a:avLst/>
              <a:gdLst>
                <a:gd name="T0" fmla="*/ 0 w 42"/>
                <a:gd name="T1" fmla="*/ 47 h 55"/>
                <a:gd name="T2" fmla="*/ 1 w 42"/>
                <a:gd name="T3" fmla="*/ 47 h 55"/>
                <a:gd name="T4" fmla="*/ 13 w 42"/>
                <a:gd name="T5" fmla="*/ 38 h 55"/>
                <a:gd name="T6" fmla="*/ 12 w 42"/>
                <a:gd name="T7" fmla="*/ 33 h 55"/>
                <a:gd name="T8" fmla="*/ 3 w 42"/>
                <a:gd name="T9" fmla="*/ 33 h 55"/>
                <a:gd name="T10" fmla="*/ 3 w 42"/>
                <a:gd name="T11" fmla="*/ 25 h 55"/>
                <a:gd name="T12" fmla="*/ 8 w 42"/>
                <a:gd name="T13" fmla="*/ 25 h 55"/>
                <a:gd name="T14" fmla="*/ 5 w 42"/>
                <a:gd name="T15" fmla="*/ 16 h 55"/>
                <a:gd name="T16" fmla="*/ 22 w 42"/>
                <a:gd name="T17" fmla="*/ 0 h 55"/>
                <a:gd name="T18" fmla="*/ 39 w 42"/>
                <a:gd name="T19" fmla="*/ 16 h 55"/>
                <a:gd name="T20" fmla="*/ 29 w 42"/>
                <a:gd name="T21" fmla="*/ 16 h 55"/>
                <a:gd name="T22" fmla="*/ 22 w 42"/>
                <a:gd name="T23" fmla="*/ 11 h 55"/>
                <a:gd name="T24" fmla="*/ 16 w 42"/>
                <a:gd name="T25" fmla="*/ 17 h 55"/>
                <a:gd name="T26" fmla="*/ 20 w 42"/>
                <a:gd name="T27" fmla="*/ 25 h 55"/>
                <a:gd name="T28" fmla="*/ 32 w 42"/>
                <a:gd name="T29" fmla="*/ 25 h 55"/>
                <a:gd name="T30" fmla="*/ 32 w 42"/>
                <a:gd name="T31" fmla="*/ 33 h 55"/>
                <a:gd name="T32" fmla="*/ 24 w 42"/>
                <a:gd name="T33" fmla="*/ 33 h 55"/>
                <a:gd name="T34" fmla="*/ 25 w 42"/>
                <a:gd name="T35" fmla="*/ 38 h 55"/>
                <a:gd name="T36" fmla="*/ 22 w 42"/>
                <a:gd name="T37" fmla="*/ 45 h 55"/>
                <a:gd name="T38" fmla="*/ 42 w 42"/>
                <a:gd name="T39" fmla="*/ 45 h 55"/>
                <a:gd name="T40" fmla="*/ 42 w 42"/>
                <a:gd name="T41" fmla="*/ 55 h 55"/>
                <a:gd name="T42" fmla="*/ 0 w 42"/>
                <a:gd name="T43" fmla="*/ 55 h 55"/>
                <a:gd name="T44" fmla="*/ 0 w 42"/>
                <a:gd name="T45" fmla="*/ 4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55">
                  <a:moveTo>
                    <a:pt x="0" y="47"/>
                  </a:moveTo>
                  <a:cubicBezTo>
                    <a:pt x="1" y="47"/>
                    <a:pt x="1" y="47"/>
                    <a:pt x="1" y="47"/>
                  </a:cubicBezTo>
                  <a:cubicBezTo>
                    <a:pt x="11" y="47"/>
                    <a:pt x="13" y="42"/>
                    <a:pt x="13" y="38"/>
                  </a:cubicBezTo>
                  <a:cubicBezTo>
                    <a:pt x="13" y="36"/>
                    <a:pt x="13" y="35"/>
                    <a:pt x="12" y="33"/>
                  </a:cubicBezTo>
                  <a:cubicBezTo>
                    <a:pt x="3" y="33"/>
                    <a:pt x="3" y="33"/>
                    <a:pt x="3" y="33"/>
                  </a:cubicBezTo>
                  <a:cubicBezTo>
                    <a:pt x="3" y="25"/>
                    <a:pt x="3" y="25"/>
                    <a:pt x="3" y="25"/>
                  </a:cubicBezTo>
                  <a:cubicBezTo>
                    <a:pt x="8" y="25"/>
                    <a:pt x="8" y="25"/>
                    <a:pt x="8" y="25"/>
                  </a:cubicBezTo>
                  <a:cubicBezTo>
                    <a:pt x="6" y="22"/>
                    <a:pt x="5" y="19"/>
                    <a:pt x="5" y="16"/>
                  </a:cubicBezTo>
                  <a:cubicBezTo>
                    <a:pt x="5" y="7"/>
                    <a:pt x="13" y="0"/>
                    <a:pt x="22" y="0"/>
                  </a:cubicBezTo>
                  <a:cubicBezTo>
                    <a:pt x="32" y="0"/>
                    <a:pt x="39" y="7"/>
                    <a:pt x="39" y="16"/>
                  </a:cubicBezTo>
                  <a:cubicBezTo>
                    <a:pt x="29" y="16"/>
                    <a:pt x="29" y="16"/>
                    <a:pt x="29" y="16"/>
                  </a:cubicBezTo>
                  <a:cubicBezTo>
                    <a:pt x="29" y="13"/>
                    <a:pt x="26" y="11"/>
                    <a:pt x="22" y="11"/>
                  </a:cubicBezTo>
                  <a:cubicBezTo>
                    <a:pt x="19" y="11"/>
                    <a:pt x="16" y="14"/>
                    <a:pt x="16" y="17"/>
                  </a:cubicBezTo>
                  <a:cubicBezTo>
                    <a:pt x="16" y="19"/>
                    <a:pt x="18" y="22"/>
                    <a:pt x="20" y="25"/>
                  </a:cubicBezTo>
                  <a:cubicBezTo>
                    <a:pt x="32" y="25"/>
                    <a:pt x="32" y="25"/>
                    <a:pt x="32" y="25"/>
                  </a:cubicBezTo>
                  <a:cubicBezTo>
                    <a:pt x="32" y="33"/>
                    <a:pt x="32" y="33"/>
                    <a:pt x="32" y="33"/>
                  </a:cubicBezTo>
                  <a:cubicBezTo>
                    <a:pt x="24" y="33"/>
                    <a:pt x="24" y="33"/>
                    <a:pt x="24" y="33"/>
                  </a:cubicBezTo>
                  <a:cubicBezTo>
                    <a:pt x="24" y="35"/>
                    <a:pt x="25" y="36"/>
                    <a:pt x="25" y="38"/>
                  </a:cubicBezTo>
                  <a:cubicBezTo>
                    <a:pt x="25" y="42"/>
                    <a:pt x="23" y="44"/>
                    <a:pt x="22" y="45"/>
                  </a:cubicBezTo>
                  <a:cubicBezTo>
                    <a:pt x="42" y="45"/>
                    <a:pt x="42" y="45"/>
                    <a:pt x="42" y="45"/>
                  </a:cubicBezTo>
                  <a:cubicBezTo>
                    <a:pt x="42" y="55"/>
                    <a:pt x="42" y="55"/>
                    <a:pt x="42" y="55"/>
                  </a:cubicBezTo>
                  <a:cubicBezTo>
                    <a:pt x="0" y="55"/>
                    <a:pt x="0" y="55"/>
                    <a:pt x="0" y="55"/>
                  </a:cubicBezTo>
                  <a:lnTo>
                    <a:pt x="0"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1" name="Freeform 124">
              <a:extLst>
                <a:ext uri="{FF2B5EF4-FFF2-40B4-BE49-F238E27FC236}">
                  <a16:creationId xmlns:a16="http://schemas.microsoft.com/office/drawing/2014/main" id="{63E0BE49-60DB-931C-493A-FC62A17AAD21}"/>
                </a:ext>
              </a:extLst>
            </p:cNvPr>
            <p:cNvSpPr>
              <a:spLocks/>
            </p:cNvSpPr>
            <p:nvPr/>
          </p:nvSpPr>
          <p:spPr bwMode="auto">
            <a:xfrm>
              <a:off x="7417" y="1539"/>
              <a:ext cx="107" cy="108"/>
            </a:xfrm>
            <a:custGeom>
              <a:avLst/>
              <a:gdLst>
                <a:gd name="T0" fmla="*/ 83 w 119"/>
                <a:gd name="T1" fmla="*/ 119 h 119"/>
                <a:gd name="T2" fmla="*/ 36 w 119"/>
                <a:gd name="T3" fmla="*/ 119 h 119"/>
                <a:gd name="T4" fmla="*/ 0 w 119"/>
                <a:gd name="T5" fmla="*/ 83 h 119"/>
                <a:gd name="T6" fmla="*/ 0 w 119"/>
                <a:gd name="T7" fmla="*/ 36 h 119"/>
                <a:gd name="T8" fmla="*/ 36 w 119"/>
                <a:gd name="T9" fmla="*/ 0 h 119"/>
                <a:gd name="T10" fmla="*/ 83 w 119"/>
                <a:gd name="T11" fmla="*/ 0 h 119"/>
                <a:gd name="T12" fmla="*/ 119 w 119"/>
                <a:gd name="T13" fmla="*/ 36 h 119"/>
                <a:gd name="T14" fmla="*/ 119 w 119"/>
                <a:gd name="T15" fmla="*/ 83 h 119"/>
                <a:gd name="T16" fmla="*/ 83 w 119"/>
                <a:gd name="T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19">
                  <a:moveTo>
                    <a:pt x="83" y="119"/>
                  </a:moveTo>
                  <a:cubicBezTo>
                    <a:pt x="36" y="119"/>
                    <a:pt x="36" y="119"/>
                    <a:pt x="36" y="119"/>
                  </a:cubicBezTo>
                  <a:cubicBezTo>
                    <a:pt x="16" y="119"/>
                    <a:pt x="0" y="103"/>
                    <a:pt x="0" y="83"/>
                  </a:cubicBezTo>
                  <a:cubicBezTo>
                    <a:pt x="0" y="36"/>
                    <a:pt x="0" y="36"/>
                    <a:pt x="0" y="36"/>
                  </a:cubicBezTo>
                  <a:cubicBezTo>
                    <a:pt x="0" y="16"/>
                    <a:pt x="16" y="0"/>
                    <a:pt x="36" y="0"/>
                  </a:cubicBezTo>
                  <a:cubicBezTo>
                    <a:pt x="83" y="0"/>
                    <a:pt x="83" y="0"/>
                    <a:pt x="83" y="0"/>
                  </a:cubicBezTo>
                  <a:cubicBezTo>
                    <a:pt x="102" y="0"/>
                    <a:pt x="119" y="16"/>
                    <a:pt x="119" y="36"/>
                  </a:cubicBezTo>
                  <a:cubicBezTo>
                    <a:pt x="119" y="83"/>
                    <a:pt x="119" y="83"/>
                    <a:pt x="119" y="83"/>
                  </a:cubicBezTo>
                  <a:cubicBezTo>
                    <a:pt x="119" y="103"/>
                    <a:pt x="102" y="119"/>
                    <a:pt x="83" y="119"/>
                  </a:cubicBezTo>
                  <a:close/>
                </a:path>
              </a:pathLst>
            </a:custGeom>
            <a:solidFill>
              <a:srgbClr val="E71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2" name="Freeform 125">
              <a:extLst>
                <a:ext uri="{FF2B5EF4-FFF2-40B4-BE49-F238E27FC236}">
                  <a16:creationId xmlns:a16="http://schemas.microsoft.com/office/drawing/2014/main" id="{44AC4DD7-E3B0-40D8-4293-C248E702C77B}"/>
                </a:ext>
              </a:extLst>
            </p:cNvPr>
            <p:cNvSpPr>
              <a:spLocks/>
            </p:cNvSpPr>
            <p:nvPr/>
          </p:nvSpPr>
          <p:spPr bwMode="auto">
            <a:xfrm>
              <a:off x="7451" y="1568"/>
              <a:ext cx="38" cy="50"/>
            </a:xfrm>
            <a:custGeom>
              <a:avLst/>
              <a:gdLst>
                <a:gd name="T0" fmla="*/ 0 w 42"/>
                <a:gd name="T1" fmla="*/ 47 h 55"/>
                <a:gd name="T2" fmla="*/ 1 w 42"/>
                <a:gd name="T3" fmla="*/ 47 h 55"/>
                <a:gd name="T4" fmla="*/ 14 w 42"/>
                <a:gd name="T5" fmla="*/ 38 h 55"/>
                <a:gd name="T6" fmla="*/ 12 w 42"/>
                <a:gd name="T7" fmla="*/ 33 h 55"/>
                <a:gd name="T8" fmla="*/ 3 w 42"/>
                <a:gd name="T9" fmla="*/ 33 h 55"/>
                <a:gd name="T10" fmla="*/ 3 w 42"/>
                <a:gd name="T11" fmla="*/ 25 h 55"/>
                <a:gd name="T12" fmla="*/ 8 w 42"/>
                <a:gd name="T13" fmla="*/ 25 h 55"/>
                <a:gd name="T14" fmla="*/ 5 w 42"/>
                <a:gd name="T15" fmla="*/ 16 h 55"/>
                <a:gd name="T16" fmla="*/ 22 w 42"/>
                <a:gd name="T17" fmla="*/ 0 h 55"/>
                <a:gd name="T18" fmla="*/ 39 w 42"/>
                <a:gd name="T19" fmla="*/ 16 h 55"/>
                <a:gd name="T20" fmla="*/ 29 w 42"/>
                <a:gd name="T21" fmla="*/ 16 h 55"/>
                <a:gd name="T22" fmla="*/ 23 w 42"/>
                <a:gd name="T23" fmla="*/ 11 h 55"/>
                <a:gd name="T24" fmla="*/ 16 w 42"/>
                <a:gd name="T25" fmla="*/ 17 h 55"/>
                <a:gd name="T26" fmla="*/ 20 w 42"/>
                <a:gd name="T27" fmla="*/ 25 h 55"/>
                <a:gd name="T28" fmla="*/ 32 w 42"/>
                <a:gd name="T29" fmla="*/ 25 h 55"/>
                <a:gd name="T30" fmla="*/ 32 w 42"/>
                <a:gd name="T31" fmla="*/ 33 h 55"/>
                <a:gd name="T32" fmla="*/ 24 w 42"/>
                <a:gd name="T33" fmla="*/ 33 h 55"/>
                <a:gd name="T34" fmla="*/ 25 w 42"/>
                <a:gd name="T35" fmla="*/ 38 h 55"/>
                <a:gd name="T36" fmla="*/ 22 w 42"/>
                <a:gd name="T37" fmla="*/ 45 h 55"/>
                <a:gd name="T38" fmla="*/ 42 w 42"/>
                <a:gd name="T39" fmla="*/ 45 h 55"/>
                <a:gd name="T40" fmla="*/ 42 w 42"/>
                <a:gd name="T41" fmla="*/ 55 h 55"/>
                <a:gd name="T42" fmla="*/ 0 w 42"/>
                <a:gd name="T43" fmla="*/ 55 h 55"/>
                <a:gd name="T44" fmla="*/ 0 w 42"/>
                <a:gd name="T45" fmla="*/ 4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55">
                  <a:moveTo>
                    <a:pt x="0" y="47"/>
                  </a:moveTo>
                  <a:cubicBezTo>
                    <a:pt x="1" y="47"/>
                    <a:pt x="1" y="47"/>
                    <a:pt x="1" y="47"/>
                  </a:cubicBezTo>
                  <a:cubicBezTo>
                    <a:pt x="11" y="47"/>
                    <a:pt x="14" y="42"/>
                    <a:pt x="14" y="38"/>
                  </a:cubicBezTo>
                  <a:cubicBezTo>
                    <a:pt x="14" y="36"/>
                    <a:pt x="13" y="35"/>
                    <a:pt x="12" y="33"/>
                  </a:cubicBezTo>
                  <a:cubicBezTo>
                    <a:pt x="3" y="33"/>
                    <a:pt x="3" y="33"/>
                    <a:pt x="3" y="33"/>
                  </a:cubicBezTo>
                  <a:cubicBezTo>
                    <a:pt x="3" y="25"/>
                    <a:pt x="3" y="25"/>
                    <a:pt x="3" y="25"/>
                  </a:cubicBezTo>
                  <a:cubicBezTo>
                    <a:pt x="8" y="25"/>
                    <a:pt x="8" y="25"/>
                    <a:pt x="8" y="25"/>
                  </a:cubicBezTo>
                  <a:cubicBezTo>
                    <a:pt x="6" y="22"/>
                    <a:pt x="5" y="19"/>
                    <a:pt x="5" y="16"/>
                  </a:cubicBezTo>
                  <a:cubicBezTo>
                    <a:pt x="5" y="7"/>
                    <a:pt x="13" y="0"/>
                    <a:pt x="22" y="0"/>
                  </a:cubicBezTo>
                  <a:cubicBezTo>
                    <a:pt x="32" y="0"/>
                    <a:pt x="39" y="7"/>
                    <a:pt x="39" y="16"/>
                  </a:cubicBezTo>
                  <a:cubicBezTo>
                    <a:pt x="29" y="16"/>
                    <a:pt x="29" y="16"/>
                    <a:pt x="29" y="16"/>
                  </a:cubicBezTo>
                  <a:cubicBezTo>
                    <a:pt x="29" y="13"/>
                    <a:pt x="26" y="11"/>
                    <a:pt x="23" y="11"/>
                  </a:cubicBezTo>
                  <a:cubicBezTo>
                    <a:pt x="19" y="11"/>
                    <a:pt x="16" y="14"/>
                    <a:pt x="16" y="17"/>
                  </a:cubicBezTo>
                  <a:cubicBezTo>
                    <a:pt x="16" y="19"/>
                    <a:pt x="18" y="22"/>
                    <a:pt x="20" y="25"/>
                  </a:cubicBezTo>
                  <a:cubicBezTo>
                    <a:pt x="32" y="25"/>
                    <a:pt x="32" y="25"/>
                    <a:pt x="32" y="25"/>
                  </a:cubicBezTo>
                  <a:cubicBezTo>
                    <a:pt x="32" y="33"/>
                    <a:pt x="32" y="33"/>
                    <a:pt x="32" y="33"/>
                  </a:cubicBezTo>
                  <a:cubicBezTo>
                    <a:pt x="24" y="33"/>
                    <a:pt x="24" y="33"/>
                    <a:pt x="24" y="33"/>
                  </a:cubicBezTo>
                  <a:cubicBezTo>
                    <a:pt x="25" y="35"/>
                    <a:pt x="25" y="36"/>
                    <a:pt x="25" y="38"/>
                  </a:cubicBezTo>
                  <a:cubicBezTo>
                    <a:pt x="25" y="42"/>
                    <a:pt x="23" y="44"/>
                    <a:pt x="22" y="45"/>
                  </a:cubicBezTo>
                  <a:cubicBezTo>
                    <a:pt x="42" y="45"/>
                    <a:pt x="42" y="45"/>
                    <a:pt x="42" y="45"/>
                  </a:cubicBezTo>
                  <a:cubicBezTo>
                    <a:pt x="42" y="55"/>
                    <a:pt x="42" y="55"/>
                    <a:pt x="42" y="55"/>
                  </a:cubicBezTo>
                  <a:cubicBezTo>
                    <a:pt x="0" y="55"/>
                    <a:pt x="0" y="55"/>
                    <a:pt x="0" y="55"/>
                  </a:cubicBezTo>
                  <a:lnTo>
                    <a:pt x="0"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3" name="Freeform 126">
              <a:extLst>
                <a:ext uri="{FF2B5EF4-FFF2-40B4-BE49-F238E27FC236}">
                  <a16:creationId xmlns:a16="http://schemas.microsoft.com/office/drawing/2014/main" id="{A9F5709C-A255-F4E3-49D0-A2F0B820C039}"/>
                </a:ext>
              </a:extLst>
            </p:cNvPr>
            <p:cNvSpPr>
              <a:spLocks/>
            </p:cNvSpPr>
            <p:nvPr/>
          </p:nvSpPr>
          <p:spPr bwMode="auto">
            <a:xfrm>
              <a:off x="6560" y="2056"/>
              <a:ext cx="108" cy="107"/>
            </a:xfrm>
            <a:custGeom>
              <a:avLst/>
              <a:gdLst>
                <a:gd name="T0" fmla="*/ 83 w 119"/>
                <a:gd name="T1" fmla="*/ 118 h 118"/>
                <a:gd name="T2" fmla="*/ 36 w 119"/>
                <a:gd name="T3" fmla="*/ 118 h 118"/>
                <a:gd name="T4" fmla="*/ 0 w 119"/>
                <a:gd name="T5" fmla="*/ 82 h 118"/>
                <a:gd name="T6" fmla="*/ 0 w 119"/>
                <a:gd name="T7" fmla="*/ 36 h 118"/>
                <a:gd name="T8" fmla="*/ 36 w 119"/>
                <a:gd name="T9" fmla="*/ 0 h 118"/>
                <a:gd name="T10" fmla="*/ 83 w 119"/>
                <a:gd name="T11" fmla="*/ 0 h 118"/>
                <a:gd name="T12" fmla="*/ 119 w 119"/>
                <a:gd name="T13" fmla="*/ 36 h 118"/>
                <a:gd name="T14" fmla="*/ 119 w 119"/>
                <a:gd name="T15" fmla="*/ 82 h 118"/>
                <a:gd name="T16" fmla="*/ 83 w 119"/>
                <a:gd name="T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18">
                  <a:moveTo>
                    <a:pt x="83" y="118"/>
                  </a:moveTo>
                  <a:cubicBezTo>
                    <a:pt x="36" y="118"/>
                    <a:pt x="36" y="118"/>
                    <a:pt x="36" y="118"/>
                  </a:cubicBezTo>
                  <a:cubicBezTo>
                    <a:pt x="16" y="118"/>
                    <a:pt x="0" y="102"/>
                    <a:pt x="0" y="82"/>
                  </a:cubicBezTo>
                  <a:cubicBezTo>
                    <a:pt x="0" y="36"/>
                    <a:pt x="0" y="36"/>
                    <a:pt x="0" y="36"/>
                  </a:cubicBezTo>
                  <a:cubicBezTo>
                    <a:pt x="0" y="16"/>
                    <a:pt x="16" y="0"/>
                    <a:pt x="36" y="0"/>
                  </a:cubicBezTo>
                  <a:cubicBezTo>
                    <a:pt x="83" y="0"/>
                    <a:pt x="83" y="0"/>
                    <a:pt x="83" y="0"/>
                  </a:cubicBezTo>
                  <a:cubicBezTo>
                    <a:pt x="103" y="0"/>
                    <a:pt x="119" y="16"/>
                    <a:pt x="119" y="36"/>
                  </a:cubicBezTo>
                  <a:cubicBezTo>
                    <a:pt x="119" y="82"/>
                    <a:pt x="119" y="82"/>
                    <a:pt x="119" y="82"/>
                  </a:cubicBezTo>
                  <a:cubicBezTo>
                    <a:pt x="119" y="102"/>
                    <a:pt x="103" y="118"/>
                    <a:pt x="83" y="118"/>
                  </a:cubicBezTo>
                  <a:close/>
                </a:path>
              </a:pathLst>
            </a:custGeom>
            <a:solidFill>
              <a:srgbClr val="E71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4" name="Freeform 127">
              <a:extLst>
                <a:ext uri="{FF2B5EF4-FFF2-40B4-BE49-F238E27FC236}">
                  <a16:creationId xmlns:a16="http://schemas.microsoft.com/office/drawing/2014/main" id="{2E55BE1E-726B-ABB2-9E29-3502A75DEB89}"/>
                </a:ext>
              </a:extLst>
            </p:cNvPr>
            <p:cNvSpPr>
              <a:spLocks/>
            </p:cNvSpPr>
            <p:nvPr/>
          </p:nvSpPr>
          <p:spPr bwMode="auto">
            <a:xfrm>
              <a:off x="6595" y="2084"/>
              <a:ext cx="37" cy="51"/>
            </a:xfrm>
            <a:custGeom>
              <a:avLst/>
              <a:gdLst>
                <a:gd name="T0" fmla="*/ 0 w 41"/>
                <a:gd name="T1" fmla="*/ 47 h 56"/>
                <a:gd name="T2" fmla="*/ 0 w 41"/>
                <a:gd name="T3" fmla="*/ 47 h 56"/>
                <a:gd name="T4" fmla="*/ 13 w 41"/>
                <a:gd name="T5" fmla="*/ 38 h 56"/>
                <a:gd name="T6" fmla="*/ 12 w 41"/>
                <a:gd name="T7" fmla="*/ 34 h 56"/>
                <a:gd name="T8" fmla="*/ 3 w 41"/>
                <a:gd name="T9" fmla="*/ 34 h 56"/>
                <a:gd name="T10" fmla="*/ 3 w 41"/>
                <a:gd name="T11" fmla="*/ 26 h 56"/>
                <a:gd name="T12" fmla="*/ 7 w 41"/>
                <a:gd name="T13" fmla="*/ 26 h 56"/>
                <a:gd name="T14" fmla="*/ 4 w 41"/>
                <a:gd name="T15" fmla="*/ 17 h 56"/>
                <a:gd name="T16" fmla="*/ 22 w 41"/>
                <a:gd name="T17" fmla="*/ 0 h 56"/>
                <a:gd name="T18" fmla="*/ 39 w 41"/>
                <a:gd name="T19" fmla="*/ 17 h 56"/>
                <a:gd name="T20" fmla="*/ 29 w 41"/>
                <a:gd name="T21" fmla="*/ 17 h 56"/>
                <a:gd name="T22" fmla="*/ 22 w 41"/>
                <a:gd name="T23" fmla="*/ 11 h 56"/>
                <a:gd name="T24" fmla="*/ 16 w 41"/>
                <a:gd name="T25" fmla="*/ 18 h 56"/>
                <a:gd name="T26" fmla="*/ 19 w 41"/>
                <a:gd name="T27" fmla="*/ 26 h 56"/>
                <a:gd name="T28" fmla="*/ 32 w 41"/>
                <a:gd name="T29" fmla="*/ 26 h 56"/>
                <a:gd name="T30" fmla="*/ 32 w 41"/>
                <a:gd name="T31" fmla="*/ 34 h 56"/>
                <a:gd name="T32" fmla="*/ 23 w 41"/>
                <a:gd name="T33" fmla="*/ 34 h 56"/>
                <a:gd name="T34" fmla="*/ 25 w 41"/>
                <a:gd name="T35" fmla="*/ 38 h 56"/>
                <a:gd name="T36" fmla="*/ 21 w 41"/>
                <a:gd name="T37" fmla="*/ 46 h 56"/>
                <a:gd name="T38" fmla="*/ 41 w 41"/>
                <a:gd name="T39" fmla="*/ 46 h 56"/>
                <a:gd name="T40" fmla="*/ 41 w 41"/>
                <a:gd name="T41" fmla="*/ 56 h 56"/>
                <a:gd name="T42" fmla="*/ 0 w 41"/>
                <a:gd name="T43" fmla="*/ 56 h 56"/>
                <a:gd name="T44" fmla="*/ 0 w 41"/>
                <a:gd name="T45" fmla="*/ 4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56">
                  <a:moveTo>
                    <a:pt x="0" y="47"/>
                  </a:moveTo>
                  <a:cubicBezTo>
                    <a:pt x="0" y="47"/>
                    <a:pt x="0" y="47"/>
                    <a:pt x="0" y="47"/>
                  </a:cubicBezTo>
                  <a:cubicBezTo>
                    <a:pt x="11" y="47"/>
                    <a:pt x="13" y="42"/>
                    <a:pt x="13" y="38"/>
                  </a:cubicBezTo>
                  <a:cubicBezTo>
                    <a:pt x="13" y="37"/>
                    <a:pt x="12" y="35"/>
                    <a:pt x="12" y="34"/>
                  </a:cubicBezTo>
                  <a:cubicBezTo>
                    <a:pt x="3" y="34"/>
                    <a:pt x="3" y="34"/>
                    <a:pt x="3" y="34"/>
                  </a:cubicBezTo>
                  <a:cubicBezTo>
                    <a:pt x="3" y="26"/>
                    <a:pt x="3" y="26"/>
                    <a:pt x="3" y="26"/>
                  </a:cubicBezTo>
                  <a:cubicBezTo>
                    <a:pt x="7" y="26"/>
                    <a:pt x="7" y="26"/>
                    <a:pt x="7" y="26"/>
                  </a:cubicBezTo>
                  <a:cubicBezTo>
                    <a:pt x="6" y="23"/>
                    <a:pt x="4" y="20"/>
                    <a:pt x="4" y="17"/>
                  </a:cubicBezTo>
                  <a:cubicBezTo>
                    <a:pt x="4" y="8"/>
                    <a:pt x="12" y="0"/>
                    <a:pt x="22" y="0"/>
                  </a:cubicBezTo>
                  <a:cubicBezTo>
                    <a:pt x="31" y="0"/>
                    <a:pt x="39" y="8"/>
                    <a:pt x="39" y="17"/>
                  </a:cubicBezTo>
                  <a:cubicBezTo>
                    <a:pt x="29" y="17"/>
                    <a:pt x="29" y="17"/>
                    <a:pt x="29" y="17"/>
                  </a:cubicBezTo>
                  <a:cubicBezTo>
                    <a:pt x="29" y="14"/>
                    <a:pt x="26" y="11"/>
                    <a:pt x="22" y="11"/>
                  </a:cubicBezTo>
                  <a:cubicBezTo>
                    <a:pt x="19" y="11"/>
                    <a:pt x="16" y="14"/>
                    <a:pt x="16" y="18"/>
                  </a:cubicBezTo>
                  <a:cubicBezTo>
                    <a:pt x="16" y="20"/>
                    <a:pt x="17" y="23"/>
                    <a:pt x="19" y="26"/>
                  </a:cubicBezTo>
                  <a:cubicBezTo>
                    <a:pt x="32" y="26"/>
                    <a:pt x="32" y="26"/>
                    <a:pt x="32" y="26"/>
                  </a:cubicBezTo>
                  <a:cubicBezTo>
                    <a:pt x="32" y="34"/>
                    <a:pt x="32" y="34"/>
                    <a:pt x="32" y="34"/>
                  </a:cubicBezTo>
                  <a:cubicBezTo>
                    <a:pt x="23" y="34"/>
                    <a:pt x="23" y="34"/>
                    <a:pt x="23" y="34"/>
                  </a:cubicBezTo>
                  <a:cubicBezTo>
                    <a:pt x="24" y="35"/>
                    <a:pt x="25" y="37"/>
                    <a:pt x="25" y="38"/>
                  </a:cubicBezTo>
                  <a:cubicBezTo>
                    <a:pt x="25" y="42"/>
                    <a:pt x="23" y="45"/>
                    <a:pt x="21" y="46"/>
                  </a:cubicBezTo>
                  <a:cubicBezTo>
                    <a:pt x="41" y="46"/>
                    <a:pt x="41" y="46"/>
                    <a:pt x="41" y="46"/>
                  </a:cubicBezTo>
                  <a:cubicBezTo>
                    <a:pt x="41" y="56"/>
                    <a:pt x="41" y="56"/>
                    <a:pt x="41" y="56"/>
                  </a:cubicBezTo>
                  <a:cubicBezTo>
                    <a:pt x="0" y="56"/>
                    <a:pt x="0" y="56"/>
                    <a:pt x="0" y="56"/>
                  </a:cubicBezTo>
                  <a:lnTo>
                    <a:pt x="0"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138" name="Group 137">
            <a:extLst>
              <a:ext uri="{FF2B5EF4-FFF2-40B4-BE49-F238E27FC236}">
                <a16:creationId xmlns:a16="http://schemas.microsoft.com/office/drawing/2014/main" id="{3F8325CD-3437-73A7-B96A-DE7060DD7478}"/>
              </a:ext>
            </a:extLst>
          </p:cNvPr>
          <p:cNvGrpSpPr/>
          <p:nvPr/>
        </p:nvGrpSpPr>
        <p:grpSpPr>
          <a:xfrm>
            <a:off x="3485742" y="5463805"/>
            <a:ext cx="6448941" cy="1608211"/>
            <a:chOff x="3497774" y="5463805"/>
            <a:chExt cx="6448941" cy="1608211"/>
          </a:xfrm>
        </p:grpSpPr>
        <p:pic>
          <p:nvPicPr>
            <p:cNvPr id="9" name="Content Placeholder 15" descr="Logo&#10;&#10;Description automatically generated">
              <a:extLst>
                <a:ext uri="{FF2B5EF4-FFF2-40B4-BE49-F238E27FC236}">
                  <a16:creationId xmlns:a16="http://schemas.microsoft.com/office/drawing/2014/main" id="{A829DDFF-32DE-10FA-E82B-947A8008AA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7774" y="5463805"/>
              <a:ext cx="1608211" cy="1608211"/>
            </a:xfrm>
            <a:prstGeom prst="rect">
              <a:avLst/>
            </a:prstGeom>
          </p:spPr>
        </p:pic>
        <p:pic>
          <p:nvPicPr>
            <p:cNvPr id="11" name="Picture 10" descr="Logo, company name&#10;&#10;Description automatically generated">
              <a:extLst>
                <a:ext uri="{FF2B5EF4-FFF2-40B4-BE49-F238E27FC236}">
                  <a16:creationId xmlns:a16="http://schemas.microsoft.com/office/drawing/2014/main" id="{9BF51851-462C-F3BF-397F-2540234F1C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2454" y="5586641"/>
              <a:ext cx="1554819" cy="1278963"/>
            </a:xfrm>
            <a:prstGeom prst="rect">
              <a:avLst/>
            </a:prstGeom>
          </p:spPr>
        </p:pic>
        <p:pic>
          <p:nvPicPr>
            <p:cNvPr id="137" name="Picture 136" descr="Text&#10;&#10;Description automatically generated">
              <a:extLst>
                <a:ext uri="{FF2B5EF4-FFF2-40B4-BE49-F238E27FC236}">
                  <a16:creationId xmlns:a16="http://schemas.microsoft.com/office/drawing/2014/main" id="{985E47FC-06D4-AB81-9DDE-CF385C6F27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33742" y="5591204"/>
              <a:ext cx="2012973" cy="1274400"/>
            </a:xfrm>
            <a:prstGeom prst="rect">
              <a:avLst/>
            </a:prstGeom>
          </p:spPr>
        </p:pic>
      </p:grpSp>
    </p:spTree>
    <p:extLst>
      <p:ext uri="{BB962C8B-B14F-4D97-AF65-F5344CB8AC3E}">
        <p14:creationId xmlns:p14="http://schemas.microsoft.com/office/powerpoint/2010/main" val="804183278"/>
      </p:ext>
    </p:extLst>
  </p:cSld>
  <p:clrMapOvr>
    <a:masterClrMapping/>
  </p:clrMapOvr>
</p:sld>
</file>

<file path=ppt/theme/theme1.xml><?xml version="1.0" encoding="utf-8"?>
<a:theme xmlns:a="http://schemas.openxmlformats.org/drawingml/2006/main" name="Nest (Widescreen) Template">
  <a:themeElements>
    <a:clrScheme name="Nest">
      <a:dk1>
        <a:srgbClr val="3C3C3C"/>
      </a:dk1>
      <a:lt1>
        <a:srgbClr val="FFFFFF"/>
      </a:lt1>
      <a:dk2>
        <a:srgbClr val="FF8200"/>
      </a:dk2>
      <a:lt2>
        <a:srgbClr val="E6E3D9"/>
      </a:lt2>
      <a:accent1>
        <a:srgbClr val="00A0A4"/>
      </a:accent1>
      <a:accent2>
        <a:srgbClr val="00515F"/>
      </a:accent2>
      <a:accent3>
        <a:srgbClr val="C8DCFA"/>
      </a:accent3>
      <a:accent4>
        <a:srgbClr val="FF7882"/>
      </a:accent4>
      <a:accent5>
        <a:srgbClr val="792A86"/>
      </a:accent5>
      <a:accent6>
        <a:srgbClr val="E71F69"/>
      </a:accent6>
      <a:hlink>
        <a:srgbClr val="005EA5"/>
      </a:hlink>
      <a:folHlink>
        <a:srgbClr val="005EA5"/>
      </a:folHlink>
    </a:clrScheme>
    <a:fontScheme name="Nes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lIns="180000" tIns="180000" rIns="180000" bIns="180000"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dirty="0" err="1" smtClean="0"/>
        </a:defPPr>
      </a:lstStyle>
    </a:txDef>
  </a:objectDefaults>
  <a:extraClrSchemeLst/>
  <a:extLst>
    <a:ext uri="{05A4C25C-085E-4340-85A3-A5531E510DB2}">
      <thm15:themeFamily xmlns:thm15="http://schemas.microsoft.com/office/thememl/2012/main" name="Nest Widescreen Template.potx" id="{AEE23FC9-4227-47BE-A431-CF0A677FB492}" vid="{5FA1D7B6-EBAC-4E30-B5D0-6E4D77480D5A}"/>
    </a:ext>
  </a:extLst>
</a:theme>
</file>

<file path=ppt/theme/theme2.xml><?xml version="1.0" encoding="utf-8"?>
<a:theme xmlns:a="http://schemas.openxmlformats.org/drawingml/2006/main" name="Office Theme">
  <a:themeElements>
    <a:clrScheme name="Nest">
      <a:dk1>
        <a:srgbClr val="3C3C3C"/>
      </a:dk1>
      <a:lt1>
        <a:srgbClr val="FFFFFF"/>
      </a:lt1>
      <a:dk2>
        <a:srgbClr val="FF8200"/>
      </a:dk2>
      <a:lt2>
        <a:srgbClr val="E6E3D9"/>
      </a:lt2>
      <a:accent1>
        <a:srgbClr val="00A0A4"/>
      </a:accent1>
      <a:accent2>
        <a:srgbClr val="00515F"/>
      </a:accent2>
      <a:accent3>
        <a:srgbClr val="C8DCFA"/>
      </a:accent3>
      <a:accent4>
        <a:srgbClr val="FF7882"/>
      </a:accent4>
      <a:accent5>
        <a:srgbClr val="792A86"/>
      </a:accent5>
      <a:accent6>
        <a:srgbClr val="E71F69"/>
      </a:accent6>
      <a:hlink>
        <a:srgbClr val="005EA5"/>
      </a:hlink>
      <a:folHlink>
        <a:srgbClr val="005EA5"/>
      </a:folHlink>
    </a:clrScheme>
    <a:fontScheme name="Nes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est">
      <a:dk1>
        <a:srgbClr val="3C3C3C"/>
      </a:dk1>
      <a:lt1>
        <a:srgbClr val="FFFFFF"/>
      </a:lt1>
      <a:dk2>
        <a:srgbClr val="FF8200"/>
      </a:dk2>
      <a:lt2>
        <a:srgbClr val="E6E3D9"/>
      </a:lt2>
      <a:accent1>
        <a:srgbClr val="00A0A4"/>
      </a:accent1>
      <a:accent2>
        <a:srgbClr val="00515F"/>
      </a:accent2>
      <a:accent3>
        <a:srgbClr val="C8DCFA"/>
      </a:accent3>
      <a:accent4>
        <a:srgbClr val="FF7882"/>
      </a:accent4>
      <a:accent5>
        <a:srgbClr val="792A86"/>
      </a:accent5>
      <a:accent6>
        <a:srgbClr val="E71F69"/>
      </a:accent6>
      <a:hlink>
        <a:srgbClr val="005EA5"/>
      </a:hlink>
      <a:folHlink>
        <a:srgbClr val="005EA5"/>
      </a:folHlink>
    </a:clrScheme>
    <a:fontScheme name="Nes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D28A7EAB855D49B641CF8435B4400A" ma:contentTypeVersion="2" ma:contentTypeDescription="Create a new document." ma:contentTypeScope="" ma:versionID="1a795a8b6bf8c703c76e03f370014e4b">
  <xsd:schema xmlns:xsd="http://www.w3.org/2001/XMLSchema" xmlns:xs="http://www.w3.org/2001/XMLSchema" xmlns:p="http://schemas.microsoft.com/office/2006/metadata/properties" xmlns:ns2="b8589f52-9e98-4347-8738-8f3876027534" targetNamespace="http://schemas.microsoft.com/office/2006/metadata/properties" ma:root="true" ma:fieldsID="f5b37125263db0711d4fe84db6eabf3a" ns2:_="">
    <xsd:import namespace="b8589f52-9e98-4347-8738-8f387602753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589f52-9e98-4347-8738-8f38760275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0CAC24C-4D2E-4F88-B9A9-426908B094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8589f52-9e98-4347-8738-8f38760275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51DDB86-EF22-40D4-9B56-6A924ACB3576}">
  <ds:schemaRefs>
    <ds:schemaRef ds:uri="http://schemas.microsoft.com/sharepoint/v3/contenttype/forms"/>
  </ds:schemaRefs>
</ds:datastoreItem>
</file>

<file path=customXml/itemProps3.xml><?xml version="1.0" encoding="utf-8"?>
<ds:datastoreItem xmlns:ds="http://schemas.openxmlformats.org/officeDocument/2006/customXml" ds:itemID="{6CCE881F-7396-4B62-A714-4BF52688C972}">
  <ds:schemaRefs>
    <ds:schemaRef ds:uri="http://schemas.microsoft.com/office/2006/metadata/properties"/>
    <ds:schemaRef ds:uri="http://schemas.microsoft.com/office/infopath/2007/PartnerControls"/>
  </ds:schemaRefs>
</ds:datastoreItem>
</file>

<file path=docMetadata/LabelInfo.xml><?xml version="1.0" encoding="utf-8"?>
<clbl:labelList xmlns:clbl="http://schemas.microsoft.com/office/2020/mipLabelMetadata">
  <clbl:label id="{644d755e-ad32-4fd1-9937-ecdb21254c0c}" enabled="1" method="Standard" siteId="{0a72f032-1d09-457e-ba02-e565695486cf}" removed="0"/>
</clbl:labelList>
</file>

<file path=docProps/app.xml><?xml version="1.0" encoding="utf-8"?>
<Properties xmlns="http://schemas.openxmlformats.org/officeDocument/2006/extended-properties" xmlns:vt="http://schemas.openxmlformats.org/officeDocument/2006/docPropsVTypes">
  <Template>Nest Widescreen Template</Template>
  <TotalTime>284</TotalTime>
  <Words>2055</Words>
  <Application>Microsoft Office PowerPoint</Application>
  <PresentationFormat>Custom</PresentationFormat>
  <Paragraphs>164</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Arial</vt:lpstr>
      <vt:lpstr>HurmeGeometricSans4-Bold</vt:lpstr>
      <vt:lpstr>Muli</vt:lpstr>
      <vt:lpstr>Nest (Widescreen) Template</vt:lpstr>
      <vt:lpstr>Your Nest Pension scheme</vt:lpstr>
      <vt:lpstr>What we’ll cover</vt:lpstr>
      <vt:lpstr>What is a workplace pension?</vt:lpstr>
      <vt:lpstr>Why do I need a workplace pension?</vt:lpstr>
      <vt:lpstr>Who pays into my pot?</vt:lpstr>
      <vt:lpstr>How Nest supports you</vt:lpstr>
      <vt:lpstr>Retirement funds designed around your plans</vt:lpstr>
      <vt:lpstr>Your other fund choices</vt:lpstr>
      <vt:lpstr>How is my money managed?</vt:lpstr>
      <vt:lpstr>PowerPoint Presentation</vt:lpstr>
      <vt:lpstr>Manage your pension online</vt:lpstr>
      <vt:lpstr>What happens to my pension when I die?</vt:lpstr>
      <vt:lpstr>Taking your money out of Nest</vt:lpstr>
      <vt:lpstr>Log in now at  nestpensions.org.uk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placeholder to be used for 2–3 lines of text</dc:title>
  <dc:creator>Lindo, Beverley</dc:creator>
  <cp:lastModifiedBy>Somerville-Hendrie, Alicia</cp:lastModifiedBy>
  <cp:revision>9</cp:revision>
  <dcterms:created xsi:type="dcterms:W3CDTF">2023-02-14T13:02:19Z</dcterms:created>
  <dcterms:modified xsi:type="dcterms:W3CDTF">2023-06-02T14:03:03Z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44d755e-ad32-4fd1-9937-ecdb21254c0c_Enabled">
    <vt:lpwstr>true</vt:lpwstr>
  </property>
  <property fmtid="{D5CDD505-2E9C-101B-9397-08002B2CF9AE}" pid="3" name="MSIP_Label_644d755e-ad32-4fd1-9937-ecdb21254c0c_SetDate">
    <vt:lpwstr>2020-11-16T16:09:50Z</vt:lpwstr>
  </property>
  <property fmtid="{D5CDD505-2E9C-101B-9397-08002B2CF9AE}" pid="4" name="MSIP_Label_644d755e-ad32-4fd1-9937-ecdb21254c0c_Method">
    <vt:lpwstr>Standard</vt:lpwstr>
  </property>
  <property fmtid="{D5CDD505-2E9C-101B-9397-08002B2CF9AE}" pid="5" name="MSIP_Label_644d755e-ad32-4fd1-9937-ecdb21254c0c_Name">
    <vt:lpwstr>Confidential</vt:lpwstr>
  </property>
  <property fmtid="{D5CDD505-2E9C-101B-9397-08002B2CF9AE}" pid="6" name="MSIP_Label_644d755e-ad32-4fd1-9937-ecdb21254c0c_SiteId">
    <vt:lpwstr>0a72f032-1d09-457e-ba02-e565695486cf</vt:lpwstr>
  </property>
  <property fmtid="{D5CDD505-2E9C-101B-9397-08002B2CF9AE}" pid="7" name="MSIP_Label_644d755e-ad32-4fd1-9937-ecdb21254c0c_ActionId">
    <vt:lpwstr>00601e28-466e-4685-8c69-9ecca31692e2</vt:lpwstr>
  </property>
  <property fmtid="{D5CDD505-2E9C-101B-9397-08002B2CF9AE}" pid="8" name="MSIP_Label_644d755e-ad32-4fd1-9937-ecdb21254c0c_ContentBits">
    <vt:lpwstr>0</vt:lpwstr>
  </property>
  <property fmtid="{D5CDD505-2E9C-101B-9397-08002B2CF9AE}" pid="9" name="ContentTypeId">
    <vt:lpwstr>0x010100FED28A7EAB855D49B641CF8435B4400A</vt:lpwstr>
  </property>
</Properties>
</file>